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526-C862-4B4A-8402-3E68EC85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366CF-510D-48C1-9CB7-238457AB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553C-66A9-4395-B875-57BAC616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75B-C351-4582-8A7D-6EF2B85C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8757-152E-43B7-B757-A2BED5DB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1A62-AA95-44C7-A3D1-ACC9A4BB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B8EC-9AA4-409E-BD31-46F3243D9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A67-66D1-4F32-BBB2-8E705E1F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A699-C9F0-49EA-8C74-152F13A4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BE5D-E5B5-4A79-BF93-AF9D4BA4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023C5-4310-4D34-BFE9-ADCEE4CFE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803D1-B4EB-4B54-A9D6-622442CA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5799-89BA-4E00-9C84-3037AE86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58E3-13F2-4284-BB45-CE7F135D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70CE-FBA9-4E58-9CFD-EFDD80E2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3C9E-CFFC-4E66-9E2D-92577D1E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0042-CF4B-4CBF-BF9C-25A96719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7D9B-48BF-4AC8-A9F1-8D3E97A9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3722-6B97-4DC9-94C8-22DA190C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5D4E-3179-4060-8206-69F2BFCC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A246-8548-497A-9CC4-7889D75D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F8F20-E806-457F-A0EA-812C847D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0D2B-9641-4A6C-A2D8-358B5A3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92BD-39E2-4636-ABCD-D3271C5C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FC85-6705-4118-BB6A-0BD0623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9ED2-F9E5-4F3D-96C7-ECAA1897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01CE-AF97-442E-B989-2BF49A38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BE66B-A3A6-4053-B593-DE9A92C2C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F037-4875-459D-BE99-3A2F8B57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6D2A6-0547-4F11-9320-1F00B0E8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9D4A-0A04-4E35-945C-4940DB2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861-89AA-4160-BA54-8328821E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63A8-8882-48D6-B78C-8A420997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92150-EAC0-4EEB-9EEC-2F1DBD4D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13A67-6791-442A-A073-4A7F4CE3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C05BD-BD97-455D-9D21-8D095D706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28DC1-0222-4494-9340-4FD274F7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AB63D-468A-4BD3-99FE-0E1F5452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4D9AC-4842-4E6C-8BA3-B53B177F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73-F736-4E4C-9EE9-00431FBD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46A26-BED1-4AAC-9100-F08FCA04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95546-9123-476B-851C-3C32BC43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E850-3841-43BC-AE2D-D1C0F221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05DDD-6301-4088-8AA1-05B6140E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9A1A3-70DF-47C6-B111-17525343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C0D62-84F7-4766-A9CD-C77CD94D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8F3C-52A4-4203-8233-99C68B84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E326-252A-4237-B695-C68A2D99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24E1-6034-4EDF-895C-F1C0EC7F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14A8-DAD0-4ED4-997C-0CBC412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5A1F-7008-4EDB-BCCB-BC13B16A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4657-57D2-429A-9D80-5DE98C2F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D88-F755-4A87-8542-3E9CC4E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FA90-D049-4238-8BD1-08C23BDF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49087-1B68-4A03-94D4-3A0B38DF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80EC6-FFAA-46BD-A21F-15E6CE4E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0264-EA2B-45F9-B7B2-2FC1B64F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D330-4D92-4BFC-AF30-05D36C29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E0FDA-F2E2-4970-99D1-53570C9F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D8409-C79E-4552-877C-B0C44E47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D6FD-8896-42F3-B9C5-7C9DE256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16C3-65A4-485A-9962-906939593B2E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30DE-AE3F-4057-8808-2334F6DD5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1EDC-3183-4045-88A8-9FF6CC85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4C42-7343-4270-AC22-43B156569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ma80/compound-polytopes/tree/master/data/vZome" TargetMode="External"/><Relationship Id="rId2" Type="http://schemas.openxmlformats.org/officeDocument/2006/relationships/hyperlink" Target="https://github.com/nanma80/compound-polytopes/tree/master/data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EEF5-47D4-45DD-AE03-199F940F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31941"/>
            <a:ext cx="9144000" cy="932339"/>
          </a:xfrm>
        </p:spPr>
        <p:txBody>
          <a:bodyPr/>
          <a:lstStyle/>
          <a:p>
            <a:r>
              <a:rPr lang="en-US" dirty="0"/>
              <a:t>Polytope Compounds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16768-2F17-4814-8489-5CFFC798A3A8}"/>
              </a:ext>
            </a:extLst>
          </p:cNvPr>
          <p:cNvSpPr txBox="1"/>
          <p:nvPr/>
        </p:nvSpPr>
        <p:spPr>
          <a:xfrm>
            <a:off x="3150870" y="4366260"/>
            <a:ext cx="589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David Richter, Paulo Freire, Scott Vorthmann, Nan Ma</a:t>
            </a:r>
          </a:p>
        </p:txBody>
      </p:sp>
    </p:spTree>
    <p:extLst>
      <p:ext uri="{BB962C8B-B14F-4D97-AF65-F5344CB8AC3E}">
        <p14:creationId xmlns:p14="http://schemas.microsoft.com/office/powerpoint/2010/main" val="13974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Compound of 720 5-cells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C97ED-9F7A-4055-A1DA-A33B4E14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5900"/>
            <a:ext cx="5669278" cy="4909661"/>
          </a:xfrm>
        </p:spPr>
        <p:txBody>
          <a:bodyPr>
            <a:normAutofit/>
          </a:bodyPr>
          <a:lstStyle/>
          <a:p>
            <a:r>
              <a:rPr lang="en-US" dirty="0"/>
              <a:t>In 2018, McMullen published this compound, together with 5 more</a:t>
            </a:r>
          </a:p>
          <a:p>
            <a:r>
              <a:rPr lang="en-US" dirty="0"/>
              <a:t>Amendments to </a:t>
            </a:r>
            <a:r>
              <a:rPr lang="en-US" dirty="0" err="1"/>
              <a:t>Coxeter’s</a:t>
            </a:r>
            <a:r>
              <a:rPr lang="en-US" dirty="0"/>
              <a:t> book</a:t>
            </a:r>
          </a:p>
          <a:p>
            <a:r>
              <a:rPr lang="en-US" dirty="0"/>
              <a:t>According to McMullen, now this list is complete </a:t>
            </a:r>
            <a:r>
              <a:rPr lang="en-US" sz="2000" dirty="0"/>
              <a:t>(for convex polytope components)</a:t>
            </a:r>
            <a:endParaRPr lang="en-US" dirty="0"/>
          </a:p>
          <a:p>
            <a:endParaRPr lang="en-US" dirty="0"/>
          </a:p>
          <a:p>
            <a:r>
              <a:rPr lang="en-US"/>
              <a:t>We rediscovered </a:t>
            </a:r>
            <a:r>
              <a:rPr lang="en-US" dirty="0"/>
              <a:t>the compound of 720 5-cells.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56021C-3710-4B4F-9ACD-1CC18C5E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0358"/>
            <a:ext cx="5660830" cy="51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Another compound of 120 5-cells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C97ED-9F7A-4055-A1DA-A33B4E14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5900"/>
            <a:ext cx="5600698" cy="4909661"/>
          </a:xfrm>
        </p:spPr>
        <p:txBody>
          <a:bodyPr>
            <a:normAutofit/>
          </a:bodyPr>
          <a:lstStyle/>
          <a:p>
            <a:r>
              <a:rPr lang="en-US" dirty="0"/>
              <a:t>720 5-cells has 720*5 = 3600 = 600*6 vertices</a:t>
            </a:r>
          </a:p>
          <a:p>
            <a:r>
              <a:rPr lang="en-US" dirty="0"/>
              <a:t>Each vertex is used 6 times</a:t>
            </a:r>
          </a:p>
          <a:p>
            <a:r>
              <a:rPr lang="en-US" dirty="0"/>
              <a:t>We can partition the 720 5-cells into 6 “</a:t>
            </a:r>
            <a:r>
              <a:rPr lang="en-US" dirty="0" err="1"/>
              <a:t>cosets</a:t>
            </a:r>
            <a:r>
              <a:rPr lang="en-US" dirty="0"/>
              <a:t>”, each with 120 5-cells.</a:t>
            </a:r>
          </a:p>
          <a:p>
            <a:r>
              <a:rPr lang="en-US" dirty="0"/>
              <a:t>Each </a:t>
            </a:r>
            <a:r>
              <a:rPr lang="en-US" dirty="0" err="1"/>
              <a:t>coset</a:t>
            </a:r>
            <a:r>
              <a:rPr lang="en-US" dirty="0"/>
              <a:t> is a compound of 120 5-cells, different from the original</a:t>
            </a:r>
          </a:p>
          <a:p>
            <a:r>
              <a:rPr lang="en-US" dirty="0"/>
              <a:t>Symmetry group: 1200 (H4: 14400)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D77DE19-15E5-4020-91CE-64CB3471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0" y="131183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FCD06-7836-458A-9BAE-C84F0B457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750"/>
              </p:ext>
            </p:extLst>
          </p:nvPr>
        </p:nvGraphicFramePr>
        <p:xfrm>
          <a:off x="5987400" y="2898986"/>
          <a:ext cx="4627880" cy="29607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27880">
                  <a:extLst>
                    <a:ext uri="{9D8B030D-6E8A-4147-A177-3AD203B41FA5}">
                      <a16:colId xmlns:a16="http://schemas.microsoft.com/office/drawing/2014/main" val="767171123"/>
                    </a:ext>
                  </a:extLst>
                </a:gridCol>
              </a:tblGrid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250880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55084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3872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599943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293756"/>
                  </a:ext>
                </a:extLst>
              </a:tr>
              <a:tr h="493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29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Another compound of 120 5-cells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55CFE61-64BC-4853-A485-7568238D6FA4}"/>
              </a:ext>
            </a:extLst>
          </p:cNvPr>
          <p:cNvGraphicFramePr>
            <a:graphicFrameLocks noGrp="1"/>
          </p:cNvGraphicFramePr>
          <p:nvPr/>
        </p:nvGraphicFramePr>
        <p:xfrm>
          <a:off x="1658620" y="3715734"/>
          <a:ext cx="1427480" cy="11150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3267881445"/>
                    </a:ext>
                  </a:extLst>
                </a:gridCol>
              </a:tblGrid>
              <a:tr h="111506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589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90F915-74F6-46CB-81EC-34236417E303}"/>
              </a:ext>
            </a:extLst>
          </p:cNvPr>
          <p:cNvSpPr txBox="1"/>
          <p:nvPr/>
        </p:nvSpPr>
        <p:spPr>
          <a:xfrm>
            <a:off x="554340" y="1999962"/>
            <a:ext cx="363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Coxeter’s</a:t>
            </a:r>
            <a:r>
              <a:rPr lang="en-US" sz="3200" dirty="0"/>
              <a:t> 120 5-cells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49F70-8C44-4C44-97FB-B44E037FBED9}"/>
              </a:ext>
            </a:extLst>
          </p:cNvPr>
          <p:cNvSpPr txBox="1"/>
          <p:nvPr/>
        </p:nvSpPr>
        <p:spPr>
          <a:xfrm>
            <a:off x="5987400" y="1826717"/>
            <a:ext cx="435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McMullen’s 720 5-cells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37E7A4-DB6A-4793-B0C5-37B7DA23DDE3}"/>
              </a:ext>
            </a:extLst>
          </p:cNvPr>
          <p:cNvSpPr/>
          <p:nvPr/>
        </p:nvSpPr>
        <p:spPr>
          <a:xfrm>
            <a:off x="5901040" y="2813269"/>
            <a:ext cx="4800600" cy="61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3EB72-344D-47FE-9727-FF411A08F73A}"/>
              </a:ext>
            </a:extLst>
          </p:cNvPr>
          <p:cNvSpPr txBox="1"/>
          <p:nvPr/>
        </p:nvSpPr>
        <p:spPr>
          <a:xfrm>
            <a:off x="10843179" y="2937213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120 (var)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48FB8-687A-4C25-AD9D-6B2E89EF0127}"/>
              </a:ext>
            </a:extLst>
          </p:cNvPr>
          <p:cNvSpPr txBox="1"/>
          <p:nvPr/>
        </p:nvSpPr>
        <p:spPr>
          <a:xfrm>
            <a:off x="5539141" y="6126521"/>
            <a:ext cx="552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720 5-cells, partitioned into 6 compounds, each with 120</a:t>
            </a:r>
          </a:p>
        </p:txBody>
      </p:sp>
    </p:spTree>
    <p:extLst>
      <p:ext uri="{BB962C8B-B14F-4D97-AF65-F5344CB8AC3E}">
        <p14:creationId xmlns:p14="http://schemas.microsoft.com/office/powerpoint/2010/main" val="148893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Mirrored compounds of 120 (var)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731AC4-AFD6-4ACF-9A1F-3B7160C5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50377"/>
              </p:ext>
            </p:extLst>
          </p:nvPr>
        </p:nvGraphicFramePr>
        <p:xfrm>
          <a:off x="5819142" y="2893060"/>
          <a:ext cx="4521198" cy="29209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324121656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5897195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102495788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09236644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00238111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8509795"/>
                    </a:ext>
                  </a:extLst>
                </a:gridCol>
              </a:tblGrid>
              <a:tr h="481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897154"/>
                  </a:ext>
                </a:extLst>
              </a:tr>
              <a:tr h="487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11150"/>
                  </a:ext>
                </a:extLst>
              </a:tr>
              <a:tr h="487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435463"/>
                  </a:ext>
                </a:extLst>
              </a:tr>
              <a:tr h="487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549458"/>
                  </a:ext>
                </a:extLst>
              </a:tr>
              <a:tr h="487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42193"/>
                  </a:ext>
                </a:extLst>
              </a:tr>
              <a:tr h="487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1093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55CFE61-64BC-4853-A485-7568238D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18116"/>
              </p:ext>
            </p:extLst>
          </p:nvPr>
        </p:nvGraphicFramePr>
        <p:xfrm>
          <a:off x="1658620" y="3715734"/>
          <a:ext cx="1427480" cy="11150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3267881445"/>
                    </a:ext>
                  </a:extLst>
                </a:gridCol>
              </a:tblGrid>
              <a:tr h="111506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5589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90F915-74F6-46CB-81EC-34236417E303}"/>
              </a:ext>
            </a:extLst>
          </p:cNvPr>
          <p:cNvSpPr txBox="1"/>
          <p:nvPr/>
        </p:nvSpPr>
        <p:spPr>
          <a:xfrm>
            <a:off x="554340" y="1999962"/>
            <a:ext cx="363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Coxeter’s</a:t>
            </a:r>
            <a:r>
              <a:rPr lang="en-US" sz="3200" dirty="0"/>
              <a:t> 120 5-cells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49F70-8C44-4C44-97FB-B44E037FBED9}"/>
              </a:ext>
            </a:extLst>
          </p:cNvPr>
          <p:cNvSpPr txBox="1"/>
          <p:nvPr/>
        </p:nvSpPr>
        <p:spPr>
          <a:xfrm>
            <a:off x="5987400" y="1826717"/>
            <a:ext cx="435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McMullen’s 720 5-cells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37E7A4-DB6A-4793-B0C5-37B7DA23DDE3}"/>
              </a:ext>
            </a:extLst>
          </p:cNvPr>
          <p:cNvSpPr/>
          <p:nvPr/>
        </p:nvSpPr>
        <p:spPr>
          <a:xfrm>
            <a:off x="5692140" y="2811780"/>
            <a:ext cx="4800600" cy="617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D1E7D-9A58-4786-898B-406D440ED32F}"/>
              </a:ext>
            </a:extLst>
          </p:cNvPr>
          <p:cNvSpPr txBox="1"/>
          <p:nvPr/>
        </p:nvSpPr>
        <p:spPr>
          <a:xfrm>
            <a:off x="10619742" y="2935724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120 (var)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FEC666-BD75-4093-99D6-44949A9FE872}"/>
              </a:ext>
            </a:extLst>
          </p:cNvPr>
          <p:cNvSpPr/>
          <p:nvPr/>
        </p:nvSpPr>
        <p:spPr>
          <a:xfrm>
            <a:off x="5819142" y="2684779"/>
            <a:ext cx="779778" cy="32893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C5FB1-0747-4FE5-8A89-E7346FA5E48C}"/>
              </a:ext>
            </a:extLst>
          </p:cNvPr>
          <p:cNvSpPr txBox="1"/>
          <p:nvPr/>
        </p:nvSpPr>
        <p:spPr>
          <a:xfrm>
            <a:off x="5245101" y="6123543"/>
            <a:ext cx="19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Mirrored 120 (var)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D28BF-2807-4335-9997-746680E81DBB}"/>
              </a:ext>
            </a:extLst>
          </p:cNvPr>
          <p:cNvSpPr txBox="1"/>
          <p:nvPr/>
        </p:nvSpPr>
        <p:spPr>
          <a:xfrm>
            <a:off x="5663794" y="6457672"/>
            <a:ext cx="485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independent ways to partition 720 to 6 * 120</a:t>
            </a:r>
          </a:p>
        </p:txBody>
      </p:sp>
    </p:spTree>
    <p:extLst>
      <p:ext uri="{BB962C8B-B14F-4D97-AF65-F5344CB8AC3E}">
        <p14:creationId xmlns:p14="http://schemas.microsoft.com/office/powerpoint/2010/main" val="102789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Starting from one vertex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FCCA9F-373B-4683-80C3-1F3B0EEC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5900"/>
            <a:ext cx="5669278" cy="4909661"/>
          </a:xfrm>
        </p:spPr>
        <p:txBody>
          <a:bodyPr>
            <a:normAutofit/>
          </a:bodyPr>
          <a:lstStyle/>
          <a:p>
            <a:r>
              <a:rPr lang="en-US" dirty="0"/>
              <a:t>Start from a vertex of 120-cell and start to construct 5-cells</a:t>
            </a:r>
          </a:p>
          <a:p>
            <a:r>
              <a:rPr lang="en-US" dirty="0"/>
              <a:t>We get 7 5-cells: 1 green, 6 white</a:t>
            </a:r>
          </a:p>
          <a:p>
            <a:r>
              <a:rPr lang="en-US" dirty="0"/>
              <a:t>By H4, the green 5-cell generates the </a:t>
            </a:r>
            <a:r>
              <a:rPr lang="en-US" dirty="0" err="1"/>
              <a:t>Coxeter’s</a:t>
            </a:r>
            <a:r>
              <a:rPr lang="en-US" dirty="0"/>
              <a:t> 120</a:t>
            </a:r>
          </a:p>
          <a:p>
            <a:r>
              <a:rPr lang="en-US" dirty="0"/>
              <a:t>By H4, any one white 5-cell generates McMullen’s 720</a:t>
            </a:r>
          </a:p>
          <a:p>
            <a:r>
              <a:rPr lang="en-US" dirty="0"/>
              <a:t>By isoclinic rotation in 4D (lower symmetry than H4), any one white 5-cell generates McMullen’s 120</a:t>
            </a:r>
          </a:p>
        </p:txBody>
      </p:sp>
      <p:pic>
        <p:nvPicPr>
          <p:cNvPr id="5" name="Picture 4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7585C5DD-11FE-4609-B82A-6B6E39A37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069182"/>
            <a:ext cx="572262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F5FB-50FE-4691-A7F4-33AB4210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380"/>
            <a:ext cx="10515600" cy="5422583"/>
          </a:xfrm>
        </p:spPr>
        <p:txBody>
          <a:bodyPr/>
          <a:lstStyle/>
          <a:p>
            <a:r>
              <a:rPr lang="en-US" dirty="0"/>
              <a:t>I computed all the data of fully regular or vertex regular 4D polytope compounds with convex components</a:t>
            </a:r>
          </a:p>
          <a:p>
            <a:pPr lvl="1"/>
            <a:r>
              <a:rPr lang="en-US" dirty="0" err="1"/>
              <a:t>Coxeter’s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McMullen’s amendments</a:t>
            </a:r>
          </a:p>
          <a:p>
            <a:pPr lvl="1"/>
            <a:r>
              <a:rPr lang="en-US" dirty="0"/>
              <a:t>Some have the similar pattern as these 5-cells in the 120-cell.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my data in JSON: </a:t>
            </a:r>
            <a:r>
              <a:rPr lang="en-US" dirty="0">
                <a:hlinkClick r:id="rId2"/>
              </a:rPr>
              <a:t>https://github.com/nanma80/compound-polytopes/tree/master/data/json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vZome</a:t>
            </a:r>
            <a:r>
              <a:rPr lang="en-US" dirty="0"/>
              <a:t> models with screenshots: </a:t>
            </a:r>
            <a:r>
              <a:rPr lang="en-US" dirty="0">
                <a:hlinkClick r:id="rId3"/>
              </a:rPr>
              <a:t>https://github.com/nanma80/compound-polytopes/tree/master/data/vZome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4D5-C1A0-4CC3-907D-3E6C3963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320" cy="4351338"/>
          </a:xfrm>
        </p:spPr>
        <p:txBody>
          <a:bodyPr/>
          <a:lstStyle/>
          <a:p>
            <a:r>
              <a:rPr lang="en-US" dirty="0"/>
              <a:t>Compound of 2 triangles</a:t>
            </a:r>
          </a:p>
          <a:p>
            <a:r>
              <a:rPr lang="en-US" dirty="0"/>
              <a:t>Not all vertices and edges are connected</a:t>
            </a:r>
          </a:p>
          <a:p>
            <a:r>
              <a:rPr lang="en-US" dirty="0"/>
              <a:t>Convex hull: regular hexagon</a:t>
            </a:r>
          </a:p>
          <a:p>
            <a:r>
              <a:rPr lang="en-US" dirty="0"/>
              <a:t>Overall 6-fold symmetry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able, sign&#10;&#10;Description automatically generated">
            <a:extLst>
              <a:ext uri="{FF2B5EF4-FFF2-40B4-BE49-F238E27FC236}">
                <a16:creationId xmlns:a16="http://schemas.microsoft.com/office/drawing/2014/main" id="{11D4A2AF-BB44-42EF-8337-37BD42F8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4940"/>
            <a:ext cx="469392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9C375B2-E53A-493F-ABE7-8FFD1213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0" y="2148840"/>
            <a:ext cx="4366260" cy="4366260"/>
          </a:xfrm>
          <a:prstGeom prst="rect">
            <a:avLst/>
          </a:prstGeom>
        </p:spPr>
      </p:pic>
      <p:pic>
        <p:nvPicPr>
          <p:cNvPr id="8" name="Picture 7" descr="A picture containing umbrella, air, man, large&#10;&#10;Description automatically generated">
            <a:extLst>
              <a:ext uri="{FF2B5EF4-FFF2-40B4-BE49-F238E27FC236}">
                <a16:creationId xmlns:a16="http://schemas.microsoft.com/office/drawing/2014/main" id="{F9BD98D1-DA4C-429A-9145-3A242F78B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148839"/>
            <a:ext cx="4366261" cy="4366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63A83-DEBB-4932-B9EE-740F7245C0B9}"/>
              </a:ext>
            </a:extLst>
          </p:cNvPr>
          <p:cNvSpPr txBox="1"/>
          <p:nvPr/>
        </p:nvSpPr>
        <p:spPr>
          <a:xfrm>
            <a:off x="1958467" y="1188720"/>
            <a:ext cx="3512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of 2 tetrahedra</a:t>
            </a:r>
          </a:p>
          <a:p>
            <a:r>
              <a:rPr lang="en-US" sz="2400" dirty="0"/>
              <a:t>Convex hull: cube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5715B-8D32-4798-894B-323EBA95CCDE}"/>
              </a:ext>
            </a:extLst>
          </p:cNvPr>
          <p:cNvSpPr txBox="1"/>
          <p:nvPr/>
        </p:nvSpPr>
        <p:spPr>
          <a:xfrm>
            <a:off x="7315532" y="1188719"/>
            <a:ext cx="3588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Compound of 5 tetrahedra</a:t>
            </a:r>
          </a:p>
          <a:p>
            <a:r>
              <a:rPr lang="en-US" sz="2400" dirty="0"/>
              <a:t>Convex hull: dodecahedron</a:t>
            </a:r>
          </a:p>
        </p:txBody>
      </p:sp>
    </p:spTree>
    <p:extLst>
      <p:ext uri="{BB962C8B-B14F-4D97-AF65-F5344CB8AC3E}">
        <p14:creationId xmlns:p14="http://schemas.microsoft.com/office/powerpoint/2010/main" val="8254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4D regular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4D5-C1A0-4CC3-907D-3E6C3963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40"/>
            <a:ext cx="5486398" cy="4752023"/>
          </a:xfrm>
        </p:spPr>
        <p:txBody>
          <a:bodyPr/>
          <a:lstStyle/>
          <a:p>
            <a:r>
              <a:rPr lang="en-US" dirty="0" err="1"/>
              <a:t>Coxeter</a:t>
            </a:r>
            <a:r>
              <a:rPr lang="en-US" dirty="0"/>
              <a:t> listed in </a:t>
            </a:r>
            <a:r>
              <a:rPr lang="en-US" i="1" dirty="0"/>
              <a:t>Regular Polytopes</a:t>
            </a:r>
          </a:p>
          <a:p>
            <a:r>
              <a:rPr lang="en-US" dirty="0"/>
              <a:t>We (David, Paulo, Scott, Nan) were trying to build a </a:t>
            </a:r>
            <a:r>
              <a:rPr lang="en-US" dirty="0" err="1"/>
              <a:t>Zome</a:t>
            </a:r>
            <a:r>
              <a:rPr lang="en-US" dirty="0"/>
              <a:t> model of the first one </a:t>
            </a:r>
          </a:p>
          <a:p>
            <a:r>
              <a:rPr lang="en-US" dirty="0"/>
              <a:t>120 5-cells. Convex hull: 120-cell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338753-AC2D-4A75-9992-F08CC37A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3" y="121922"/>
            <a:ext cx="5486398" cy="66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4D regular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4D5-C1A0-4CC3-907D-3E6C3963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40"/>
            <a:ext cx="5486398" cy="4752023"/>
          </a:xfrm>
        </p:spPr>
        <p:txBody>
          <a:bodyPr>
            <a:normAutofit/>
          </a:bodyPr>
          <a:lstStyle/>
          <a:p>
            <a:r>
              <a:rPr lang="en-US" dirty="0" err="1"/>
              <a:t>Coxeter</a:t>
            </a:r>
            <a:r>
              <a:rPr lang="en-US" dirty="0"/>
              <a:t> listed in </a:t>
            </a:r>
            <a:r>
              <a:rPr lang="en-US" i="1" dirty="0"/>
              <a:t>Regular Polytopes</a:t>
            </a:r>
          </a:p>
          <a:p>
            <a:r>
              <a:rPr lang="en-US" dirty="0"/>
              <a:t>We (David, Paulo, Scott, Nan) were trying to build a </a:t>
            </a:r>
            <a:r>
              <a:rPr lang="en-US" dirty="0" err="1"/>
              <a:t>Zome</a:t>
            </a:r>
            <a:r>
              <a:rPr lang="en-US" dirty="0"/>
              <a:t> model of the first one </a:t>
            </a:r>
          </a:p>
          <a:p>
            <a:r>
              <a:rPr lang="en-US" dirty="0"/>
              <a:t>120 5-cells. Convex hull: 120-cell</a:t>
            </a:r>
          </a:p>
          <a:p>
            <a:endParaRPr lang="en-US" dirty="0"/>
          </a:p>
          <a:p>
            <a:r>
              <a:rPr lang="en-US" dirty="0"/>
              <a:t>After some calculation, we found by connecting vertices of the regular 120-cell, we can construct </a:t>
            </a:r>
            <a:r>
              <a:rPr lang="en-US" dirty="0">
                <a:solidFill>
                  <a:srgbClr val="FF0000"/>
                </a:solidFill>
              </a:rPr>
              <a:t>840</a:t>
            </a:r>
            <a:r>
              <a:rPr lang="en-US" dirty="0"/>
              <a:t> 5-cells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338753-AC2D-4A75-9992-F08CC37A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3" y="121922"/>
            <a:ext cx="5486398" cy="66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840 ==    120                 +                 720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B200DB9-97CF-48C3-A1D1-8D4A5EA0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" y="1424940"/>
            <a:ext cx="5189221" cy="5189221"/>
          </a:xfrm>
          <a:prstGeom prst="rect">
            <a:avLst/>
          </a:prstGeom>
        </p:spPr>
      </p:pic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2240E62F-4B46-411B-982D-0BD7CD38C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0" y="1424940"/>
            <a:ext cx="5189220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Compound of 120 5-cells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B200DB9-97CF-48C3-A1D1-8D4A5EA0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" y="1424940"/>
            <a:ext cx="5189221" cy="51892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136B1C-6803-41EA-BDBF-B00A72F7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5" y="1524000"/>
            <a:ext cx="5486398" cy="475202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Coxeter’s</a:t>
            </a:r>
            <a:r>
              <a:rPr lang="en-US" dirty="0"/>
              <a:t> list</a:t>
            </a:r>
          </a:p>
          <a:p>
            <a:r>
              <a:rPr lang="en-US" dirty="0"/>
              <a:t>H4 symmetry (like the 120-cell)</a:t>
            </a:r>
          </a:p>
          <a:p>
            <a:r>
              <a:rPr lang="en-US" dirty="0"/>
              <a:t>120 * 5 = 600 vertices from 5-cells</a:t>
            </a:r>
          </a:p>
          <a:p>
            <a:r>
              <a:rPr lang="en-US" dirty="0"/>
              <a:t>Every 120-cell vertex appears in one 5-cell.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6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Compound of 720 5-cells</a:t>
            </a:r>
          </a:p>
        </p:txBody>
      </p:sp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2240E62F-4B46-411B-982D-0BD7CD38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0" y="1424940"/>
            <a:ext cx="5189220" cy="518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C97ED-9F7A-4055-A1DA-A33B4E14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5900"/>
            <a:ext cx="5486398" cy="4909661"/>
          </a:xfrm>
        </p:spPr>
        <p:txBody>
          <a:bodyPr/>
          <a:lstStyle/>
          <a:p>
            <a:r>
              <a:rPr lang="en-US" dirty="0"/>
              <a:t>Not in </a:t>
            </a:r>
            <a:r>
              <a:rPr lang="en-US" dirty="0" err="1"/>
              <a:t>Coxeter’s</a:t>
            </a:r>
            <a:r>
              <a:rPr lang="en-US" dirty="0"/>
              <a:t> list</a:t>
            </a:r>
          </a:p>
          <a:p>
            <a:r>
              <a:rPr lang="en-US" dirty="0"/>
              <a:t>Also H4 symmetry (like the 120-cell)</a:t>
            </a:r>
          </a:p>
          <a:p>
            <a:r>
              <a:rPr lang="en-US" dirty="0"/>
              <a:t>Verified to be vertex, edge, face, edge, cell transitive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A7A-7635-42B2-AA26-9FBAEDFC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815"/>
          </a:xfrm>
        </p:spPr>
        <p:txBody>
          <a:bodyPr/>
          <a:lstStyle/>
          <a:p>
            <a:r>
              <a:rPr lang="en-US" dirty="0"/>
              <a:t>Compound of 720 5-cells</a:t>
            </a:r>
          </a:p>
        </p:txBody>
      </p:sp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2240E62F-4B46-411B-982D-0BD7CD38C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0" y="1424940"/>
            <a:ext cx="5189220" cy="51892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C97ED-9F7A-4055-A1DA-A33B4E14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485900"/>
            <a:ext cx="5486398" cy="4909661"/>
          </a:xfrm>
        </p:spPr>
        <p:txBody>
          <a:bodyPr>
            <a:normAutofit/>
          </a:bodyPr>
          <a:lstStyle/>
          <a:p>
            <a:r>
              <a:rPr lang="en-US" dirty="0"/>
              <a:t>Not in </a:t>
            </a:r>
            <a:r>
              <a:rPr lang="en-US" dirty="0" err="1"/>
              <a:t>Coxeter’s</a:t>
            </a:r>
            <a:r>
              <a:rPr lang="en-US" dirty="0"/>
              <a:t> list</a:t>
            </a:r>
          </a:p>
          <a:p>
            <a:r>
              <a:rPr lang="en-US" dirty="0"/>
              <a:t>Also H4 symmetry (like the 120-cell)</a:t>
            </a:r>
          </a:p>
          <a:p>
            <a:r>
              <a:rPr lang="en-US" dirty="0"/>
              <a:t>Verified to be vertex, edge, face, edge, cell transitive</a:t>
            </a:r>
          </a:p>
          <a:p>
            <a:r>
              <a:rPr lang="en-US" dirty="0"/>
              <a:t>In 2018, McMullen published it:</a:t>
            </a:r>
          </a:p>
          <a:p>
            <a:pPr lvl="1"/>
            <a:r>
              <a:rPr lang="en-US" i="1" dirty="0"/>
              <a:t>New Regular Compounds of 4-Polytopes, </a:t>
            </a:r>
            <a:r>
              <a:rPr lang="en-US" dirty="0"/>
              <a:t>in</a:t>
            </a:r>
            <a:r>
              <a:rPr lang="en-US" i="1" dirty="0"/>
              <a:t> New Trends in Intuitive Geometry</a:t>
            </a:r>
            <a:r>
              <a:rPr lang="en-US" dirty="0"/>
              <a:t>, pp.307-320</a:t>
            </a:r>
          </a:p>
        </p:txBody>
      </p:sp>
    </p:spTree>
    <p:extLst>
      <p:ext uri="{BB962C8B-B14F-4D97-AF65-F5344CB8AC3E}">
        <p14:creationId xmlns:p14="http://schemas.microsoft.com/office/powerpoint/2010/main" val="2478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601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Polytope Compounds</vt:lpstr>
      <vt:lpstr>2D</vt:lpstr>
      <vt:lpstr>3D</vt:lpstr>
      <vt:lpstr>4D regular compounds</vt:lpstr>
      <vt:lpstr>4D regular compounds</vt:lpstr>
      <vt:lpstr>840 ==    120                 +                 720</vt:lpstr>
      <vt:lpstr>Compound of 120 5-cells</vt:lpstr>
      <vt:lpstr>Compound of 720 5-cells</vt:lpstr>
      <vt:lpstr>Compound of 720 5-cells</vt:lpstr>
      <vt:lpstr>Compound of 720 5-cells</vt:lpstr>
      <vt:lpstr>Another compound of 120 5-cells</vt:lpstr>
      <vt:lpstr>Another compound of 120 5-cells</vt:lpstr>
      <vt:lpstr>Mirrored compounds of 120 (var)</vt:lpstr>
      <vt:lpstr>Starting from one vertex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Polytope Compounds</dc:title>
  <dc:creator>Nan Ma</dc:creator>
  <cp:lastModifiedBy>Nan Ma</cp:lastModifiedBy>
  <cp:revision>19</cp:revision>
  <dcterms:created xsi:type="dcterms:W3CDTF">2020-05-28T06:15:35Z</dcterms:created>
  <dcterms:modified xsi:type="dcterms:W3CDTF">2020-05-30T07:11:09Z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2020-05-28T06:22:30Z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2e41af67-a72d-4078-99f7-7694fe239521</vt:lpwstr>
  </property>
  <property fmtid="{D5CDD505-2E9C-101B-9397-08002B2CF9AE}" pid="8" name="MSIP_Label_f42aa342-8706-4288-bd11-ebb85995028c_ContentBits">
    <vt:lpwstr>0</vt:lpwstr>
  </property>
</Properties>
</file>