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2" r:id="rId9"/>
    <p:sldId id="263" r:id="rId10"/>
    <p:sldId id="28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DC14-FD1B-470D-8D51-C429F1269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7428-6152-4F1A-9719-D65047DD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9953-804A-493D-B7C1-567390C1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227E-1F98-4555-BCF0-73B75079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58F8-523E-4B87-BE7C-E21607FA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AC0D-715F-4549-B3BB-BDC23E68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66BD-D4D1-4E0E-8E61-7E0D6DD4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A6CB-BD44-47DC-BA70-961AE34C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E463-B726-427A-9D24-D425559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A41A-E825-4A21-B5AD-506DA708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70829-CDDD-42D3-A80C-D2A7432B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A6A64-4747-45A9-A8A4-1AE16AD3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3AE1-9FB9-4EC6-BB99-6838D528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4C6C-6667-44BD-9E85-433D418A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8E80-E7D5-4B2B-A3E9-FD05EE6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88E7-2364-4CAB-9D67-C76DB5A0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39F5-98D8-4115-B114-85F48E25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6BAE-0356-46BB-92C8-478A22D4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E8A82-25D9-4D3F-9F3D-1324DAF8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08FC-3612-4F37-9FCE-5A6C5485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EB04-56D4-4A81-B5F8-BB88B04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87E2-84E8-42BF-B66B-B7AFEC2A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F021-EA1F-4693-B745-A345FFBF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B28F-63B0-4214-BB9E-5A1E32D7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17F8-DB54-4061-82C5-DCB68022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90F-BCCC-4D1F-A08F-3147A85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E9EE-1A08-4888-9093-9279F1FA8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110C-F9E8-420E-B198-633F64479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74BA-6FC4-45C2-B424-E63282DF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CDE4E-FBB0-45FE-9B1B-2BAE0D87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BFCF8-B7EA-4C7B-87E4-C35F7927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ABB2-8F02-4E70-9E89-2F41AC4D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3F9E-463F-4261-AFFB-3286A51B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7CC1-0D97-4C08-ADF6-051B83C3A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29054-4FB6-470D-B0B9-38A89613C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498D-1D14-4FA2-8EBD-27DE00A6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F0A54-ECC6-4657-859C-F23D22D1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90108-A05B-4F22-913C-2858FBF3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D44F0-6BD3-4061-AEA4-DE4CDDAD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2701-12B9-4DB4-8931-D606E8B5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70651-6BAF-4B3E-A1D3-99530A72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74F4D-812D-436F-9D15-3B8D2E16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467B3-4E16-4991-B264-6EEC0E5A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47D89-806E-4017-8015-23564C6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B17FD-7DB0-4B59-8AF9-8879D4F5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217B3-27BC-4CB5-8529-68DE6A7A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82CE-60CA-4E84-AD29-58F2AEA3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9513-20E0-45D0-9592-9A466B6B1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F914F-40BC-46F6-9B01-828D5A8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15820-863A-4E3E-AFD9-FDB44140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6C44-B23C-4853-B469-C79D0F9B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1D708-BCC9-46AF-83AC-F8F3968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6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95F5-214F-44BF-B028-29F61984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E5557-F59D-4E3C-AC35-E72A98EDB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E0CFB-314D-4DBB-A95D-F6958F29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B884-D13A-4DF7-8ECD-5ACD3029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11FB2-4172-4D63-8E8E-1A1939E2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CB6F7-1E61-4A58-84D4-0583D6AC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EF121-2B61-4E57-B85D-10F2833A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F37C-DDBB-4880-9F29-64D632C6E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3E48-BFCA-45AF-BCF3-254B04DBB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334A-75D6-4A82-9089-E39BA00AF157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62ED-C211-43C1-91CB-9D4C18F64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13B3-39D7-4CDB-BB0C-AC05019F8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F05F-945A-482A-9770-EAE5951C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ma80/cylind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File:Rhombic_dodecahedron_4color.png" TargetMode="Externa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F7EE-F73A-4143-9F65-0324031E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1155"/>
          </a:xfrm>
        </p:spPr>
        <p:txBody>
          <a:bodyPr/>
          <a:lstStyle/>
          <a:p>
            <a:r>
              <a:rPr lang="en-US" dirty="0"/>
              <a:t>Projection and Intersection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FBDF4-2F21-4640-8223-3CB56D497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 Ma</a:t>
            </a:r>
          </a:p>
          <a:p>
            <a:r>
              <a:rPr lang="en-US" dirty="0"/>
              <a:t>Feb 2020</a:t>
            </a:r>
          </a:p>
        </p:txBody>
      </p:sp>
    </p:spTree>
    <p:extLst>
      <p:ext uri="{BB962C8B-B14F-4D97-AF65-F5344CB8AC3E}">
        <p14:creationId xmlns:p14="http://schemas.microsoft.com/office/powerpoint/2010/main" val="44738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ood, table, orange, piece&#10;&#10;Description automatically generated">
            <a:extLst>
              <a:ext uri="{FF2B5EF4-FFF2-40B4-BE49-F238E27FC236}">
                <a16:creationId xmlns:a16="http://schemas.microsoft.com/office/drawing/2014/main" id="{1937E754-6F90-4C45-8FD8-295E2A6B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40" y="1577340"/>
            <a:ext cx="5273040" cy="3954780"/>
          </a:xfrm>
        </p:spPr>
      </p:pic>
      <p:pic>
        <p:nvPicPr>
          <p:cNvPr id="7" name="Picture 6" descr="A picture containing sitting, cake, chocolate, food&#10;&#10;Description automatically generated">
            <a:extLst>
              <a:ext uri="{FF2B5EF4-FFF2-40B4-BE49-F238E27FC236}">
                <a16:creationId xmlns:a16="http://schemas.microsoft.com/office/drawing/2014/main" id="{50C78503-DC4D-465A-AD7D-BA944652B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577340"/>
            <a:ext cx="5273040" cy="3954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A4E7F1-D7E2-430F-9D42-B857C1717578}"/>
              </a:ext>
            </a:extLst>
          </p:cNvPr>
          <p:cNvSpPr txBox="1"/>
          <p:nvPr/>
        </p:nvSpPr>
        <p:spPr>
          <a:xfrm>
            <a:off x="825871" y="677724"/>
            <a:ext cx="7708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3D printed 3-cylinder and 6-cylinder series</a:t>
            </a:r>
          </a:p>
        </p:txBody>
      </p:sp>
    </p:spTree>
    <p:extLst>
      <p:ext uri="{BB962C8B-B14F-4D97-AF65-F5344CB8AC3E}">
        <p14:creationId xmlns:p14="http://schemas.microsoft.com/office/powerpoint/2010/main" val="7968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9C3F14-8FD9-47B1-A6E2-F34D3C988A6F}"/>
              </a:ext>
            </a:extLst>
          </p:cNvPr>
          <p:cNvSpPr txBox="1"/>
          <p:nvPr/>
        </p:nvSpPr>
        <p:spPr>
          <a:xfrm>
            <a:off x="1016371" y="1896924"/>
            <a:ext cx="84854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Paper models are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Images and source code in </a:t>
            </a:r>
          </a:p>
          <a:p>
            <a:r>
              <a:rPr lang="en-US" sz="3200" dirty="0">
                <a:hlinkClick r:id="rId2"/>
              </a:rPr>
              <a:t>https://github.com/nanma80/cylinders</a:t>
            </a:r>
            <a:endParaRPr lang="en-US" sz="3200" dirty="0"/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Questions about the intersections of cylinders?</a:t>
            </a:r>
          </a:p>
        </p:txBody>
      </p:sp>
    </p:spTree>
    <p:extLst>
      <p:ext uri="{BB962C8B-B14F-4D97-AF65-F5344CB8AC3E}">
        <p14:creationId xmlns:p14="http://schemas.microsoft.com/office/powerpoint/2010/main" val="342903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ccessory, umbrella, stool&#10;&#10;Description automatically generated">
            <a:extLst>
              <a:ext uri="{FF2B5EF4-FFF2-40B4-BE49-F238E27FC236}">
                <a16:creationId xmlns:a16="http://schemas.microsoft.com/office/drawing/2014/main" id="{D08A191B-64EE-491D-A11C-2CE7E0A5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0" y="1428961"/>
            <a:ext cx="4286250" cy="42862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EE1CF9-6CC9-4A91-BBCC-781F2F48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0" y="1366757"/>
            <a:ext cx="4286250" cy="4286250"/>
          </a:xfrm>
        </p:spPr>
      </p:pic>
    </p:spTree>
    <p:extLst>
      <p:ext uri="{BB962C8B-B14F-4D97-AF65-F5344CB8AC3E}">
        <p14:creationId xmlns:p14="http://schemas.microsoft.com/office/powerpoint/2010/main" val="386043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ccessory, umbrella, stool&#10;&#10;Description automatically generated">
            <a:extLst>
              <a:ext uri="{FF2B5EF4-FFF2-40B4-BE49-F238E27FC236}">
                <a16:creationId xmlns:a16="http://schemas.microsoft.com/office/drawing/2014/main" id="{D08A191B-64EE-491D-A11C-2CE7E0A5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0" y="1428961"/>
            <a:ext cx="4286250" cy="42862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EE1CF9-6CC9-4A91-BBCC-781F2F48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0" y="1366757"/>
            <a:ext cx="4286250" cy="42862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63970-CF7D-4EEF-B388-A1E8D1A2D529}"/>
              </a:ext>
            </a:extLst>
          </p:cNvPr>
          <p:cNvSpPr txBox="1"/>
          <p:nvPr/>
        </p:nvSpPr>
        <p:spPr>
          <a:xfrm>
            <a:off x="469798" y="5430416"/>
            <a:ext cx="529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Union of 3 cylinders:</a:t>
            </a:r>
            <a:br>
              <a:rPr lang="en-US" sz="2400" dirty="0"/>
            </a:br>
            <a:r>
              <a:rPr lang="en-US" sz="2400" dirty="0"/>
              <a:t>{points: contained by at least 1 cylinder}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5C2AD-A24A-4DE5-858C-429A71C9B64A}"/>
              </a:ext>
            </a:extLst>
          </p:cNvPr>
          <p:cNvSpPr txBox="1"/>
          <p:nvPr/>
        </p:nvSpPr>
        <p:spPr>
          <a:xfrm>
            <a:off x="6579738" y="5429039"/>
            <a:ext cx="4676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Intersection of 3 cylinders:</a:t>
            </a:r>
            <a:br>
              <a:rPr lang="en-US" sz="2400" dirty="0"/>
            </a:br>
            <a:r>
              <a:rPr lang="en-US" sz="2400" dirty="0"/>
              <a:t>{points: contained by all 3 cylinders}</a:t>
            </a:r>
          </a:p>
        </p:txBody>
      </p:sp>
    </p:spTree>
    <p:extLst>
      <p:ext uri="{BB962C8B-B14F-4D97-AF65-F5344CB8AC3E}">
        <p14:creationId xmlns:p14="http://schemas.microsoft.com/office/powerpoint/2010/main" val="200073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ccessory, umbrella, stool&#10;&#10;Description automatically generated">
            <a:extLst>
              <a:ext uri="{FF2B5EF4-FFF2-40B4-BE49-F238E27FC236}">
                <a16:creationId xmlns:a16="http://schemas.microsoft.com/office/drawing/2014/main" id="{D08A191B-64EE-491D-A11C-2CE7E0A5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58" y="1734124"/>
            <a:ext cx="3670041" cy="367004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EE1CF9-6CC9-4A91-BBCC-781F2F48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9" y="1611085"/>
            <a:ext cx="3606493" cy="360649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63970-CF7D-4EEF-B388-A1E8D1A2D529}"/>
              </a:ext>
            </a:extLst>
          </p:cNvPr>
          <p:cNvSpPr txBox="1"/>
          <p:nvPr/>
        </p:nvSpPr>
        <p:spPr>
          <a:xfrm>
            <a:off x="554999" y="5351672"/>
            <a:ext cx="310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Union of 3 cylinders:</a:t>
            </a:r>
            <a:br>
              <a:rPr lang="en-US" sz="1400" dirty="0"/>
            </a:br>
            <a:r>
              <a:rPr lang="en-US" sz="1400" dirty="0"/>
              <a:t>{points: contained by at least 1 cylinder}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5C2AD-A24A-4DE5-858C-429A71C9B64A}"/>
              </a:ext>
            </a:extLst>
          </p:cNvPr>
          <p:cNvSpPr txBox="1"/>
          <p:nvPr/>
        </p:nvSpPr>
        <p:spPr>
          <a:xfrm>
            <a:off x="9013710" y="5404165"/>
            <a:ext cx="2813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Intersection of 3 cylinders:</a:t>
            </a:r>
            <a:br>
              <a:rPr lang="en-US" sz="1400" dirty="0"/>
            </a:br>
            <a:r>
              <a:rPr lang="en-US" sz="1400" dirty="0"/>
              <a:t>{points: contained by all 3 cylinders}</a:t>
            </a:r>
          </a:p>
        </p:txBody>
      </p:sp>
      <p:pic>
        <p:nvPicPr>
          <p:cNvPr id="4" name="Picture 3" descr="A close up of an umbrella&#10;&#10;Description automatically generated">
            <a:extLst>
              <a:ext uri="{FF2B5EF4-FFF2-40B4-BE49-F238E27FC236}">
                <a16:creationId xmlns:a16="http://schemas.microsoft.com/office/drawing/2014/main" id="{6E2970A7-9F46-4482-8E0A-6BE330831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22" y="582970"/>
            <a:ext cx="4286250" cy="428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674E18-E10B-4804-A1CD-02B649C88260}"/>
              </a:ext>
            </a:extLst>
          </p:cNvPr>
          <p:cNvSpPr txBox="1"/>
          <p:nvPr/>
        </p:nvSpPr>
        <p:spPr>
          <a:xfrm>
            <a:off x="3910701" y="5151617"/>
            <a:ext cx="445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{points: contained by at least 2 cylinders}</a:t>
            </a:r>
          </a:p>
          <a:p>
            <a:pPr algn="ctr"/>
            <a:r>
              <a:rPr lang="en-US" sz="2000" dirty="0"/>
              <a:t>(1 int 2) union (1 int 3) union (2 int 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86BDA-61E3-4EC2-AA2E-8BA1C0453D74}"/>
              </a:ext>
            </a:extLst>
          </p:cNvPr>
          <p:cNvSpPr txBox="1"/>
          <p:nvPr/>
        </p:nvSpPr>
        <p:spPr>
          <a:xfrm>
            <a:off x="10348044" y="615280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prints…</a:t>
            </a:r>
          </a:p>
        </p:txBody>
      </p:sp>
    </p:spTree>
    <p:extLst>
      <p:ext uri="{BB962C8B-B14F-4D97-AF65-F5344CB8AC3E}">
        <p14:creationId xmlns:p14="http://schemas.microsoft.com/office/powerpoint/2010/main" val="418251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ccessory, umbrella, stool&#10;&#10;Description automatically generated">
            <a:extLst>
              <a:ext uri="{FF2B5EF4-FFF2-40B4-BE49-F238E27FC236}">
                <a16:creationId xmlns:a16="http://schemas.microsoft.com/office/drawing/2014/main" id="{D08A191B-64EE-491D-A11C-2CE7E0A5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80" y="3076184"/>
            <a:ext cx="3670041" cy="3670041"/>
          </a:xfrm>
          <a:prstGeom prst="rect">
            <a:avLst/>
          </a:prstGeom>
        </p:spPr>
      </p:pic>
      <p:pic>
        <p:nvPicPr>
          <p:cNvPr id="4" name="Picture 3" descr="A close up of an umbrella&#10;&#10;Description automatically generated">
            <a:extLst>
              <a:ext uri="{FF2B5EF4-FFF2-40B4-BE49-F238E27FC236}">
                <a16:creationId xmlns:a16="http://schemas.microsoft.com/office/drawing/2014/main" id="{6E2970A7-9F46-4482-8E0A-6BE330831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283" y="3136641"/>
            <a:ext cx="3037307" cy="3037307"/>
          </a:xfrm>
          <a:prstGeom prst="rect">
            <a:avLst/>
          </a:prstGeom>
        </p:spPr>
      </p:pic>
      <p:pic>
        <p:nvPicPr>
          <p:cNvPr id="1025" name="Picture 1" descr="RhombicDodecStel1">
            <a:extLst>
              <a:ext uri="{FF2B5EF4-FFF2-40B4-BE49-F238E27FC236}">
                <a16:creationId xmlns:a16="http://schemas.microsoft.com/office/drawing/2014/main" id="{87B9D489-FEB5-42F6-A9FF-79478DFD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71" y="761222"/>
            <a:ext cx="17811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5"/>
            <a:extLst>
              <a:ext uri="{FF2B5EF4-FFF2-40B4-BE49-F238E27FC236}">
                <a16:creationId xmlns:a16="http://schemas.microsoft.com/office/drawing/2014/main" id="{63708159-7BD3-419B-AC6C-A082A0CCF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32" y="1019757"/>
            <a:ext cx="1734096" cy="144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F3B63-E557-4A9A-BFDD-831A09898567}"/>
              </a:ext>
            </a:extLst>
          </p:cNvPr>
          <p:cNvSpPr txBox="1"/>
          <p:nvPr/>
        </p:nvSpPr>
        <p:spPr>
          <a:xfrm>
            <a:off x="5393095" y="1557631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Stellate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C3F14-8FD9-47B1-A6E2-F34D3C988A6F}"/>
              </a:ext>
            </a:extLst>
          </p:cNvPr>
          <p:cNvSpPr txBox="1"/>
          <p:nvPr/>
        </p:nvSpPr>
        <p:spPr>
          <a:xfrm>
            <a:off x="5348391" y="4799237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Stellate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9C3F14-8FD9-47B1-A6E2-F34D3C988A6F}"/>
              </a:ext>
            </a:extLst>
          </p:cNvPr>
          <p:cNvSpPr txBox="1"/>
          <p:nvPr/>
        </p:nvSpPr>
        <p:spPr>
          <a:xfrm>
            <a:off x="683085" y="401409"/>
            <a:ext cx="1001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6 cylinders, connecting opposite vertices of an icosahedron</a:t>
            </a:r>
          </a:p>
        </p:txBody>
      </p:sp>
      <p:pic>
        <p:nvPicPr>
          <p:cNvPr id="3" name="Picture 2" descr="A picture containing balloon, aircraft&#10;&#10;Description automatically generated">
            <a:extLst>
              <a:ext uri="{FF2B5EF4-FFF2-40B4-BE49-F238E27FC236}">
                <a16:creationId xmlns:a16="http://schemas.microsoft.com/office/drawing/2014/main" id="{E612A56C-5C85-4E7B-A310-813A7BE0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9" y="1052054"/>
            <a:ext cx="3205259" cy="3205259"/>
          </a:xfrm>
          <a:prstGeom prst="rect">
            <a:avLst/>
          </a:prstGeom>
        </p:spPr>
      </p:pic>
      <p:pic>
        <p:nvPicPr>
          <p:cNvPr id="6" name="Picture 5" descr="A picture containing accessory, object, umbrella, kite&#10;&#10;Description automatically generated">
            <a:extLst>
              <a:ext uri="{FF2B5EF4-FFF2-40B4-BE49-F238E27FC236}">
                <a16:creationId xmlns:a16="http://schemas.microsoft.com/office/drawing/2014/main" id="{33A19B70-E686-488E-84C5-6FA2B8A4F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19" y="905873"/>
            <a:ext cx="3497619" cy="3497619"/>
          </a:xfrm>
          <a:prstGeom prst="rect">
            <a:avLst/>
          </a:prstGeom>
        </p:spPr>
      </p:pic>
      <p:pic>
        <p:nvPicPr>
          <p:cNvPr id="10" name="Picture 9" descr="A picture containing balloon, aircraft&#10;&#10;Description automatically generated">
            <a:extLst>
              <a:ext uri="{FF2B5EF4-FFF2-40B4-BE49-F238E27FC236}">
                <a16:creationId xmlns:a16="http://schemas.microsoft.com/office/drawing/2014/main" id="{5539A4B6-B223-4909-B230-3485FF8E3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00" y="944597"/>
            <a:ext cx="3497619" cy="3497619"/>
          </a:xfrm>
          <a:prstGeom prst="rect">
            <a:avLst/>
          </a:prstGeom>
        </p:spPr>
      </p:pic>
      <p:pic>
        <p:nvPicPr>
          <p:cNvPr id="12" name="Picture 11" descr="A picture containing balloon, building, colorful, orange&#10;&#10;Description automatically generated">
            <a:extLst>
              <a:ext uri="{FF2B5EF4-FFF2-40B4-BE49-F238E27FC236}">
                <a16:creationId xmlns:a16="http://schemas.microsoft.com/office/drawing/2014/main" id="{2540982D-1EC8-48B8-9870-CF85EAF3C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257" y="3704058"/>
            <a:ext cx="3205259" cy="3205259"/>
          </a:xfrm>
          <a:prstGeom prst="rect">
            <a:avLst/>
          </a:prstGeom>
        </p:spPr>
      </p:pic>
      <p:pic>
        <p:nvPicPr>
          <p:cNvPr id="15" name="Picture 14" descr="A picture containing soccer, balloon, ball, yellow&#10;&#10;Description automatically generated">
            <a:extLst>
              <a:ext uri="{FF2B5EF4-FFF2-40B4-BE49-F238E27FC236}">
                <a16:creationId xmlns:a16="http://schemas.microsoft.com/office/drawing/2014/main" id="{D68D95AB-2765-46EB-98F1-90EFF8A56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86" y="3755377"/>
            <a:ext cx="3102623" cy="31026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B4041B-83ED-4C41-A4FE-17C4168232D3}"/>
              </a:ext>
            </a:extLst>
          </p:cNvPr>
          <p:cNvSpPr txBox="1"/>
          <p:nvPr/>
        </p:nvSpPr>
        <p:spPr>
          <a:xfrm>
            <a:off x="996090" y="3887981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2 cylinders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114E3-4A00-41A3-8779-CEF2D69A4A6F}"/>
              </a:ext>
            </a:extLst>
          </p:cNvPr>
          <p:cNvSpPr txBox="1"/>
          <p:nvPr/>
        </p:nvSpPr>
        <p:spPr>
          <a:xfrm>
            <a:off x="4615570" y="3887981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3 cylinders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04F2-C7F6-4A8D-93FE-9A97CF9A6732}"/>
              </a:ext>
            </a:extLst>
          </p:cNvPr>
          <p:cNvSpPr txBox="1"/>
          <p:nvPr/>
        </p:nvSpPr>
        <p:spPr>
          <a:xfrm>
            <a:off x="8456113" y="3816446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4 cylinders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3F538-CAC3-4F93-99D1-8F6463F1DAA3}"/>
              </a:ext>
            </a:extLst>
          </p:cNvPr>
          <p:cNvSpPr txBox="1"/>
          <p:nvPr/>
        </p:nvSpPr>
        <p:spPr>
          <a:xfrm>
            <a:off x="2722602" y="6317051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5 cylinders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7D7B3-BA64-40C6-BF65-AB5269F270A9}"/>
              </a:ext>
            </a:extLst>
          </p:cNvPr>
          <p:cNvSpPr txBox="1"/>
          <p:nvPr/>
        </p:nvSpPr>
        <p:spPr>
          <a:xfrm>
            <a:off x="6783482" y="6271925"/>
            <a:ext cx="16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6 cylinders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E9FF-F3EF-45B5-8918-EFD99CE11EAF}"/>
              </a:ext>
            </a:extLst>
          </p:cNvPr>
          <p:cNvSpPr txBox="1"/>
          <p:nvPr/>
        </p:nvSpPr>
        <p:spPr>
          <a:xfrm>
            <a:off x="10348044" y="6152800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prints…</a:t>
            </a:r>
          </a:p>
        </p:txBody>
      </p:sp>
    </p:spTree>
    <p:extLst>
      <p:ext uri="{BB962C8B-B14F-4D97-AF65-F5344CB8AC3E}">
        <p14:creationId xmlns:p14="http://schemas.microsoft.com/office/powerpoint/2010/main" val="79629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ccessory, object, umbrella, kite&#10;&#10;Description automatically generated">
            <a:extLst>
              <a:ext uri="{FF2B5EF4-FFF2-40B4-BE49-F238E27FC236}">
                <a16:creationId xmlns:a16="http://schemas.microsoft.com/office/drawing/2014/main" id="{33A19B70-E686-488E-84C5-6FA2B8A4F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1" y="141066"/>
            <a:ext cx="3497619" cy="3497619"/>
          </a:xfrm>
          <a:prstGeom prst="rect">
            <a:avLst/>
          </a:prstGeom>
        </p:spPr>
      </p:pic>
      <p:pic>
        <p:nvPicPr>
          <p:cNvPr id="10" name="Picture 9" descr="A picture containing balloon, aircraft&#10;&#10;Description automatically generated">
            <a:extLst>
              <a:ext uri="{FF2B5EF4-FFF2-40B4-BE49-F238E27FC236}">
                <a16:creationId xmlns:a16="http://schemas.microsoft.com/office/drawing/2014/main" id="{5539A4B6-B223-4909-B230-3485FF8E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209" y="122793"/>
            <a:ext cx="3497619" cy="3497619"/>
          </a:xfrm>
          <a:prstGeom prst="rect">
            <a:avLst/>
          </a:prstGeom>
        </p:spPr>
      </p:pic>
      <p:pic>
        <p:nvPicPr>
          <p:cNvPr id="4" name="Picture 3" descr="A picture containing pink, colorful, umbrella, table&#10;&#10;Description automatically generated">
            <a:extLst>
              <a:ext uri="{FF2B5EF4-FFF2-40B4-BE49-F238E27FC236}">
                <a16:creationId xmlns:a16="http://schemas.microsoft.com/office/drawing/2014/main" id="{B6E2EAAC-9B0E-4150-8697-C130D7220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448957"/>
            <a:ext cx="4286250" cy="4286250"/>
          </a:xfrm>
          <a:prstGeom prst="rect">
            <a:avLst/>
          </a:prstGeom>
        </p:spPr>
      </p:pic>
      <p:pic>
        <p:nvPicPr>
          <p:cNvPr id="7" name="Picture 6" descr="A picture containing accessory, yellow, building, umbrella&#10;&#10;Description automatically generated">
            <a:extLst>
              <a:ext uri="{FF2B5EF4-FFF2-40B4-BE49-F238E27FC236}">
                <a16:creationId xmlns:a16="http://schemas.microsoft.com/office/drawing/2014/main" id="{19A116B7-08E8-4F3E-BE74-966B27F9B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19" y="2333209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9C3F14-8FD9-47B1-A6E2-F34D3C988A6F}"/>
              </a:ext>
            </a:extLst>
          </p:cNvPr>
          <p:cNvSpPr txBox="1"/>
          <p:nvPr/>
        </p:nvSpPr>
        <p:spPr>
          <a:xfrm>
            <a:off x="683085" y="401409"/>
            <a:ext cx="856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cylinders, connecting opposite vertices of a cube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4041B-83ED-4C41-A4FE-17C4168232D3}"/>
              </a:ext>
            </a:extLst>
          </p:cNvPr>
          <p:cNvSpPr txBox="1"/>
          <p:nvPr/>
        </p:nvSpPr>
        <p:spPr>
          <a:xfrm>
            <a:off x="996090" y="5636884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2 cylinders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114E3-4A00-41A3-8779-CEF2D69A4A6F}"/>
              </a:ext>
            </a:extLst>
          </p:cNvPr>
          <p:cNvSpPr txBox="1"/>
          <p:nvPr/>
        </p:nvSpPr>
        <p:spPr>
          <a:xfrm>
            <a:off x="4615570" y="5636884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at least 3 cylinders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804F2-C7F6-4A8D-93FE-9A97CF9A6732}"/>
              </a:ext>
            </a:extLst>
          </p:cNvPr>
          <p:cNvSpPr txBox="1"/>
          <p:nvPr/>
        </p:nvSpPr>
        <p:spPr>
          <a:xfrm>
            <a:off x="8473786" y="5636884"/>
            <a:ext cx="16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all 4 cylinders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8527462-EAD9-4FCF-9B4A-CB9471A19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" y="1310031"/>
            <a:ext cx="3931470" cy="3931470"/>
          </a:xfrm>
          <a:prstGeom prst="rect">
            <a:avLst/>
          </a:prstGeom>
        </p:spPr>
      </p:pic>
      <p:pic>
        <p:nvPicPr>
          <p:cNvPr id="7" name="Picture 6" descr="A picture containing balloon, aircraft, transport, colorful&#10;&#10;Description automatically generated">
            <a:extLst>
              <a:ext uri="{FF2B5EF4-FFF2-40B4-BE49-F238E27FC236}">
                <a16:creationId xmlns:a16="http://schemas.microsoft.com/office/drawing/2014/main" id="{0E149DB2-4238-446D-869E-56B067037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6" y="1132641"/>
            <a:ext cx="4286250" cy="4286250"/>
          </a:xfrm>
          <a:prstGeom prst="rect">
            <a:avLst/>
          </a:prstGeom>
        </p:spPr>
      </p:pic>
      <p:pic>
        <p:nvPicPr>
          <p:cNvPr id="9" name="Picture 8" descr="A picture containing balloon&#10;&#10;Description automatically generated">
            <a:extLst>
              <a:ext uri="{FF2B5EF4-FFF2-40B4-BE49-F238E27FC236}">
                <a16:creationId xmlns:a16="http://schemas.microsoft.com/office/drawing/2014/main" id="{EC024292-4DE7-41C6-89A3-F2E72EA24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19" y="1241638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3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D9C3F14-8FD9-47B1-A6E2-F34D3C988A6F}"/>
              </a:ext>
            </a:extLst>
          </p:cNvPr>
          <p:cNvSpPr txBox="1"/>
          <p:nvPr/>
        </p:nvSpPr>
        <p:spPr>
          <a:xfrm>
            <a:off x="516324" y="278893"/>
            <a:ext cx="428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Other interesting shapes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4041B-83ED-4C41-A4FE-17C4168232D3}"/>
              </a:ext>
            </a:extLst>
          </p:cNvPr>
          <p:cNvSpPr txBox="1"/>
          <p:nvPr/>
        </p:nvSpPr>
        <p:spPr>
          <a:xfrm>
            <a:off x="1037661" y="3619328"/>
            <a:ext cx="197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 of 6 cylinders</a:t>
            </a:r>
          </a:p>
          <a:p>
            <a:r>
              <a:rPr lang="en-US" dirty="0"/>
              <a:t>(edges of cube)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114E3-4A00-41A3-8779-CEF2D69A4A6F}"/>
              </a:ext>
            </a:extLst>
          </p:cNvPr>
          <p:cNvSpPr txBox="1"/>
          <p:nvPr/>
        </p:nvSpPr>
        <p:spPr>
          <a:xfrm>
            <a:off x="4781899" y="3918611"/>
            <a:ext cx="209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out of 10 cylinders</a:t>
            </a:r>
            <a:br>
              <a:rPr lang="en-US" dirty="0"/>
            </a:br>
            <a:r>
              <a:rPr lang="en-US" dirty="0"/>
              <a:t>(vertices of </a:t>
            </a:r>
            <a:r>
              <a:rPr lang="en-US" dirty="0" err="1"/>
              <a:t>dodeca</a:t>
            </a:r>
            <a:r>
              <a:rPr lang="en-US" dirty="0"/>
              <a:t>)</a:t>
            </a:r>
          </a:p>
        </p:txBody>
      </p:sp>
      <p:pic>
        <p:nvPicPr>
          <p:cNvPr id="3" name="Picture 2" descr="A picture containing umbrella, accessory, colorful, rain&#10;&#10;Description automatically generated">
            <a:extLst>
              <a:ext uri="{FF2B5EF4-FFF2-40B4-BE49-F238E27FC236}">
                <a16:creationId xmlns:a16="http://schemas.microsoft.com/office/drawing/2014/main" id="{5E33AF5E-9D77-44A3-803D-1C7F08CA7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50" y="107150"/>
            <a:ext cx="4286250" cy="428625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B4CDCDA-B4CC-4A6F-9213-1B15961F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31" y="11021"/>
            <a:ext cx="4286250" cy="4286250"/>
          </a:xfrm>
          <a:prstGeom prst="rect">
            <a:avLst/>
          </a:prstGeom>
        </p:spPr>
      </p:pic>
      <p:pic>
        <p:nvPicPr>
          <p:cNvPr id="10" name="Picture 9" descr="A picture containing colorful&#10;&#10;Description automatically generated">
            <a:extLst>
              <a:ext uri="{FF2B5EF4-FFF2-40B4-BE49-F238E27FC236}">
                <a16:creationId xmlns:a16="http://schemas.microsoft.com/office/drawing/2014/main" id="{4AE11FDC-932B-4CDE-9D39-C7F34F2B1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34" y="107150"/>
            <a:ext cx="4093992" cy="4093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F47FD0-5E13-48E9-83CD-2C5FC928BC8C}"/>
              </a:ext>
            </a:extLst>
          </p:cNvPr>
          <p:cNvSpPr txBox="1"/>
          <p:nvPr/>
        </p:nvSpPr>
        <p:spPr>
          <a:xfrm>
            <a:off x="8417206" y="3658724"/>
            <a:ext cx="209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 of 10 cylinders</a:t>
            </a:r>
            <a:br>
              <a:rPr lang="en-US" dirty="0"/>
            </a:br>
            <a:r>
              <a:rPr lang="en-US" dirty="0"/>
              <a:t>(vertices of </a:t>
            </a:r>
            <a:r>
              <a:rPr lang="en-US" dirty="0" err="1"/>
              <a:t>dodeca</a:t>
            </a:r>
            <a:r>
              <a:rPr lang="en-US" dirty="0"/>
              <a:t>)</a:t>
            </a:r>
          </a:p>
        </p:txBody>
      </p:sp>
      <p:pic>
        <p:nvPicPr>
          <p:cNvPr id="12" name="Picture 11" descr="A picture containing object, colorful&#10;&#10;Description automatically generated">
            <a:extLst>
              <a:ext uri="{FF2B5EF4-FFF2-40B4-BE49-F238E27FC236}">
                <a16:creationId xmlns:a16="http://schemas.microsoft.com/office/drawing/2014/main" id="{0A7EB77E-F856-4B5D-A46B-C2EBB6390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59" y="3823516"/>
            <a:ext cx="3023463" cy="3023463"/>
          </a:xfrm>
          <a:prstGeom prst="rect">
            <a:avLst/>
          </a:prstGeom>
        </p:spPr>
      </p:pic>
      <p:pic>
        <p:nvPicPr>
          <p:cNvPr id="16" name="Picture 15" descr="A picture containing object, pinwheel, kite&#10;&#10;Description automatically generated">
            <a:extLst>
              <a:ext uri="{FF2B5EF4-FFF2-40B4-BE49-F238E27FC236}">
                <a16:creationId xmlns:a16="http://schemas.microsoft.com/office/drawing/2014/main" id="{0274BC3B-1FEC-46AE-937C-92F4E78AC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77" y="3192122"/>
            <a:ext cx="4286250" cy="4286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EC266A-80DC-4647-91E6-AFF4DA2AB6D5}"/>
              </a:ext>
            </a:extLst>
          </p:cNvPr>
          <p:cNvSpPr txBox="1"/>
          <p:nvPr/>
        </p:nvSpPr>
        <p:spPr>
          <a:xfrm>
            <a:off x="431244" y="5278222"/>
            <a:ext cx="209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out of 15 cylinders</a:t>
            </a:r>
          </a:p>
          <a:p>
            <a:r>
              <a:rPr lang="en-US" dirty="0"/>
              <a:t>(edges of </a:t>
            </a:r>
            <a:r>
              <a:rPr lang="en-US" dirty="0" err="1"/>
              <a:t>dodeca</a:t>
            </a:r>
            <a:r>
              <a:rPr lang="en-US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808EDD-951B-47D7-A8C5-B63A1F622B67}"/>
              </a:ext>
            </a:extLst>
          </p:cNvPr>
          <p:cNvSpPr txBox="1"/>
          <p:nvPr/>
        </p:nvSpPr>
        <p:spPr>
          <a:xfrm>
            <a:off x="9146679" y="5679197"/>
            <a:ext cx="2093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out of 15 cylinders</a:t>
            </a:r>
          </a:p>
          <a:p>
            <a:r>
              <a:rPr lang="en-US" dirty="0"/>
              <a:t>(edges of </a:t>
            </a:r>
            <a:r>
              <a:rPr lang="en-US" dirty="0" err="1"/>
              <a:t>dodeca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003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250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Projection and Intersection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Projections and intersections</dc:title>
  <dc:creator>Nan Ma</dc:creator>
  <cp:lastModifiedBy>Nan Ma</cp:lastModifiedBy>
  <cp:revision>30</cp:revision>
  <dcterms:created xsi:type="dcterms:W3CDTF">2020-02-11T21:49:41Z</dcterms:created>
  <dcterms:modified xsi:type="dcterms:W3CDTF">2020-02-16T03:14:32Z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nanma@microsoft.com</vt:lpwstr>
  </property>
  <property fmtid="{D5CDD505-2E9C-101B-9397-08002B2CF9AE}" pid="5" name="MSIP_Label_f42aa342-8706-4288-bd11-ebb85995028c_SetDate">
    <vt:lpwstr>2020-02-11T22:03:21.5309553Z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ba7bb91f-55a5-4598-a9fb-40de801e8667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