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6EDD6F-644C-41DA-9783-946046C64DA2}">
  <a:tblStyle styleId="{E66EDD6F-644C-41DA-9783-946046C64D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ock_sound_effec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plotlib.org/" TargetMode="External"/><Relationship Id="rId3" Type="http://schemas.openxmlformats.org/officeDocument/2006/relationships/hyperlink" Target="https://seaborn.pydata.org/"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bb1b87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about :</a:t>
            </a:r>
            <a:endParaRPr/>
          </a:p>
          <a:p>
            <a:pPr indent="0" lvl="0" marL="0" rtl="0" algn="l">
              <a:spcBef>
                <a:spcPts val="0"/>
              </a:spcBef>
              <a:spcAft>
                <a:spcPts val="0"/>
              </a:spcAft>
              <a:buNone/>
            </a:pPr>
            <a:r>
              <a:rPr lang="en"/>
              <a:t>Speech syntheis</a:t>
            </a:r>
            <a:endParaRPr/>
          </a:p>
          <a:p>
            <a:pPr indent="0" lvl="0" marL="0" rtl="0" algn="l">
              <a:spcBef>
                <a:spcPts val="0"/>
              </a:spcBef>
              <a:spcAft>
                <a:spcPts val="0"/>
              </a:spcAft>
              <a:buNone/>
            </a:pPr>
            <a:r>
              <a:rPr lang="en"/>
              <a:t>Use of diphones and triphones</a:t>
            </a:r>
            <a:endParaRPr/>
          </a:p>
          <a:p>
            <a:pPr indent="0" lvl="0" marL="0" rtl="0" algn="l">
              <a:spcBef>
                <a:spcPts val="0"/>
              </a:spcBef>
              <a:spcAft>
                <a:spcPts val="0"/>
              </a:spcAft>
              <a:buNone/>
            </a:pPr>
            <a:r>
              <a:rPr lang="en"/>
              <a:t>Differnt methods of speech synthesis</a:t>
            </a:r>
            <a:endParaRPr/>
          </a:p>
          <a:p>
            <a:pPr indent="0" lvl="0" marL="0" rtl="0" algn="l">
              <a:spcBef>
                <a:spcPts val="0"/>
              </a:spcBef>
              <a:spcAft>
                <a:spcPts val="0"/>
              </a:spcAft>
              <a:buNone/>
            </a:pPr>
            <a:r>
              <a:rPr lang="en"/>
              <a:t>Obstacles found while using it</a:t>
            </a:r>
            <a:endParaRPr/>
          </a:p>
          <a:p>
            <a:pPr indent="0" lvl="0" marL="0" rtl="0" algn="l">
              <a:spcBef>
                <a:spcPts val="0"/>
              </a:spcBef>
              <a:spcAft>
                <a:spcPts val="0"/>
              </a:spcAft>
              <a:buNone/>
            </a:pPr>
            <a:r>
              <a:rPr lang="en"/>
              <a:t>Google text to speech system </a:t>
            </a:r>
            <a:endParaRPr/>
          </a:p>
          <a:p>
            <a:pPr indent="0" lvl="0" marL="0" rtl="0" algn="l">
              <a:spcBef>
                <a:spcPts val="0"/>
              </a:spcBef>
              <a:spcAft>
                <a:spcPts val="0"/>
              </a:spcAft>
              <a:buNone/>
            </a:pPr>
            <a:r>
              <a:rPr lang="en"/>
              <a:t>Examples of gtts system</a:t>
            </a:r>
            <a:endParaRPr/>
          </a:p>
          <a:p>
            <a:pPr indent="0" lvl="0" marL="0" rtl="0" algn="l">
              <a:spcBef>
                <a:spcPts val="0"/>
              </a:spcBef>
              <a:spcAft>
                <a:spcPts val="0"/>
              </a:spcAft>
              <a:buNone/>
            </a:pPr>
            <a:r>
              <a:rPr lang="en"/>
              <a:t>Adjusting audio speed with gtts system</a:t>
            </a:r>
            <a:endParaRPr/>
          </a:p>
          <a:p>
            <a:pPr indent="0" lvl="0" marL="0" rtl="0" algn="l">
              <a:spcBef>
                <a:spcPts val="0"/>
              </a:spcBef>
              <a:spcAft>
                <a:spcPts val="0"/>
              </a:spcAft>
              <a:buNone/>
            </a:pPr>
            <a:r>
              <a:rPr lang="en"/>
              <a:t>Image to text to speech</a:t>
            </a:r>
            <a:endParaRPr/>
          </a:p>
          <a:p>
            <a:pPr indent="0" lvl="0" marL="0" rtl="0" algn="l">
              <a:spcBef>
                <a:spcPts val="0"/>
              </a:spcBef>
              <a:spcAft>
                <a:spcPts val="0"/>
              </a:spcAft>
              <a:buNone/>
            </a:pPr>
            <a:r>
              <a:rPr lang="en"/>
              <a:t>My voice analysis</a:t>
            </a:r>
            <a:endParaRPr/>
          </a:p>
          <a:p>
            <a:pPr indent="0" lvl="0" marL="0" rtl="0" algn="l">
              <a:spcBef>
                <a:spcPts val="0"/>
              </a:spcBef>
              <a:spcAft>
                <a:spcPts val="0"/>
              </a:spcAft>
              <a:buNone/>
            </a:pPr>
            <a:r>
              <a:rPr lang="en"/>
              <a:t>Basic Codes and examples</a:t>
            </a:r>
            <a:endParaRPr/>
          </a:p>
          <a:p>
            <a:pPr indent="0" lvl="0" marL="0" rtl="0" algn="l">
              <a:spcBef>
                <a:spcPts val="0"/>
              </a:spcBef>
              <a:spcAft>
                <a:spcPts val="0"/>
              </a:spcAft>
              <a:buNone/>
            </a:pPr>
            <a:r>
              <a:rPr lang="en"/>
              <a:t>Future scope</a:t>
            </a:r>
            <a:endParaRPr/>
          </a:p>
        </p:txBody>
      </p:sp>
      <p:sp>
        <p:nvSpPr>
          <p:cNvPr id="52" name="Google Shape;52;g6bb1b87d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798e05e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798e05e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fd0214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fd0214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60678ff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60678ff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60678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0678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60678ff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0678ff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d5572e3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75d5572e36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d5572e3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68" name="Google Shape;168;g75d5572e36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68fd1d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8" name="Google Shape;178;g6c68fd1d4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68fd1d4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6" name="Google Shape;186;g6c68fd1d4f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68fd1d4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5" name="Google Shape;195;g6c68fd1d4f_1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5d5572e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75d5572e36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c68fd1d4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3" name="Google Shape;203;g6c68fd1d4f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c68fd1d4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2" name="Google Shape;212;g6c68fd1d4f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c68fd1d4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9" name="Google Shape;219;g6c68fd1d4f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c68fd1d4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1Breaking arbitrary speech into its constituent phonemes is only a partially solved problem: speech-to-text software is still imperfect, as is text-to-speech.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idea is to reproduce the timbre of the target's voice. Even if you were able to segment the audio perfectly, reordering the phonemes would produce audio with unnatural cadence and intonation, not to mention splicing artifacts. At that point you're getting into smoothing, time-scaling, and pitch correction, all of which are possible and well-understood in theory, but operate poorly on real-world data, especially when the audio sample in question is as short as a single phoneme, and further when the timbre needs to be preserved.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problems are compounded on the phonetic side by allophonic variation in sounds based on accent and surrounding phonemes; in order to faithfully produce even a low-quality approximation of the audio, you'd need a detailed understanding of the target's language, accent, and speech patterns.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Furthermore, your ultimate problem is one of social engineering, and people are not easy to fool when it comes to the voices of people they know. Even with a large corpus of input data, at best you could get a short low-quality sample, hardly enough for a conversation.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while it's certainly possible, it's difficult; even if it existed, it wouldn't always be good enough</a:t>
            </a:r>
            <a:endParaRPr/>
          </a:p>
          <a:p>
            <a:pPr indent="0" lvl="0" marL="0" rtl="0" algn="l">
              <a:spcBef>
                <a:spcPts val="0"/>
              </a:spcBef>
              <a:spcAft>
                <a:spcPts val="0"/>
              </a:spcAft>
              <a:buNone/>
            </a:pPr>
            <a:r>
              <a:t/>
            </a:r>
            <a:endParaRPr/>
          </a:p>
        </p:txBody>
      </p:sp>
      <p:sp>
        <p:nvSpPr>
          <p:cNvPr id="228" name="Google Shape;228;g6c68fd1d4f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5d5572e3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75d5572e36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d5572e3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64646"/>
                </a:solidFill>
                <a:highlight>
                  <a:srgbClr val="FDFDFD"/>
                </a:highlight>
              </a:rPr>
              <a:t>Python-tesseract is an optical character recognition (OCR) tool for python. That is, it will recognize and “read” the text embedded in images. It is mainly used for scanned documents.</a:t>
            </a:r>
            <a:endParaRPr sz="1200">
              <a:solidFill>
                <a:srgbClr val="464646"/>
              </a:solidFill>
              <a:highlight>
                <a:srgbClr val="FDFDFD"/>
              </a:highlight>
            </a:endParaRPr>
          </a:p>
          <a:p>
            <a:pPr indent="0" lvl="0" marL="0" rtl="0" algn="l">
              <a:spcBef>
                <a:spcPts val="0"/>
              </a:spcBef>
              <a:spcAft>
                <a:spcPts val="0"/>
              </a:spcAft>
              <a:buNone/>
            </a:pPr>
            <a:r>
              <a:rPr lang="en" sz="1200">
                <a:solidFill>
                  <a:srgbClr val="464646"/>
                </a:solidFill>
                <a:highlight>
                  <a:srgbClr val="FDFDFD"/>
                </a:highlight>
              </a:rPr>
              <a:t>PIL Python Imaging Library</a:t>
            </a:r>
            <a:endParaRPr sz="1200">
              <a:solidFill>
                <a:srgbClr val="464646"/>
              </a:solidFill>
              <a:highlight>
                <a:srgbClr val="FDFDFD"/>
              </a:highlight>
            </a:endParaRPr>
          </a:p>
        </p:txBody>
      </p:sp>
      <p:sp>
        <p:nvSpPr>
          <p:cNvPr id="246" name="Google Shape;246;g75d5572e36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5d5572e3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75d5572e36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5d5572e3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75d5572e36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5d5572e3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75d5572e36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d5572e36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75d5572e36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20870f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6c20870fc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5dc7d8e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gTTS is great, but it requires online access because it almost entirely depends on google. </a:t>
            </a:r>
            <a:br>
              <a:rPr lang="en"/>
            </a:br>
            <a:r>
              <a:rPr lang="en"/>
              <a:t>NSSS Mac, Sapi5 Windows and espeak on every other platform</a:t>
            </a:r>
            <a:endParaRPr/>
          </a:p>
          <a:p>
            <a:pPr indent="0" lvl="0" marL="0" rtl="0" algn="l">
              <a:spcBef>
                <a:spcPts val="0"/>
              </a:spcBef>
              <a:spcAft>
                <a:spcPts val="0"/>
              </a:spcAft>
              <a:buNone/>
            </a:pPr>
            <a:r>
              <a:t/>
            </a:r>
            <a:endParaRPr/>
          </a:p>
        </p:txBody>
      </p:sp>
      <p:sp>
        <p:nvSpPr>
          <p:cNvPr id="294" name="Google Shape;294;g75dc7d8ec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c68fd1d4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engine=pyttsx3.init() makes engine a reference to the pyttsx3 library.</a:t>
            </a:r>
            <a:endParaRPr/>
          </a:p>
        </p:txBody>
      </p:sp>
      <p:sp>
        <p:nvSpPr>
          <p:cNvPr id="301" name="Google Shape;301;g6c68fd1d4f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c68fd1d4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6c68fd1d4f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c68fd1d4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6c68fd1d4f_1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5d5572e3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Syllable : unit of pronounciation having one vowel sound, with or without surrounding consonants </a:t>
            </a:r>
            <a:endParaRPr/>
          </a:p>
          <a:p>
            <a:pPr indent="0" lvl="0" marL="0" rtl="0" algn="l">
              <a:spcBef>
                <a:spcPts val="0"/>
              </a:spcBef>
              <a:spcAft>
                <a:spcPts val="0"/>
              </a:spcAft>
              <a:buNone/>
            </a:pPr>
            <a:r>
              <a:rPr lang="en"/>
              <a:t>Eg:   2 syllables in ‘water’ and 3 syllables in ‘inferno’</a:t>
            </a:r>
            <a:endParaRPr/>
          </a:p>
        </p:txBody>
      </p:sp>
      <p:sp>
        <p:nvSpPr>
          <p:cNvPr id="326" name="Google Shape;326;g75d5572e36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c68fd1d4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6c68fd1d4f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c20870fc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The </a:t>
            </a:r>
            <a:r>
              <a:rPr b="1" lang="en" sz="1050">
                <a:solidFill>
                  <a:srgbClr val="222222"/>
                </a:solidFill>
              </a:rPr>
              <a:t>Wilhelm scream</a:t>
            </a:r>
            <a:r>
              <a:rPr lang="en" sz="1050">
                <a:solidFill>
                  <a:srgbClr val="222222"/>
                </a:solidFill>
                <a:highlight>
                  <a:srgbClr val="FFFFFF"/>
                </a:highlight>
              </a:rPr>
              <a:t> is a </a:t>
            </a:r>
            <a:r>
              <a:rPr lang="en" sz="1050">
                <a:solidFill>
                  <a:srgbClr val="0B0080"/>
                </a:solidFill>
                <a:uFill>
                  <a:noFill/>
                </a:uFill>
                <a:hlinkClick r:id="rId2"/>
              </a:rPr>
              <a:t>stock sound effect</a:t>
            </a:r>
            <a:r>
              <a:rPr lang="en" sz="1050">
                <a:solidFill>
                  <a:srgbClr val="222222"/>
                </a:solidFill>
                <a:highlight>
                  <a:srgbClr val="FFFFFF"/>
                </a:highlight>
              </a:rPr>
              <a:t> that has been used in at least 416 films and TV series The scream is often used when someone is shot, falls from a great height, or is thrown from an explosion.</a:t>
            </a:r>
            <a:endParaRPr/>
          </a:p>
        </p:txBody>
      </p:sp>
      <p:sp>
        <p:nvSpPr>
          <p:cNvPr id="340" name="Google Shape;340;g6c20870fc5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c68fd1d4f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rPr>
              <a:t>Using </a:t>
            </a:r>
            <a:r>
              <a:rPr b="1" lang="en" sz="1200">
                <a:solidFill>
                  <a:srgbClr val="404040"/>
                </a:solidFill>
                <a:highlight>
                  <a:srgbClr val="FCFCFC"/>
                </a:highlight>
              </a:rPr>
              <a:t>Parselmouth</a:t>
            </a:r>
            <a:r>
              <a:rPr lang="en" sz="1200">
                <a:solidFill>
                  <a:srgbClr val="404040"/>
                </a:solidFill>
                <a:highlight>
                  <a:srgbClr val="FCFCFC"/>
                </a:highlight>
              </a:rPr>
              <a:t>, it is possible to use the existing Python plotting libraries – such as </a:t>
            </a:r>
            <a:r>
              <a:rPr lang="en" sz="1200">
                <a:solidFill>
                  <a:srgbClr val="9B59B6"/>
                </a:solidFill>
                <a:uFill>
                  <a:noFill/>
                </a:uFill>
                <a:hlinkClick r:id="rId2"/>
              </a:rPr>
              <a:t>Matplotlib</a:t>
            </a:r>
            <a:r>
              <a:rPr lang="en" sz="1200">
                <a:solidFill>
                  <a:srgbClr val="404040"/>
                </a:solidFill>
                <a:highlight>
                  <a:srgbClr val="FCFCFC"/>
                </a:highlight>
              </a:rPr>
              <a:t>and </a:t>
            </a:r>
            <a:r>
              <a:rPr lang="en" sz="1200">
                <a:solidFill>
                  <a:srgbClr val="9B59B6"/>
                </a:solidFill>
                <a:uFill>
                  <a:noFill/>
                </a:uFill>
                <a:hlinkClick r:id="rId3"/>
              </a:rPr>
              <a:t>seaborn</a:t>
            </a:r>
            <a:r>
              <a:rPr lang="en" sz="1200">
                <a:solidFill>
                  <a:srgbClr val="404040"/>
                </a:solidFill>
                <a:highlight>
                  <a:srgbClr val="FCFCFC"/>
                </a:highlight>
              </a:rPr>
              <a:t> – to make custom visualizations of the speech data and analysis results obtained by running Praat’s algorithms.Parselmouth is currently in premature state and in active development. </a:t>
            </a:r>
            <a:r>
              <a:rPr b="1" lang="en" sz="1200">
                <a:solidFill>
                  <a:srgbClr val="404040"/>
                </a:solidFill>
                <a:highlight>
                  <a:srgbClr val="FCFCFC"/>
                </a:highlight>
              </a:rPr>
              <a:t>Seaborn</a:t>
            </a:r>
            <a:r>
              <a:rPr lang="en" sz="1200">
                <a:solidFill>
                  <a:srgbClr val="404040"/>
                </a:solidFill>
                <a:highlight>
                  <a:srgbClr val="FCFCFC"/>
                </a:highlight>
              </a:rPr>
              <a:t> is library for statistical data visualization extension of matplotlob</a:t>
            </a:r>
            <a:endParaRPr sz="1200">
              <a:solidFill>
                <a:srgbClr val="404040"/>
              </a:solidFill>
              <a:highlight>
                <a:srgbClr val="FCFCFC"/>
              </a:highlight>
            </a:endParaRPr>
          </a:p>
        </p:txBody>
      </p:sp>
      <p:sp>
        <p:nvSpPr>
          <p:cNvPr id="348" name="Google Shape;348;g6c68fd1d4f_1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c68fd1d4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Amplitude analysis - amplitude to time graph of wav file </a:t>
            </a:r>
            <a:endParaRPr/>
          </a:p>
        </p:txBody>
      </p:sp>
      <p:sp>
        <p:nvSpPr>
          <p:cNvPr id="355" name="Google Shape;355;g6c68fd1d4f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c68fd1d4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6c68fd1d4f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b79184f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b79184f3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b798e05e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Plt.twinx -  two x axes </a:t>
            </a:r>
            <a:endParaRPr/>
          </a:p>
        </p:txBody>
      </p:sp>
      <p:sp>
        <p:nvSpPr>
          <p:cNvPr id="370" name="Google Shape;370;g7b798e05e2_1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c68fd1d4f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6c68fd1d4f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b798e05e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7b798e05e2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b79184f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b79184f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b798e05e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b798e05e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b79184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b79184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5f0cca5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5f0cca5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79184f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79184f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20870fc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6c20870fc5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68fd1d4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6c68fd1d4f_1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d5572e3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GttS developed by google basically which helps to translate any language text into a speech in any desired language.</a:t>
            </a:r>
            <a:r>
              <a:rPr lang="en">
                <a:solidFill>
                  <a:schemeClr val="dk1"/>
                </a:solidFill>
              </a:rPr>
              <a:t>They are the smallest units of sound in our language. For example, the phonemes in “chick” are /ch/i/k/. Note that there are 5 letters but only 3 sounds. The phonemes in “big” are /b/i/g/. There are 3 letters and 3 sounds. In “dinosaur” the phonemes are /d/i/n/o/s/au/r/. There are 8 letters and 7 sounds. How confusing!!! This is why you should only teach up to 3 phonemes (or sounds) at this age level.</a:t>
            </a:r>
            <a:endParaRPr/>
          </a:p>
        </p:txBody>
      </p:sp>
      <p:sp>
        <p:nvSpPr>
          <p:cNvPr id="105" name="Google Shape;105;g75d5572e36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fd021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fd021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drive.google.com/file/d/1byBKgQknlz4hPOvKn3gMZ8vEgfViLbIk/view" TargetMode="External"/><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hyperlink" Target="http://drive.google.com/file/d/1f0fugkT7gHkvEsM34VWcmHyOslUFd_nz/view" TargetMode="External"/><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Database"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hyperlink" Target="http://drive.google.com/file/d/19f7QpSR5-eGQAkPFDl1j_LU5pmAucM3I/view" TargetMode="External"/><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hyperlink" Target="http://drive.google.com/file/d/1gEU2eWgvSFsLElMDgUXPSF_yRQbsuXXD/view" TargetMode="External"/><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drive.google.com/file/d/1gDcH1iJpkHY528mPlCvdKsJazna6GVtx/view" TargetMode="External"/><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hyperlink" Target="http://drive.google.com/file/d/1XI7XixrqIxvUAgh3DaZx7a6qoqr6rBCJ/view" TargetMode="External"/><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en.wikipedia.org/wiki/Phonetics" TargetMode="External"/><Relationship Id="rId10" Type="http://schemas.openxmlformats.org/officeDocument/2006/relationships/hyperlink" Target="https://en.wikipedia.org/wiki/Natural_language" TargetMode="External"/><Relationship Id="rId9" Type="http://schemas.openxmlformats.org/officeDocument/2006/relationships/hyperlink" Target="https://en.wikipedia.org/wiki/Natural_language_processing" TargetMode="External"/><Relationship Id="rId5" Type="http://schemas.openxmlformats.org/officeDocument/2006/relationships/hyperlink" Target="https://en.wikipedia.org/wiki/Linguistics" TargetMode="External"/><Relationship Id="rId6" Type="http://schemas.openxmlformats.org/officeDocument/2006/relationships/hyperlink" Target="https://en.wikipedia.org/wiki/Phoneme" TargetMode="External"/><Relationship Id="rId7" Type="http://schemas.openxmlformats.org/officeDocument/2006/relationships/hyperlink" Target="https://en.wikipedia.org/wiki/Phone_(phonetics)" TargetMode="External"/><Relationship Id="rId8" Type="http://schemas.openxmlformats.org/officeDocument/2006/relationships/hyperlink" Target="https://en.wikipedia.org/wiki/Phonem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hyperlink" Target="http://drive.google.com/file/d/1bXyAVdaZccCbwrZd6GrGZzEFRPYGzIy_/view" TargetMode="External"/><Relationship Id="rId6"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drive.google.com/file/d/1tFw0YqsXDpVCWr7YKTtfmPR7vTuPBU3Z/view" TargetMode="External"/><Relationship Id="rId5"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s://pypi.org/project/my-voice-analysis/" TargetMode="External"/><Relationship Id="rId4" Type="http://schemas.openxmlformats.org/officeDocument/2006/relationships/hyperlink" Target="https://github.com/Shahabks/my-voice-analysis/blob/master/my-voice-analysis/__init__.py" TargetMode="External"/><Relationship Id="rId11" Type="http://schemas.openxmlformats.org/officeDocument/2006/relationships/hyperlink" Target="http://www.fon.hum.uva.nl/praat/" TargetMode="External"/><Relationship Id="rId10" Type="http://schemas.openxmlformats.org/officeDocument/2006/relationships/hyperlink" Target="https://parselmouth.readthedocs.io/en/stable/index.html" TargetMode="External"/><Relationship Id="rId12" Type="http://schemas.openxmlformats.org/officeDocument/2006/relationships/image" Target="../media/image1.png"/><Relationship Id="rId9" Type="http://schemas.openxmlformats.org/officeDocument/2006/relationships/hyperlink" Target="https://montana-ledger.com/voice-and-speech-recognition-market-demand-future-scope-including-top-players/115610/" TargetMode="External"/><Relationship Id="rId5" Type="http://schemas.openxmlformats.org/officeDocument/2006/relationships/hyperlink" Target="https://cloud.google.com/text-to-speech/" TargetMode="External"/><Relationship Id="rId6" Type="http://schemas.openxmlformats.org/officeDocument/2006/relationships/hyperlink" Target="https://en.wikipedia.org/wiki/Speech_synthesis" TargetMode="External"/><Relationship Id="rId7" Type="http://schemas.openxmlformats.org/officeDocument/2006/relationships/hyperlink" Target="https://books.google.de/books?id=qXIyWMLnr-4C&amp;pg=PA331&amp;lpg=PA331&amp;dq=di+phones+and+tri+phones+concatenation&amp;source=bl&amp;ots=RWEUuq9L48&amp;sig=ACfU3U1FcwJFbZfgqE4Bv_qM4XNt-nzwkg&amp;hl=en&amp;sa=X&amp;ved=2ahUKEwjXoOO1o6PmAhUCJlAKHZg-AkYQ6AEwB3oECAoQAg#v=onepage&amp;q=di%20phones%20and%20tri%20phones%20concatenation&amp;f=false" TargetMode="External"/><Relationship Id="rId8" Type="http://schemas.openxmlformats.org/officeDocument/2006/relationships/hyperlink" Target="https://flaviocopes.com/speech-synthesis-api/"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n.wikipedia.org/wiki/Phonetic_transcription" TargetMode="External"/><Relationship Id="rId4" Type="http://schemas.openxmlformats.org/officeDocument/2006/relationships/hyperlink" Target="https://en.wikipedia.org/wiki/Prosody_(linguistics)" TargetMode="External"/><Relationship Id="rId9" Type="http://schemas.openxmlformats.org/officeDocument/2006/relationships/image" Target="../media/image1.png"/><Relationship Id="rId5" Type="http://schemas.openxmlformats.org/officeDocument/2006/relationships/hyperlink" Target="https://en.wikipedia.org/wiki/Phrase" TargetMode="External"/><Relationship Id="rId6" Type="http://schemas.openxmlformats.org/officeDocument/2006/relationships/hyperlink" Target="https://en.wikipedia.org/wiki/Clause" TargetMode="External"/><Relationship Id="rId7" Type="http://schemas.openxmlformats.org/officeDocument/2006/relationships/hyperlink" Target="https://en.wikipedia.org/wiki/Sentence_(linguistics)" TargetMode="External"/><Relationship Id="rId8" Type="http://schemas.openxmlformats.org/officeDocument/2006/relationships/hyperlink" Target="https://en.wikipedia.org/wiki/Graphe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7853" y="2413798"/>
            <a:ext cx="8494800" cy="230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Font typeface="Calibri"/>
              <a:buNone/>
            </a:pPr>
            <a:r>
              <a:rPr i="1" lang="en" sz="1800"/>
              <a:t>Group: </a:t>
            </a:r>
            <a:r>
              <a:rPr i="1" lang="en" sz="1800">
                <a:solidFill>
                  <a:srgbClr val="434343"/>
                </a:solidFill>
              </a:rPr>
              <a:t>7</a:t>
            </a:r>
            <a:br>
              <a:rPr i="1" lang="en" sz="1800"/>
            </a:br>
            <a:r>
              <a:rPr i="1" lang="en" sz="1800"/>
              <a:t>Student names: </a:t>
            </a:r>
            <a:br>
              <a:rPr i="1" lang="en" sz="1800"/>
            </a:br>
            <a:r>
              <a:rPr i="1" lang="en" sz="1800">
                <a:solidFill>
                  <a:srgbClr val="434343"/>
                </a:solidFill>
              </a:rPr>
              <a:t>Rashid Abdul Rahiman, Ameya Mote, Nanma Joseph, Kaushal Dabhi</a:t>
            </a:r>
            <a:br>
              <a:rPr i="1" lang="en" sz="1800">
                <a:solidFill>
                  <a:srgbClr val="434343"/>
                </a:solidFill>
              </a:rPr>
            </a:br>
            <a:r>
              <a:rPr i="1" lang="en" sz="1800"/>
              <a:t>Student numbers: </a:t>
            </a:r>
            <a:br>
              <a:rPr i="1" lang="en" sz="1800"/>
            </a:br>
            <a:r>
              <a:rPr i="1" lang="en" sz="1800">
                <a:solidFill>
                  <a:srgbClr val="434343"/>
                </a:solidFill>
              </a:rPr>
              <a:t>3104875, 3104966, 3104969, 3105065</a:t>
            </a:r>
            <a:endParaRPr i="1" sz="1800">
              <a:solidFill>
                <a:srgbClr val="434343"/>
              </a:solidFill>
            </a:endParaRPr>
          </a:p>
        </p:txBody>
      </p:sp>
      <p:sp>
        <p:nvSpPr>
          <p:cNvPr id="55" name="Google Shape;55;p13"/>
          <p:cNvSpPr/>
          <p:nvPr/>
        </p:nvSpPr>
        <p:spPr>
          <a:xfrm>
            <a:off x="2645436" y="905171"/>
            <a:ext cx="4080300" cy="484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 sz="1800">
                <a:solidFill>
                  <a:srgbClr val="A5A5A5"/>
                </a:solidFill>
                <a:latin typeface="Calibri"/>
                <a:ea typeface="Calibri"/>
                <a:cs typeface="Calibri"/>
                <a:sym typeface="Calibri"/>
              </a:rPr>
              <a:t>Technology Project Presentation</a:t>
            </a:r>
            <a:endParaRPr b="0" i="1" sz="1800" u="none" cap="none" strike="noStrike">
              <a:solidFill>
                <a:srgbClr val="A5A5A5"/>
              </a:solidFill>
              <a:latin typeface="Calibri"/>
              <a:ea typeface="Calibri"/>
              <a:cs typeface="Calibri"/>
              <a:sym typeface="Calibri"/>
            </a:endParaRPr>
          </a:p>
        </p:txBody>
      </p:sp>
      <p:sp>
        <p:nvSpPr>
          <p:cNvPr id="56" name="Google Shape;56;p13"/>
          <p:cNvSpPr/>
          <p:nvPr/>
        </p:nvSpPr>
        <p:spPr>
          <a:xfrm>
            <a:off x="2012371" y="1389686"/>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My-Voice Analysis +</a:t>
            </a:r>
            <a:endParaRPr i="1" sz="32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Speech Synthesis With Python</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sp>
        <p:nvSpPr>
          <p:cNvPr id="57" name="Google Shape;57;p13"/>
          <p:cNvSpPr txBox="1"/>
          <p:nvPr/>
        </p:nvSpPr>
        <p:spPr>
          <a:xfrm>
            <a:off x="484910" y="4548173"/>
            <a:ext cx="2505300" cy="33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1800"/>
              <a:buFont typeface="Arial"/>
              <a:buNone/>
            </a:pPr>
            <a:r>
              <a:rPr b="0" i="1" lang="en" sz="1800" u="none" cap="none" strike="noStrike">
                <a:solidFill>
                  <a:srgbClr val="888888"/>
                </a:solidFill>
                <a:latin typeface="Calibri"/>
                <a:ea typeface="Calibri"/>
                <a:cs typeface="Calibri"/>
                <a:sym typeface="Calibri"/>
              </a:rPr>
              <a:t>Big Data </a:t>
            </a:r>
            <a:r>
              <a:rPr i="1" lang="en" sz="1800">
                <a:solidFill>
                  <a:srgbClr val="888888"/>
                </a:solidFill>
                <a:latin typeface="Calibri"/>
                <a:ea typeface="Calibri"/>
                <a:cs typeface="Calibri"/>
                <a:sym typeface="Calibri"/>
              </a:rPr>
              <a:t>&amp; AI G</a:t>
            </a:r>
            <a:r>
              <a:rPr b="0" i="1" lang="en" sz="1800" u="none" cap="none" strike="noStrike">
                <a:solidFill>
                  <a:srgbClr val="888888"/>
                </a:solidFill>
                <a:latin typeface="Calibri"/>
                <a:ea typeface="Calibri"/>
                <a:cs typeface="Calibri"/>
                <a:sym typeface="Calibri"/>
              </a:rPr>
              <a:t>roup</a:t>
            </a:r>
            <a:endParaRPr b="0" i="1" sz="1800" u="none" cap="none" strike="noStrike">
              <a:solidFill>
                <a:srgbClr val="888888"/>
              </a:solidFill>
              <a:latin typeface="Calibri"/>
              <a:ea typeface="Calibri"/>
              <a:cs typeface="Calibri"/>
              <a:sym typeface="Calibri"/>
            </a:endParaRPr>
          </a:p>
        </p:txBody>
      </p:sp>
      <p:pic>
        <p:nvPicPr>
          <p:cNvPr descr="SRH Berlin University logo.png" id="58" name="Google Shape;58;p13"/>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4743200" y="1879225"/>
            <a:ext cx="3964075" cy="1661900"/>
          </a:xfrm>
          <a:prstGeom prst="rect">
            <a:avLst/>
          </a:prstGeom>
          <a:noFill/>
          <a:ln>
            <a:noFill/>
          </a:ln>
        </p:spPr>
      </p:pic>
      <p:pic>
        <p:nvPicPr>
          <p:cNvPr id="122" name="Google Shape;122;p22"/>
          <p:cNvPicPr preferRelativeResize="0"/>
          <p:nvPr/>
        </p:nvPicPr>
        <p:blipFill>
          <a:blip r:embed="rId4">
            <a:alphaModFix/>
          </a:blip>
          <a:stretch>
            <a:fillRect/>
          </a:stretch>
        </p:blipFill>
        <p:spPr>
          <a:xfrm>
            <a:off x="337099" y="1648650"/>
            <a:ext cx="4167950" cy="2123050"/>
          </a:xfrm>
          <a:prstGeom prst="rect">
            <a:avLst/>
          </a:prstGeom>
          <a:noFill/>
          <a:ln>
            <a:noFill/>
          </a:ln>
        </p:spPr>
      </p:pic>
      <p:sp>
        <p:nvSpPr>
          <p:cNvPr id="123" name="Google Shape;123;p22"/>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Google Text To Speech (gTTS)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24" name="Google Shape;124;p22"/>
          <p:cNvPicPr preferRelativeResize="0"/>
          <p:nvPr/>
        </p:nvPicPr>
        <p:blipFill rotWithShape="1">
          <a:blip r:embed="rId5">
            <a:alphaModFix/>
          </a:blip>
          <a:srcRect b="0" l="0" r="0" t="0"/>
          <a:stretch/>
        </p:blipFill>
        <p:spPr>
          <a:xfrm>
            <a:off x="3680269" y="125030"/>
            <a:ext cx="1482753" cy="420781"/>
          </a:xfrm>
          <a:prstGeom prst="rect">
            <a:avLst/>
          </a:prstGeom>
          <a:noFill/>
          <a:ln>
            <a:noFill/>
          </a:ln>
        </p:spPr>
      </p:pic>
      <p:sp>
        <p:nvSpPr>
          <p:cNvPr id="125" name="Google Shape;125;p22"/>
          <p:cNvSpPr txBox="1"/>
          <p:nvPr/>
        </p:nvSpPr>
        <p:spPr>
          <a:xfrm>
            <a:off x="1472650" y="3902800"/>
            <a:ext cx="2611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Fig. 1 Encoding and Decoding</a:t>
            </a:r>
            <a:endParaRPr>
              <a:solidFill>
                <a:srgbClr val="434343"/>
              </a:solidFill>
              <a:latin typeface="Calibri"/>
              <a:ea typeface="Calibri"/>
              <a:cs typeface="Calibri"/>
              <a:sym typeface="Calibri"/>
            </a:endParaRPr>
          </a:p>
        </p:txBody>
      </p:sp>
      <p:sp>
        <p:nvSpPr>
          <p:cNvPr id="126" name="Google Shape;126;p22"/>
          <p:cNvSpPr txBox="1"/>
          <p:nvPr/>
        </p:nvSpPr>
        <p:spPr>
          <a:xfrm>
            <a:off x="6139050" y="3902800"/>
            <a:ext cx="1837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Fig. 2 Training</a:t>
            </a:r>
            <a:endParaRPr>
              <a:solidFill>
                <a:srgbClr val="43434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1425850" y="3618475"/>
            <a:ext cx="5991600" cy="138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Checks if written language is supported or not.</a:t>
            </a:r>
            <a:endParaRPr sz="1200">
              <a:solidFill>
                <a:srgbClr val="434343"/>
              </a:solidFill>
              <a:latin typeface="Calibri"/>
              <a:ea typeface="Calibri"/>
              <a:cs typeface="Calibri"/>
              <a:sym typeface="Calibri"/>
            </a:endParaRPr>
          </a:p>
          <a:p>
            <a:pPr indent="0" lvl="0" marL="9144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Even if language is supported,run time error is shown if it fails to load from dictionary.</a:t>
            </a:r>
            <a:endParaRPr sz="1200">
              <a:solidFill>
                <a:srgbClr val="434343"/>
              </a:solidFill>
              <a:latin typeface="Calibri"/>
              <a:ea typeface="Calibri"/>
              <a:cs typeface="Calibri"/>
              <a:sym typeface="Calibri"/>
            </a:endParaRPr>
          </a:p>
          <a:p>
            <a:pPr indent="0" lvl="0" marL="9144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30+ different languages supporter</a:t>
            </a:r>
            <a:endParaRPr sz="1200">
              <a:solidFill>
                <a:srgbClr val="434343"/>
              </a:solidFill>
              <a:latin typeface="Calibri"/>
              <a:ea typeface="Calibri"/>
              <a:cs typeface="Calibri"/>
              <a:sym typeface="Calibri"/>
            </a:endParaRPr>
          </a:p>
          <a:p>
            <a:pPr indent="0" lvl="0" marL="914400" rtl="0" algn="l">
              <a:spcBef>
                <a:spcPts val="0"/>
              </a:spcBef>
              <a:spcAft>
                <a:spcPts val="0"/>
              </a:spcAft>
              <a:buNone/>
            </a:pPr>
            <a:r>
              <a:t/>
            </a:r>
            <a:endParaRPr sz="1200">
              <a:solidFill>
                <a:srgbClr val="434343"/>
              </a:solidFill>
              <a:latin typeface="Calibri"/>
              <a:ea typeface="Calibri"/>
              <a:cs typeface="Calibri"/>
              <a:sym typeface="Calibri"/>
            </a:endParaRPr>
          </a:p>
        </p:txBody>
      </p:sp>
      <p:pic>
        <p:nvPicPr>
          <p:cNvPr id="132" name="Google Shape;132;p23"/>
          <p:cNvPicPr preferRelativeResize="0"/>
          <p:nvPr/>
        </p:nvPicPr>
        <p:blipFill>
          <a:blip r:embed="rId3">
            <a:alphaModFix/>
          </a:blip>
          <a:stretch>
            <a:fillRect/>
          </a:stretch>
        </p:blipFill>
        <p:spPr>
          <a:xfrm>
            <a:off x="2157413" y="1308675"/>
            <a:ext cx="4829175" cy="1928475"/>
          </a:xfrm>
          <a:prstGeom prst="rect">
            <a:avLst/>
          </a:prstGeom>
          <a:noFill/>
          <a:ln cap="flat" cmpd="sng" w="9525">
            <a:solidFill>
              <a:srgbClr val="000000"/>
            </a:solidFill>
            <a:prstDash val="solid"/>
            <a:round/>
            <a:headEnd len="sm" w="sm" type="none"/>
            <a:tailEnd len="sm" w="sm" type="none"/>
          </a:ln>
        </p:spPr>
      </p:pic>
      <p:sp>
        <p:nvSpPr>
          <p:cNvPr id="133" name="Google Shape;133;p23"/>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gTTS Source Code Explained</a:t>
            </a:r>
            <a:endParaRPr i="1" sz="3200">
              <a:solidFill>
                <a:schemeClr val="dk1"/>
              </a:solidFill>
              <a:latin typeface="Calibri"/>
              <a:ea typeface="Calibri"/>
              <a:cs typeface="Calibri"/>
              <a:sym typeface="Calibri"/>
            </a:endParaRPr>
          </a:p>
        </p:txBody>
      </p:sp>
      <p:pic>
        <p:nvPicPr>
          <p:cNvPr descr="SRH Berlin University logo.png" id="134" name="Google Shape;134;p23"/>
          <p:cNvPicPr preferRelativeResize="0"/>
          <p:nvPr/>
        </p:nvPicPr>
        <p:blipFill rotWithShape="1">
          <a:blip r:embed="rId4">
            <a:alphaModFix/>
          </a:blip>
          <a:srcRect b="0" l="0" r="0" t="0"/>
          <a:stretch/>
        </p:blipFill>
        <p:spPr>
          <a:xfrm>
            <a:off x="3680269" y="125030"/>
            <a:ext cx="1482753" cy="4207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gTTS Source Code Explained</a:t>
            </a:r>
            <a:endParaRPr i="1" sz="3200">
              <a:solidFill>
                <a:schemeClr val="dk1"/>
              </a:solidFill>
              <a:latin typeface="Calibri"/>
              <a:ea typeface="Calibri"/>
              <a:cs typeface="Calibri"/>
              <a:sym typeface="Calibri"/>
            </a:endParaRPr>
          </a:p>
        </p:txBody>
      </p:sp>
      <p:pic>
        <p:nvPicPr>
          <p:cNvPr descr="SRH Berlin University logo.png" id="140" name="Google Shape;140;p24"/>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141" name="Google Shape;141;p24"/>
          <p:cNvPicPr preferRelativeResize="0"/>
          <p:nvPr/>
        </p:nvPicPr>
        <p:blipFill rotWithShape="1">
          <a:blip r:embed="rId4">
            <a:alphaModFix/>
          </a:blip>
          <a:srcRect b="0" l="0" r="0" t="2200"/>
          <a:stretch/>
        </p:blipFill>
        <p:spPr>
          <a:xfrm>
            <a:off x="931575" y="1166900"/>
            <a:ext cx="3298500" cy="3833126"/>
          </a:xfrm>
          <a:prstGeom prst="rect">
            <a:avLst/>
          </a:prstGeom>
          <a:noFill/>
          <a:ln cap="flat" cmpd="sng" w="9525">
            <a:solidFill>
              <a:srgbClr val="000000"/>
            </a:solidFill>
            <a:prstDash val="solid"/>
            <a:round/>
            <a:headEnd len="sm" w="sm" type="none"/>
            <a:tailEnd len="sm" w="sm" type="none"/>
          </a:ln>
        </p:spPr>
      </p:pic>
      <p:sp>
        <p:nvSpPr>
          <p:cNvPr id="142" name="Google Shape;142;p24"/>
          <p:cNvSpPr txBox="1"/>
          <p:nvPr/>
        </p:nvSpPr>
        <p:spPr>
          <a:xfrm>
            <a:off x="4985175" y="1338750"/>
            <a:ext cx="3000000" cy="356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Pre-Processors:</a:t>
            </a:r>
            <a:r>
              <a:rPr lang="en" sz="1200">
                <a:solidFill>
                  <a:srgbClr val="434343"/>
                </a:solidFill>
                <a:latin typeface="Calibri"/>
                <a:ea typeface="Calibri"/>
                <a:cs typeface="Calibri"/>
                <a:sym typeface="Calibri"/>
              </a:rPr>
              <a:t> This function takes a written text and returns a text. It changes text and prepares it for tokenization</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Tokenization:</a:t>
            </a:r>
            <a:r>
              <a:rPr lang="en" sz="1200">
                <a:solidFill>
                  <a:srgbClr val="434343"/>
                </a:solidFill>
                <a:latin typeface="Calibri"/>
                <a:ea typeface="Calibri"/>
                <a:cs typeface="Calibri"/>
                <a:sym typeface="Calibri"/>
              </a:rPr>
              <a:t>  It breaks a given text into smaller pieces so that it does not exceed the limit of the translator of 100 words.</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Clean_Func:</a:t>
            </a:r>
            <a:r>
              <a:rPr lang="en" sz="1200">
                <a:solidFill>
                  <a:srgbClr val="434343"/>
                </a:solidFill>
                <a:latin typeface="Calibri"/>
                <a:ea typeface="Calibri"/>
                <a:cs typeface="Calibri"/>
                <a:sym typeface="Calibri"/>
              </a:rPr>
              <a:t> It removes punctuation,Filters non alphabetic tokens,makes text ready for speech conversion</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Min_tokens:</a:t>
            </a:r>
            <a:r>
              <a:rPr lang="en" sz="1200">
                <a:solidFill>
                  <a:srgbClr val="434343"/>
                </a:solidFill>
                <a:latin typeface="Calibri"/>
                <a:ea typeface="Calibri"/>
                <a:cs typeface="Calibri"/>
                <a:sym typeface="Calibri"/>
              </a:rPr>
              <a:t>  Restricting the minimum numbers of tokens to 100 which is the limit of the google translate.</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1578250" y="3618475"/>
            <a:ext cx="5991600" cy="138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Imports different libraries for implementation of code.</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Urllib:</a:t>
            </a:r>
            <a:r>
              <a:rPr lang="en" sz="1200">
                <a:solidFill>
                  <a:srgbClr val="434343"/>
                </a:solidFill>
                <a:latin typeface="Calibri"/>
                <a:ea typeface="Calibri"/>
                <a:cs typeface="Calibri"/>
                <a:sym typeface="Calibri"/>
              </a:rPr>
              <a:t> Used when many modules with URLs need to be declared inside the function.</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Logging:</a:t>
            </a:r>
            <a:r>
              <a:rPr lang="en" sz="1200">
                <a:solidFill>
                  <a:srgbClr val="434343"/>
                </a:solidFill>
                <a:latin typeface="Calibri"/>
                <a:ea typeface="Calibri"/>
                <a:cs typeface="Calibri"/>
                <a:sym typeface="Calibri"/>
              </a:rPr>
              <a:t> To track the time and events.</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Requests:</a:t>
            </a:r>
            <a:r>
              <a:rPr lang="en" sz="1200">
                <a:solidFill>
                  <a:srgbClr val="434343"/>
                </a:solidFill>
                <a:latin typeface="Calibri"/>
                <a:ea typeface="Calibri"/>
                <a:cs typeface="Calibri"/>
                <a:sym typeface="Calibri"/>
              </a:rPr>
              <a:t> To send out and receive requests for text to speech conversion.</a:t>
            </a:r>
            <a:endParaRPr sz="1200">
              <a:solidFill>
                <a:srgbClr val="434343"/>
              </a:solidFill>
              <a:latin typeface="Calibri"/>
              <a:ea typeface="Calibri"/>
              <a:cs typeface="Calibri"/>
              <a:sym typeface="Calibri"/>
            </a:endParaRPr>
          </a:p>
          <a:p>
            <a:pPr indent="0" lvl="0" marL="1371600" rtl="0" algn="l">
              <a:spcBef>
                <a:spcPts val="0"/>
              </a:spcBef>
              <a:spcAft>
                <a:spcPts val="0"/>
              </a:spcAft>
              <a:buNone/>
            </a:pPr>
            <a:r>
              <a:t/>
            </a:r>
            <a:endParaRPr sz="1200">
              <a:solidFill>
                <a:srgbClr val="434343"/>
              </a:solidFill>
              <a:latin typeface="Calibri"/>
              <a:ea typeface="Calibri"/>
              <a:cs typeface="Calibri"/>
              <a:sym typeface="Calibri"/>
            </a:endParaRPr>
          </a:p>
        </p:txBody>
      </p:sp>
      <p:sp>
        <p:nvSpPr>
          <p:cNvPr id="148" name="Google Shape;148;p25"/>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gTTS Source Code Explained</a:t>
            </a:r>
            <a:endParaRPr i="1" sz="3200">
              <a:solidFill>
                <a:schemeClr val="dk1"/>
              </a:solidFill>
              <a:latin typeface="Calibri"/>
              <a:ea typeface="Calibri"/>
              <a:cs typeface="Calibri"/>
              <a:sym typeface="Calibri"/>
            </a:endParaRPr>
          </a:p>
        </p:txBody>
      </p:sp>
      <p:pic>
        <p:nvPicPr>
          <p:cNvPr descr="SRH Berlin University logo.png" id="149" name="Google Shape;149;p25"/>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150" name="Google Shape;150;p25"/>
          <p:cNvPicPr preferRelativeResize="0"/>
          <p:nvPr/>
        </p:nvPicPr>
        <p:blipFill>
          <a:blip r:embed="rId4">
            <a:alphaModFix/>
          </a:blip>
          <a:stretch>
            <a:fillRect/>
          </a:stretch>
        </p:blipFill>
        <p:spPr>
          <a:xfrm>
            <a:off x="2209800" y="1197100"/>
            <a:ext cx="4654150" cy="23359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1576200" y="2040925"/>
            <a:ext cx="5991600" cy="1383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It provides a lexical scanner for any python source code.</a:t>
            </a:r>
            <a:br>
              <a:rPr lang="en" sz="1200">
                <a:solidFill>
                  <a:srgbClr val="434343"/>
                </a:solidFill>
                <a:latin typeface="Calibri"/>
                <a:ea typeface="Calibri"/>
                <a:cs typeface="Calibri"/>
                <a:sym typeface="Calibri"/>
              </a:rPr>
            </a:b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Char char="●"/>
            </a:pPr>
            <a:r>
              <a:rPr lang="en" sz="1200">
                <a:solidFill>
                  <a:srgbClr val="434343"/>
                </a:solidFill>
                <a:latin typeface="Calibri"/>
                <a:ea typeface="Calibri"/>
                <a:cs typeface="Calibri"/>
                <a:sym typeface="Calibri"/>
              </a:rPr>
              <a:t>Helps in breaking of text into smaller segments.</a:t>
            </a:r>
            <a:br>
              <a:rPr lang="en" sz="1200">
                <a:solidFill>
                  <a:srgbClr val="434343"/>
                </a:solidFill>
                <a:latin typeface="Calibri"/>
                <a:ea typeface="Calibri"/>
                <a:cs typeface="Calibri"/>
                <a:sym typeface="Calibri"/>
              </a:rPr>
            </a:b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Shallow Tokenization</a:t>
            </a:r>
            <a:r>
              <a:rPr lang="en" sz="1200">
                <a:solidFill>
                  <a:srgbClr val="434343"/>
                </a:solidFill>
                <a:latin typeface="Calibri"/>
                <a:ea typeface="Calibri"/>
                <a:cs typeface="Calibri"/>
                <a:sym typeface="Calibri"/>
              </a:rPr>
              <a:t>: Returns the text as string where every token is separated by a space.</a:t>
            </a:r>
            <a:br>
              <a:rPr lang="en" sz="1200">
                <a:solidFill>
                  <a:srgbClr val="434343"/>
                </a:solidFill>
                <a:latin typeface="Calibri"/>
                <a:ea typeface="Calibri"/>
                <a:cs typeface="Calibri"/>
                <a:sym typeface="Calibri"/>
              </a:rPr>
            </a:b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Char char="●"/>
            </a:pPr>
            <a:r>
              <a:rPr b="1" lang="en" sz="1200">
                <a:solidFill>
                  <a:srgbClr val="434343"/>
                </a:solidFill>
                <a:latin typeface="Calibri"/>
                <a:ea typeface="Calibri"/>
                <a:cs typeface="Calibri"/>
                <a:sym typeface="Calibri"/>
              </a:rPr>
              <a:t>Deep Tokenization:</a:t>
            </a:r>
            <a:r>
              <a:rPr lang="en" sz="1200">
                <a:solidFill>
                  <a:srgbClr val="434343"/>
                </a:solidFill>
                <a:latin typeface="Calibri"/>
                <a:ea typeface="Calibri"/>
                <a:cs typeface="Calibri"/>
                <a:sym typeface="Calibri"/>
              </a:rPr>
              <a:t> Returns the token as well as more information extracted from the text.</a:t>
            </a:r>
            <a:endParaRPr sz="1200">
              <a:solidFill>
                <a:srgbClr val="434343"/>
              </a:solidFill>
              <a:latin typeface="Calibri"/>
              <a:ea typeface="Calibri"/>
              <a:cs typeface="Calibri"/>
              <a:sym typeface="Calibri"/>
            </a:endParaRPr>
          </a:p>
          <a:p>
            <a:pPr indent="0" lvl="0" marL="914400" rtl="0" algn="l">
              <a:spcBef>
                <a:spcPts val="1600"/>
              </a:spcBef>
              <a:spcAft>
                <a:spcPts val="0"/>
              </a:spcAft>
              <a:buNone/>
            </a:pPr>
            <a:r>
              <a:t/>
            </a:r>
            <a:endParaRPr sz="1200">
              <a:solidFill>
                <a:srgbClr val="434343"/>
              </a:solidFill>
              <a:latin typeface="Calibri"/>
              <a:ea typeface="Calibri"/>
              <a:cs typeface="Calibri"/>
              <a:sym typeface="Calibri"/>
            </a:endParaRPr>
          </a:p>
        </p:txBody>
      </p:sp>
      <p:sp>
        <p:nvSpPr>
          <p:cNvPr id="156" name="Google Shape;156;p26"/>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gTTS Source Code Explained</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rPr i="1" lang="en" sz="3200">
                <a:solidFill>
                  <a:srgbClr val="666666"/>
                </a:solidFill>
                <a:latin typeface="Calibri"/>
                <a:ea typeface="Calibri"/>
                <a:cs typeface="Calibri"/>
                <a:sym typeface="Calibri"/>
              </a:rPr>
              <a:t>Tokenization</a:t>
            </a:r>
            <a:endParaRPr i="1" sz="3200">
              <a:solidFill>
                <a:srgbClr val="666666"/>
              </a:solidFill>
              <a:latin typeface="Calibri"/>
              <a:ea typeface="Calibri"/>
              <a:cs typeface="Calibri"/>
              <a:sym typeface="Calibri"/>
            </a:endParaRPr>
          </a:p>
        </p:txBody>
      </p:sp>
      <p:pic>
        <p:nvPicPr>
          <p:cNvPr descr="SRH Berlin University logo.png" id="157" name="Google Shape;157;p26"/>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Simple Example using gTTS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63" name="Google Shape;163;p27"/>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164" name="Google Shape;164;p27"/>
          <p:cNvPicPr preferRelativeResize="0"/>
          <p:nvPr/>
        </p:nvPicPr>
        <p:blipFill rotWithShape="1">
          <a:blip r:embed="rId4">
            <a:alphaModFix/>
          </a:blip>
          <a:srcRect b="0" l="0" r="0" t="0"/>
          <a:stretch/>
        </p:blipFill>
        <p:spPr>
          <a:xfrm>
            <a:off x="1394125" y="1291375"/>
            <a:ext cx="6355325" cy="3174200"/>
          </a:xfrm>
          <a:prstGeom prst="rect">
            <a:avLst/>
          </a:prstGeom>
          <a:noFill/>
          <a:ln>
            <a:noFill/>
          </a:ln>
        </p:spPr>
      </p:pic>
      <p:sp>
        <p:nvSpPr>
          <p:cNvPr id="165" name="Google Shape;165;p27"/>
          <p:cNvSpPr txBox="1"/>
          <p:nvPr/>
        </p:nvSpPr>
        <p:spPr>
          <a:xfrm>
            <a:off x="2939425" y="4595575"/>
            <a:ext cx="33207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Simple example of Text to Speech using gTTS</a:t>
            </a:r>
            <a:endParaRPr sz="1200">
              <a:solidFill>
                <a:srgbClr val="434343"/>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Simple Example using gTTS</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71" name="Google Shape;171;p28"/>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172" name="Google Shape;172;p28"/>
          <p:cNvPicPr preferRelativeResize="0"/>
          <p:nvPr/>
        </p:nvPicPr>
        <p:blipFill rotWithShape="1">
          <a:blip r:embed="rId4">
            <a:alphaModFix/>
          </a:blip>
          <a:srcRect b="0" l="0" r="0" t="0"/>
          <a:stretch/>
        </p:blipFill>
        <p:spPr>
          <a:xfrm>
            <a:off x="671725" y="1123350"/>
            <a:ext cx="7800100" cy="3174150"/>
          </a:xfrm>
          <a:prstGeom prst="rect">
            <a:avLst/>
          </a:prstGeom>
          <a:noFill/>
          <a:ln>
            <a:noFill/>
          </a:ln>
        </p:spPr>
      </p:pic>
      <p:sp>
        <p:nvSpPr>
          <p:cNvPr id="173" name="Google Shape;173;p28"/>
          <p:cNvSpPr txBox="1"/>
          <p:nvPr/>
        </p:nvSpPr>
        <p:spPr>
          <a:xfrm>
            <a:off x="2152100" y="46839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Result is an audio played via mpg321 (Command line MP3 player)</a:t>
            </a:r>
            <a:endParaRPr sz="1200">
              <a:solidFill>
                <a:srgbClr val="434343"/>
              </a:solidFill>
              <a:latin typeface="Calibri"/>
              <a:ea typeface="Calibri"/>
              <a:cs typeface="Calibri"/>
              <a:sym typeface="Calibri"/>
            </a:endParaRPr>
          </a:p>
        </p:txBody>
      </p:sp>
      <p:pic>
        <p:nvPicPr>
          <p:cNvPr id="174" name="Google Shape;174;p28" title="TheTruth.mp3">
            <a:hlinkClick r:id="rId5"/>
          </p:cNvPr>
          <p:cNvPicPr preferRelativeResize="0"/>
          <p:nvPr/>
        </p:nvPicPr>
        <p:blipFill>
          <a:blip r:embed="rId6">
            <a:alphaModFix/>
          </a:blip>
          <a:stretch>
            <a:fillRect/>
          </a:stretch>
        </p:blipFill>
        <p:spPr>
          <a:xfrm rot="10800000">
            <a:off x="4419375" y="4379111"/>
            <a:ext cx="304800" cy="304800"/>
          </a:xfrm>
          <a:prstGeom prst="rect">
            <a:avLst/>
          </a:prstGeom>
          <a:noFill/>
          <a:ln>
            <a:noFill/>
          </a:ln>
        </p:spPr>
      </p:pic>
      <p:sp>
        <p:nvSpPr>
          <p:cNvPr id="175" name="Google Shape;175;p28"/>
          <p:cNvSpPr txBox="1"/>
          <p:nvPr/>
        </p:nvSpPr>
        <p:spPr>
          <a:xfrm>
            <a:off x="4768625" y="4341075"/>
            <a:ext cx="37032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Calibri"/>
                <a:ea typeface="Calibri"/>
                <a:cs typeface="Calibri"/>
                <a:sym typeface="Calibri"/>
              </a:rPr>
              <a:t>Resultant Audio</a:t>
            </a:r>
            <a:endParaRPr sz="1000">
              <a:solidFill>
                <a:srgbClr val="66666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p:nvPr/>
        </p:nvSpPr>
        <p:spPr>
          <a:xfrm>
            <a:off x="1431901" y="545800"/>
            <a:ext cx="62802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Hindi</a:t>
            </a:r>
            <a:r>
              <a:rPr i="1" lang="en" sz="3200">
                <a:solidFill>
                  <a:schemeClr val="dk1"/>
                </a:solidFill>
                <a:latin typeface="Calibri"/>
                <a:ea typeface="Calibri"/>
                <a:cs typeface="Calibri"/>
                <a:sym typeface="Calibri"/>
              </a:rPr>
              <a:t> Text to Speech using gTTS</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81" name="Google Shape;181;p29"/>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182" name="Google Shape;182;p29"/>
          <p:cNvSpPr txBox="1"/>
          <p:nvPr/>
        </p:nvSpPr>
        <p:spPr>
          <a:xfrm>
            <a:off x="2152100" y="46839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The Text saved is in Hindi, and language set to ‘hi’</a:t>
            </a:r>
            <a:endParaRPr sz="1200">
              <a:solidFill>
                <a:srgbClr val="434343"/>
              </a:solidFill>
              <a:latin typeface="Calibri"/>
              <a:ea typeface="Calibri"/>
              <a:cs typeface="Calibri"/>
              <a:sym typeface="Calibri"/>
            </a:endParaRPr>
          </a:p>
        </p:txBody>
      </p:sp>
      <p:pic>
        <p:nvPicPr>
          <p:cNvPr id="183" name="Google Shape;183;p29"/>
          <p:cNvPicPr preferRelativeResize="0"/>
          <p:nvPr/>
        </p:nvPicPr>
        <p:blipFill>
          <a:blip r:embed="rId4">
            <a:alphaModFix/>
          </a:blip>
          <a:stretch>
            <a:fillRect/>
          </a:stretch>
        </p:blipFill>
        <p:spPr>
          <a:xfrm>
            <a:off x="995201" y="1206000"/>
            <a:ext cx="7153599" cy="339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p:nvPr/>
        </p:nvSpPr>
        <p:spPr>
          <a:xfrm>
            <a:off x="1431901" y="545800"/>
            <a:ext cx="62802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Hindi Text to Speech using gTTS</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89" name="Google Shape;189;p30"/>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190" name="Google Shape;190;p30"/>
          <p:cNvSpPr txBox="1"/>
          <p:nvPr/>
        </p:nvSpPr>
        <p:spPr>
          <a:xfrm>
            <a:off x="1923500" y="47601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The resulting audio is read in a Hindi dialect</a:t>
            </a:r>
            <a:endParaRPr sz="1200">
              <a:solidFill>
                <a:srgbClr val="434343"/>
              </a:solidFill>
              <a:latin typeface="Calibri"/>
              <a:ea typeface="Calibri"/>
              <a:cs typeface="Calibri"/>
              <a:sym typeface="Calibri"/>
            </a:endParaRPr>
          </a:p>
        </p:txBody>
      </p:sp>
      <p:pic>
        <p:nvPicPr>
          <p:cNvPr id="191" name="Google Shape;191;p30"/>
          <p:cNvPicPr preferRelativeResize="0"/>
          <p:nvPr/>
        </p:nvPicPr>
        <p:blipFill>
          <a:blip r:embed="rId4">
            <a:alphaModFix/>
          </a:blip>
          <a:stretch>
            <a:fillRect/>
          </a:stretch>
        </p:blipFill>
        <p:spPr>
          <a:xfrm>
            <a:off x="977225" y="1155775"/>
            <a:ext cx="7268974" cy="3152799"/>
          </a:xfrm>
          <a:prstGeom prst="rect">
            <a:avLst/>
          </a:prstGeom>
          <a:noFill/>
          <a:ln>
            <a:noFill/>
          </a:ln>
        </p:spPr>
      </p:pic>
      <p:pic>
        <p:nvPicPr>
          <p:cNvPr id="192" name="Google Shape;192;p30" title="hindi.mp3">
            <a:hlinkClick r:id="rId5"/>
          </p:cNvPr>
          <p:cNvPicPr preferRelativeResize="0"/>
          <p:nvPr/>
        </p:nvPicPr>
        <p:blipFill>
          <a:blip r:embed="rId6">
            <a:alphaModFix/>
          </a:blip>
          <a:stretch>
            <a:fillRect/>
          </a:stretch>
        </p:blipFill>
        <p:spPr>
          <a:xfrm>
            <a:off x="4246089" y="4380025"/>
            <a:ext cx="351125" cy="35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p:nvPr/>
        </p:nvSpPr>
        <p:spPr>
          <a:xfrm>
            <a:off x="1431901" y="545800"/>
            <a:ext cx="62802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Adjusting Audio Speed with gTTS</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98" name="Google Shape;198;p31"/>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199" name="Google Shape;199;p31"/>
          <p:cNvSpPr txBox="1"/>
          <p:nvPr/>
        </p:nvSpPr>
        <p:spPr>
          <a:xfrm>
            <a:off x="2152100" y="46839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Slow is set to True</a:t>
            </a:r>
            <a:endParaRPr sz="1200">
              <a:solidFill>
                <a:srgbClr val="434343"/>
              </a:solidFill>
              <a:latin typeface="Calibri"/>
              <a:ea typeface="Calibri"/>
              <a:cs typeface="Calibri"/>
              <a:sym typeface="Calibri"/>
            </a:endParaRPr>
          </a:p>
        </p:txBody>
      </p:sp>
      <p:pic>
        <p:nvPicPr>
          <p:cNvPr id="200" name="Google Shape;200;p31"/>
          <p:cNvPicPr preferRelativeResize="0"/>
          <p:nvPr/>
        </p:nvPicPr>
        <p:blipFill rotWithShape="1">
          <a:blip r:embed="rId4">
            <a:alphaModFix/>
          </a:blip>
          <a:srcRect b="2839" l="0" r="0" t="2839"/>
          <a:stretch/>
        </p:blipFill>
        <p:spPr>
          <a:xfrm>
            <a:off x="995201" y="1206000"/>
            <a:ext cx="7153600" cy="339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Speech Synthesis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64" name="Google Shape;64;p14"/>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65" name="Google Shape;65;p14"/>
          <p:cNvSpPr txBox="1"/>
          <p:nvPr/>
        </p:nvSpPr>
        <p:spPr>
          <a:xfrm>
            <a:off x="766075" y="1422700"/>
            <a:ext cx="7667400" cy="20997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DFDFD"/>
                </a:highlight>
                <a:latin typeface="Calibri"/>
                <a:ea typeface="Calibri"/>
                <a:cs typeface="Calibri"/>
                <a:sym typeface="Calibri"/>
              </a:rPr>
              <a:t>Speech Synthesis is the artificial production of human speech. The system used for this purpose is called the Speech Synthesiser.</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A </a:t>
            </a:r>
            <a:r>
              <a:rPr lang="en" sz="1350">
                <a:solidFill>
                  <a:srgbClr val="434343"/>
                </a:solidFill>
                <a:latin typeface="Calibri"/>
                <a:ea typeface="Calibri"/>
                <a:cs typeface="Calibri"/>
                <a:sym typeface="Calibri"/>
              </a:rPr>
              <a:t>text-to-speech</a:t>
            </a:r>
            <a:r>
              <a:rPr lang="en" sz="1350">
                <a:solidFill>
                  <a:srgbClr val="434343"/>
                </a:solidFill>
                <a:highlight>
                  <a:srgbClr val="FFFFFF"/>
                </a:highlight>
                <a:latin typeface="Calibri"/>
                <a:ea typeface="Calibri"/>
                <a:cs typeface="Calibri"/>
                <a:sym typeface="Calibri"/>
              </a:rPr>
              <a:t> (</a:t>
            </a:r>
            <a:r>
              <a:rPr lang="en" sz="1350">
                <a:solidFill>
                  <a:srgbClr val="434343"/>
                </a:solidFill>
                <a:latin typeface="Calibri"/>
                <a:ea typeface="Calibri"/>
                <a:cs typeface="Calibri"/>
                <a:sym typeface="Calibri"/>
              </a:rPr>
              <a:t>TTS</a:t>
            </a:r>
            <a:r>
              <a:rPr lang="en" sz="1350">
                <a:solidFill>
                  <a:srgbClr val="434343"/>
                </a:solidFill>
                <a:highlight>
                  <a:srgbClr val="FFFFFF"/>
                </a:highlight>
                <a:latin typeface="Calibri"/>
                <a:ea typeface="Calibri"/>
                <a:cs typeface="Calibri"/>
                <a:sym typeface="Calibri"/>
              </a:rPr>
              <a:t>) system converts normal language text into speech.</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Synthesized speech can be created by concatenating pieces of recorded speech that are stored in a </a:t>
            </a:r>
            <a:r>
              <a:rPr lang="en" sz="1350">
                <a:solidFill>
                  <a:srgbClr val="434343"/>
                </a:solidFill>
                <a:uFill>
                  <a:noFill/>
                </a:uFill>
                <a:latin typeface="Calibri"/>
                <a:ea typeface="Calibri"/>
                <a:cs typeface="Calibri"/>
                <a:sym typeface="Calibri"/>
                <a:hlinkClick r:id="rId4"/>
              </a:rPr>
              <a:t>database</a:t>
            </a:r>
            <a:r>
              <a:rPr lang="en" sz="1350">
                <a:solidFill>
                  <a:srgbClr val="434343"/>
                </a:solidFill>
                <a:highlight>
                  <a:srgbClr val="FFFFFF"/>
                </a:highlight>
                <a:latin typeface="Calibri"/>
                <a:ea typeface="Calibri"/>
                <a:cs typeface="Calibri"/>
                <a:sym typeface="Calibri"/>
              </a:rPr>
              <a:t>, which may be phones, di-phones or tri-phones.</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p:txBody>
      </p:sp>
      <p:pic>
        <p:nvPicPr>
          <p:cNvPr id="66" name="Google Shape;66;p14"/>
          <p:cNvPicPr preferRelativeResize="0"/>
          <p:nvPr/>
        </p:nvPicPr>
        <p:blipFill>
          <a:blip r:embed="rId5">
            <a:alphaModFix/>
          </a:blip>
          <a:stretch>
            <a:fillRect/>
          </a:stretch>
        </p:blipFill>
        <p:spPr>
          <a:xfrm>
            <a:off x="1952625" y="3023938"/>
            <a:ext cx="5238750" cy="1571625"/>
          </a:xfrm>
          <a:prstGeom prst="rect">
            <a:avLst/>
          </a:prstGeom>
          <a:noFill/>
          <a:ln>
            <a:noFill/>
          </a:ln>
        </p:spPr>
      </p:pic>
      <p:sp>
        <p:nvSpPr>
          <p:cNvPr id="67" name="Google Shape;67;p14"/>
          <p:cNvSpPr txBox="1"/>
          <p:nvPr/>
        </p:nvSpPr>
        <p:spPr>
          <a:xfrm>
            <a:off x="2939425" y="4595575"/>
            <a:ext cx="3320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Overview of a typical Text To Speech (TTS) System</a:t>
            </a:r>
            <a:endParaRPr sz="1200">
              <a:solidFill>
                <a:srgbClr val="43434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p:nvPr/>
        </p:nvSpPr>
        <p:spPr>
          <a:xfrm>
            <a:off x="1431901" y="545800"/>
            <a:ext cx="62802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Adjusting Audio Speed with gTTS</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06" name="Google Shape;206;p32"/>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07" name="Google Shape;207;p32"/>
          <p:cNvSpPr txBox="1"/>
          <p:nvPr/>
        </p:nvSpPr>
        <p:spPr>
          <a:xfrm>
            <a:off x="1923500" y="47601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Resulting audio is read slowly</a:t>
            </a:r>
            <a:endParaRPr sz="1200">
              <a:solidFill>
                <a:srgbClr val="434343"/>
              </a:solidFill>
              <a:latin typeface="Calibri"/>
              <a:ea typeface="Calibri"/>
              <a:cs typeface="Calibri"/>
              <a:sym typeface="Calibri"/>
            </a:endParaRPr>
          </a:p>
        </p:txBody>
      </p:sp>
      <p:pic>
        <p:nvPicPr>
          <p:cNvPr id="208" name="Google Shape;208;p32"/>
          <p:cNvPicPr preferRelativeResize="0"/>
          <p:nvPr/>
        </p:nvPicPr>
        <p:blipFill rotWithShape="1">
          <a:blip r:embed="rId4">
            <a:alphaModFix/>
          </a:blip>
          <a:srcRect b="0" l="4413" r="4404" t="0"/>
          <a:stretch/>
        </p:blipFill>
        <p:spPr>
          <a:xfrm>
            <a:off x="977225" y="1155775"/>
            <a:ext cx="7268974" cy="3152799"/>
          </a:xfrm>
          <a:prstGeom prst="rect">
            <a:avLst/>
          </a:prstGeom>
          <a:noFill/>
          <a:ln>
            <a:noFill/>
          </a:ln>
        </p:spPr>
      </p:pic>
      <p:pic>
        <p:nvPicPr>
          <p:cNvPr id="209" name="Google Shape;209;p32" title="hindislow.mp3">
            <a:hlinkClick r:id="rId5"/>
          </p:cNvPr>
          <p:cNvPicPr preferRelativeResize="0"/>
          <p:nvPr/>
        </p:nvPicPr>
        <p:blipFill>
          <a:blip r:embed="rId6">
            <a:alphaModFix/>
          </a:blip>
          <a:stretch>
            <a:fillRect/>
          </a:stretch>
        </p:blipFill>
        <p:spPr>
          <a:xfrm>
            <a:off x="4343400" y="4383350"/>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p:nvPr/>
        </p:nvSpPr>
        <p:spPr>
          <a:xfrm>
            <a:off x="58950" y="545800"/>
            <a:ext cx="90261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What happens when you set ‘en’ for Hindi text?</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15" name="Google Shape;215;p33"/>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216" name="Google Shape;216;p33"/>
          <p:cNvPicPr preferRelativeResize="0"/>
          <p:nvPr/>
        </p:nvPicPr>
        <p:blipFill>
          <a:blip r:embed="rId4">
            <a:alphaModFix/>
          </a:blip>
          <a:stretch>
            <a:fillRect/>
          </a:stretch>
        </p:blipFill>
        <p:spPr>
          <a:xfrm>
            <a:off x="861100" y="1195125"/>
            <a:ext cx="7421800" cy="373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descr="SRH Berlin University logo.png" id="221" name="Google Shape;221;p34"/>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22" name="Google Shape;222;p34"/>
          <p:cNvSpPr txBox="1"/>
          <p:nvPr/>
        </p:nvSpPr>
        <p:spPr>
          <a:xfrm>
            <a:off x="1923500" y="47601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The resulting audio is read in an English dialect</a:t>
            </a:r>
            <a:endParaRPr sz="1200">
              <a:solidFill>
                <a:srgbClr val="434343"/>
              </a:solidFill>
              <a:latin typeface="Calibri"/>
              <a:ea typeface="Calibri"/>
              <a:cs typeface="Calibri"/>
              <a:sym typeface="Calibri"/>
            </a:endParaRPr>
          </a:p>
        </p:txBody>
      </p:sp>
      <p:sp>
        <p:nvSpPr>
          <p:cNvPr id="223" name="Google Shape;223;p34"/>
          <p:cNvSpPr/>
          <p:nvPr/>
        </p:nvSpPr>
        <p:spPr>
          <a:xfrm>
            <a:off x="58950" y="545800"/>
            <a:ext cx="90261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What happens when you set ‘en’ for Hindi text?</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id="224" name="Google Shape;224;p34"/>
          <p:cNvPicPr preferRelativeResize="0"/>
          <p:nvPr/>
        </p:nvPicPr>
        <p:blipFill>
          <a:blip r:embed="rId4">
            <a:alphaModFix/>
          </a:blip>
          <a:stretch>
            <a:fillRect/>
          </a:stretch>
        </p:blipFill>
        <p:spPr>
          <a:xfrm>
            <a:off x="786425" y="1197150"/>
            <a:ext cx="7571151" cy="3030476"/>
          </a:xfrm>
          <a:prstGeom prst="rect">
            <a:avLst/>
          </a:prstGeom>
          <a:noFill/>
          <a:ln>
            <a:noFill/>
          </a:ln>
        </p:spPr>
      </p:pic>
      <p:pic>
        <p:nvPicPr>
          <p:cNvPr id="225" name="Google Shape;225;p34" title="hindi?.mp3">
            <a:hlinkClick r:id="rId5"/>
          </p:cNvPr>
          <p:cNvPicPr preferRelativeResize="0"/>
          <p:nvPr/>
        </p:nvPicPr>
        <p:blipFill>
          <a:blip r:embed="rId6">
            <a:alphaModFix/>
          </a:blip>
          <a:stretch>
            <a:fillRect/>
          </a:stretch>
        </p:blipFill>
        <p:spPr>
          <a:xfrm>
            <a:off x="4211263" y="4339325"/>
            <a:ext cx="420775" cy="42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descr="SRH Berlin University logo.png" id="230" name="Google Shape;230;p35"/>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31" name="Google Shape;231;p35"/>
          <p:cNvSpPr txBox="1"/>
          <p:nvPr/>
        </p:nvSpPr>
        <p:spPr>
          <a:xfrm>
            <a:off x="1923500" y="4760100"/>
            <a:ext cx="50424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The resulting audio is read in an German dialect</a:t>
            </a:r>
            <a:endParaRPr sz="1200">
              <a:solidFill>
                <a:srgbClr val="434343"/>
              </a:solidFill>
              <a:latin typeface="Calibri"/>
              <a:ea typeface="Calibri"/>
              <a:cs typeface="Calibri"/>
              <a:sym typeface="Calibri"/>
            </a:endParaRPr>
          </a:p>
        </p:txBody>
      </p:sp>
      <p:pic>
        <p:nvPicPr>
          <p:cNvPr id="232" name="Google Shape;232;p35"/>
          <p:cNvPicPr preferRelativeResize="0"/>
          <p:nvPr/>
        </p:nvPicPr>
        <p:blipFill/>
        <p:spPr>
          <a:xfrm>
            <a:off x="1624012" y="1212600"/>
            <a:ext cx="5895974" cy="3127025"/>
          </a:xfrm>
          <a:prstGeom prst="rect">
            <a:avLst/>
          </a:prstGeom>
          <a:noFill/>
          <a:ln>
            <a:noFill/>
          </a:ln>
        </p:spPr>
      </p:pic>
      <p:pic>
        <p:nvPicPr>
          <p:cNvPr id="233" name="Google Shape;233;p35" title="deutsch.mp3">
            <a:hlinkClick r:id="rId4"/>
          </p:cNvPr>
          <p:cNvPicPr preferRelativeResize="0"/>
          <p:nvPr/>
        </p:nvPicPr>
        <p:blipFill>
          <a:blip r:embed="rId5">
            <a:alphaModFix/>
          </a:blip>
          <a:stretch>
            <a:fillRect/>
          </a:stretch>
        </p:blipFill>
        <p:spPr>
          <a:xfrm>
            <a:off x="4343410" y="4413975"/>
            <a:ext cx="457200" cy="457200"/>
          </a:xfrm>
          <a:prstGeom prst="rect">
            <a:avLst/>
          </a:prstGeom>
          <a:noFill/>
          <a:ln>
            <a:noFill/>
          </a:ln>
        </p:spPr>
      </p:pic>
      <p:sp>
        <p:nvSpPr>
          <p:cNvPr id="234" name="Google Shape;234;p35"/>
          <p:cNvSpPr/>
          <p:nvPr/>
        </p:nvSpPr>
        <p:spPr>
          <a:xfrm>
            <a:off x="58950" y="545800"/>
            <a:ext cx="90261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What happens when you set ‘de’ for Hindi text?</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40" name="Google Shape;240;p36"/>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41" name="Google Shape;241;p36"/>
          <p:cNvSpPr txBox="1"/>
          <p:nvPr/>
        </p:nvSpPr>
        <p:spPr>
          <a:xfrm>
            <a:off x="3198300" y="1291250"/>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1 : Image to Text</a:t>
            </a:r>
            <a:endParaRPr sz="1200">
              <a:solidFill>
                <a:srgbClr val="434343"/>
              </a:solidFill>
              <a:latin typeface="Calibri"/>
              <a:ea typeface="Calibri"/>
              <a:cs typeface="Calibri"/>
              <a:sym typeface="Calibri"/>
            </a:endParaRPr>
          </a:p>
        </p:txBody>
      </p:sp>
      <p:pic>
        <p:nvPicPr>
          <p:cNvPr id="242" name="Google Shape;242;p36"/>
          <p:cNvPicPr preferRelativeResize="0"/>
          <p:nvPr/>
        </p:nvPicPr>
        <p:blipFill>
          <a:blip r:embed="rId4">
            <a:alphaModFix/>
          </a:blip>
          <a:stretch>
            <a:fillRect/>
          </a:stretch>
        </p:blipFill>
        <p:spPr>
          <a:xfrm>
            <a:off x="1581150" y="1809175"/>
            <a:ext cx="5981700" cy="1676400"/>
          </a:xfrm>
          <a:prstGeom prst="rect">
            <a:avLst/>
          </a:prstGeom>
          <a:noFill/>
          <a:ln>
            <a:noFill/>
          </a:ln>
        </p:spPr>
      </p:pic>
      <p:sp>
        <p:nvSpPr>
          <p:cNvPr id="243" name="Google Shape;243;p36"/>
          <p:cNvSpPr txBox="1"/>
          <p:nvPr/>
        </p:nvSpPr>
        <p:spPr>
          <a:xfrm>
            <a:off x="3198300" y="36769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We aim to take the text from this image, and convert it into Speech</a:t>
            </a:r>
            <a:endParaRPr sz="1200">
              <a:solidFill>
                <a:srgbClr val="434343"/>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49" name="Google Shape;249;p37"/>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50" name="Google Shape;250;p37"/>
          <p:cNvSpPr txBox="1"/>
          <p:nvPr/>
        </p:nvSpPr>
        <p:spPr>
          <a:xfrm>
            <a:off x="3198300" y="1291250"/>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1 : Image to Text</a:t>
            </a:r>
            <a:endParaRPr sz="1200">
              <a:solidFill>
                <a:srgbClr val="434343"/>
              </a:solidFill>
              <a:latin typeface="Calibri"/>
              <a:ea typeface="Calibri"/>
              <a:cs typeface="Calibri"/>
              <a:sym typeface="Calibri"/>
            </a:endParaRPr>
          </a:p>
        </p:txBody>
      </p:sp>
      <p:pic>
        <p:nvPicPr>
          <p:cNvPr id="251" name="Google Shape;251;p37"/>
          <p:cNvPicPr preferRelativeResize="0"/>
          <p:nvPr/>
        </p:nvPicPr>
        <p:blipFill>
          <a:blip r:embed="rId4">
            <a:alphaModFix/>
          </a:blip>
          <a:stretch>
            <a:fillRect/>
          </a:stretch>
        </p:blipFill>
        <p:spPr>
          <a:xfrm>
            <a:off x="1535800" y="1703550"/>
            <a:ext cx="6072402" cy="2904550"/>
          </a:xfrm>
          <a:prstGeom prst="rect">
            <a:avLst/>
          </a:prstGeom>
          <a:noFill/>
          <a:ln>
            <a:noFill/>
          </a:ln>
        </p:spPr>
      </p:pic>
      <p:sp>
        <p:nvSpPr>
          <p:cNvPr id="252" name="Google Shape;252;p37"/>
          <p:cNvSpPr txBox="1"/>
          <p:nvPr/>
        </p:nvSpPr>
        <p:spPr>
          <a:xfrm>
            <a:off x="3047950" y="4627550"/>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Simple Code to recognise text in image</a:t>
            </a:r>
            <a:endParaRPr sz="1200">
              <a:solidFill>
                <a:srgbClr val="434343"/>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58" name="Google Shape;258;p38"/>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59" name="Google Shape;259;p38"/>
          <p:cNvSpPr txBox="1"/>
          <p:nvPr/>
        </p:nvSpPr>
        <p:spPr>
          <a:xfrm>
            <a:off x="3198300" y="1291250"/>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1 : Image to Text</a:t>
            </a:r>
            <a:endParaRPr sz="1200">
              <a:solidFill>
                <a:srgbClr val="434343"/>
              </a:solidFill>
              <a:latin typeface="Calibri"/>
              <a:ea typeface="Calibri"/>
              <a:cs typeface="Calibri"/>
              <a:sym typeface="Calibri"/>
            </a:endParaRPr>
          </a:p>
        </p:txBody>
      </p:sp>
      <p:sp>
        <p:nvSpPr>
          <p:cNvPr id="260" name="Google Shape;260;p38"/>
          <p:cNvSpPr txBox="1"/>
          <p:nvPr/>
        </p:nvSpPr>
        <p:spPr>
          <a:xfrm>
            <a:off x="3047950" y="42353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Output shows that the text has been recognised</a:t>
            </a:r>
            <a:endParaRPr sz="1200">
              <a:solidFill>
                <a:srgbClr val="434343"/>
              </a:solidFill>
              <a:latin typeface="Calibri"/>
              <a:ea typeface="Calibri"/>
              <a:cs typeface="Calibri"/>
              <a:sym typeface="Calibri"/>
            </a:endParaRPr>
          </a:p>
        </p:txBody>
      </p:sp>
      <p:pic>
        <p:nvPicPr>
          <p:cNvPr id="261" name="Google Shape;261;p38"/>
          <p:cNvPicPr preferRelativeResize="0"/>
          <p:nvPr/>
        </p:nvPicPr>
        <p:blipFill>
          <a:blip r:embed="rId4">
            <a:alphaModFix/>
          </a:blip>
          <a:stretch>
            <a:fillRect/>
          </a:stretch>
        </p:blipFill>
        <p:spPr>
          <a:xfrm>
            <a:off x="511163" y="1723000"/>
            <a:ext cx="8121685" cy="2354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67" name="Google Shape;267;p39"/>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68" name="Google Shape;268;p39"/>
          <p:cNvSpPr txBox="1"/>
          <p:nvPr/>
        </p:nvSpPr>
        <p:spPr>
          <a:xfrm>
            <a:off x="3198300" y="1291250"/>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1 : Image to Text</a:t>
            </a:r>
            <a:endParaRPr sz="1200">
              <a:solidFill>
                <a:srgbClr val="434343"/>
              </a:solidFill>
              <a:latin typeface="Calibri"/>
              <a:ea typeface="Calibri"/>
              <a:cs typeface="Calibri"/>
              <a:sym typeface="Calibri"/>
            </a:endParaRPr>
          </a:p>
        </p:txBody>
      </p:sp>
      <p:sp>
        <p:nvSpPr>
          <p:cNvPr id="269" name="Google Shape;269;p39"/>
          <p:cNvSpPr txBox="1"/>
          <p:nvPr/>
        </p:nvSpPr>
        <p:spPr>
          <a:xfrm>
            <a:off x="3047950" y="42353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Text has also been saved in txt file called SRHTest in directory</a:t>
            </a:r>
            <a:endParaRPr sz="1200">
              <a:solidFill>
                <a:srgbClr val="434343"/>
              </a:solidFill>
              <a:latin typeface="Calibri"/>
              <a:ea typeface="Calibri"/>
              <a:cs typeface="Calibri"/>
              <a:sym typeface="Calibri"/>
            </a:endParaRPr>
          </a:p>
        </p:txBody>
      </p:sp>
      <p:pic>
        <p:nvPicPr>
          <p:cNvPr id="270" name="Google Shape;270;p39"/>
          <p:cNvPicPr preferRelativeResize="0"/>
          <p:nvPr/>
        </p:nvPicPr>
        <p:blipFill>
          <a:blip r:embed="rId4">
            <a:alphaModFix/>
          </a:blip>
          <a:stretch>
            <a:fillRect/>
          </a:stretch>
        </p:blipFill>
        <p:spPr>
          <a:xfrm>
            <a:off x="592375" y="1866550"/>
            <a:ext cx="3369689" cy="1996425"/>
          </a:xfrm>
          <a:prstGeom prst="rect">
            <a:avLst/>
          </a:prstGeom>
          <a:noFill/>
          <a:ln>
            <a:noFill/>
          </a:ln>
        </p:spPr>
      </p:pic>
      <p:pic>
        <p:nvPicPr>
          <p:cNvPr id="271" name="Google Shape;271;p39"/>
          <p:cNvPicPr preferRelativeResize="0"/>
          <p:nvPr/>
        </p:nvPicPr>
        <p:blipFill>
          <a:blip r:embed="rId5">
            <a:alphaModFix/>
          </a:blip>
          <a:stretch>
            <a:fillRect/>
          </a:stretch>
        </p:blipFill>
        <p:spPr>
          <a:xfrm>
            <a:off x="5163025" y="1866550"/>
            <a:ext cx="3540998" cy="1996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77" name="Google Shape;277;p40"/>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78" name="Google Shape;278;p40"/>
          <p:cNvSpPr txBox="1"/>
          <p:nvPr/>
        </p:nvSpPr>
        <p:spPr>
          <a:xfrm>
            <a:off x="3198300" y="11190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2 : Text to Speech</a:t>
            </a:r>
            <a:endParaRPr sz="1200">
              <a:solidFill>
                <a:srgbClr val="434343"/>
              </a:solidFill>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latin typeface="Calibri"/>
              <a:ea typeface="Calibri"/>
              <a:cs typeface="Calibri"/>
              <a:sym typeface="Calibri"/>
            </a:endParaRPr>
          </a:p>
        </p:txBody>
      </p:sp>
      <p:pic>
        <p:nvPicPr>
          <p:cNvPr id="279" name="Google Shape;279;p40"/>
          <p:cNvPicPr preferRelativeResize="0"/>
          <p:nvPr/>
        </p:nvPicPr>
        <p:blipFill>
          <a:blip r:embed="rId4">
            <a:alphaModFix/>
          </a:blip>
          <a:stretch>
            <a:fillRect/>
          </a:stretch>
        </p:blipFill>
        <p:spPr>
          <a:xfrm>
            <a:off x="2345475" y="1550825"/>
            <a:ext cx="4453060" cy="2904550"/>
          </a:xfrm>
          <a:prstGeom prst="rect">
            <a:avLst/>
          </a:prstGeom>
          <a:noFill/>
          <a:ln>
            <a:noFill/>
          </a:ln>
        </p:spPr>
      </p:pic>
      <p:sp>
        <p:nvSpPr>
          <p:cNvPr id="280" name="Google Shape;280;p40"/>
          <p:cNvSpPr txBox="1"/>
          <p:nvPr/>
        </p:nvSpPr>
        <p:spPr>
          <a:xfrm>
            <a:off x="3198300" y="44553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Code takes the txt file we saved in Part 1 and converts it into audio and plays it</a:t>
            </a:r>
            <a:endParaRPr sz="1200">
              <a:solidFill>
                <a:srgbClr val="434343"/>
              </a:solidFill>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p:nvPr/>
        </p:nvSpPr>
        <p:spPr>
          <a:xfrm>
            <a:off x="1382100" y="545800"/>
            <a:ext cx="6379800" cy="117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Text in an Image to Speech</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286" name="Google Shape;286;p41"/>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87" name="Google Shape;287;p41"/>
          <p:cNvSpPr txBox="1"/>
          <p:nvPr/>
        </p:nvSpPr>
        <p:spPr>
          <a:xfrm>
            <a:off x="3198300" y="1119075"/>
            <a:ext cx="27474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Part 2 : Text to Speech</a:t>
            </a:r>
            <a:endParaRPr sz="1200">
              <a:solidFill>
                <a:srgbClr val="434343"/>
              </a:solidFill>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latin typeface="Calibri"/>
              <a:ea typeface="Calibri"/>
              <a:cs typeface="Calibri"/>
              <a:sym typeface="Calibri"/>
            </a:endParaRPr>
          </a:p>
        </p:txBody>
      </p:sp>
      <p:sp>
        <p:nvSpPr>
          <p:cNvPr id="288" name="Google Shape;288;p41"/>
          <p:cNvSpPr txBox="1"/>
          <p:nvPr/>
        </p:nvSpPr>
        <p:spPr>
          <a:xfrm>
            <a:off x="2239950" y="4464050"/>
            <a:ext cx="46641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Output i.e audio is played. Therefore, we recognised text from an image and converted to speech</a:t>
            </a:r>
            <a:endParaRPr sz="1200">
              <a:solidFill>
                <a:srgbClr val="434343"/>
              </a:solidFill>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latin typeface="Calibri"/>
              <a:ea typeface="Calibri"/>
              <a:cs typeface="Calibri"/>
              <a:sym typeface="Calibri"/>
            </a:endParaRPr>
          </a:p>
        </p:txBody>
      </p:sp>
      <p:pic>
        <p:nvPicPr>
          <p:cNvPr id="289" name="Google Shape;289;p41"/>
          <p:cNvPicPr preferRelativeResize="0"/>
          <p:nvPr/>
        </p:nvPicPr>
        <p:blipFill>
          <a:blip r:embed="rId4">
            <a:alphaModFix/>
          </a:blip>
          <a:stretch>
            <a:fillRect/>
          </a:stretch>
        </p:blipFill>
        <p:spPr>
          <a:xfrm>
            <a:off x="1744025" y="1579600"/>
            <a:ext cx="5655950" cy="2388600"/>
          </a:xfrm>
          <a:prstGeom prst="rect">
            <a:avLst/>
          </a:prstGeom>
          <a:noFill/>
          <a:ln>
            <a:noFill/>
          </a:ln>
        </p:spPr>
      </p:pic>
      <p:sp>
        <p:nvSpPr>
          <p:cNvPr id="290" name="Google Shape;290;p41"/>
          <p:cNvSpPr txBox="1"/>
          <p:nvPr/>
        </p:nvSpPr>
        <p:spPr>
          <a:xfrm>
            <a:off x="4768625" y="4092225"/>
            <a:ext cx="37032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Calibri"/>
                <a:ea typeface="Calibri"/>
                <a:cs typeface="Calibri"/>
                <a:sym typeface="Calibri"/>
              </a:rPr>
              <a:t>Resultant Audio</a:t>
            </a:r>
            <a:endParaRPr sz="1000">
              <a:solidFill>
                <a:srgbClr val="666666"/>
              </a:solidFill>
              <a:latin typeface="Calibri"/>
              <a:ea typeface="Calibri"/>
              <a:cs typeface="Calibri"/>
              <a:sym typeface="Calibri"/>
            </a:endParaRPr>
          </a:p>
        </p:txBody>
      </p:sp>
      <p:pic>
        <p:nvPicPr>
          <p:cNvPr id="291" name="Google Shape;291;p41" title="Part2.mp3">
            <a:hlinkClick r:id="rId5"/>
          </p:cNvPr>
          <p:cNvPicPr preferRelativeResize="0"/>
          <p:nvPr/>
        </p:nvPicPr>
        <p:blipFill>
          <a:blip r:embed="rId6">
            <a:alphaModFix/>
          </a:blip>
          <a:stretch>
            <a:fillRect/>
          </a:stretch>
        </p:blipFill>
        <p:spPr>
          <a:xfrm>
            <a:off x="4395750" y="4102275"/>
            <a:ext cx="352500" cy="35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Di-phones &amp; Tri-phones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73" name="Google Shape;73;p15"/>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74" name="Google Shape;74;p15"/>
          <p:cNvSpPr txBox="1"/>
          <p:nvPr/>
        </p:nvSpPr>
        <p:spPr>
          <a:xfrm>
            <a:off x="587950" y="1360750"/>
            <a:ext cx="7667400" cy="35415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In </a:t>
            </a:r>
            <a:r>
              <a:rPr lang="en" sz="1350">
                <a:solidFill>
                  <a:srgbClr val="434343"/>
                </a:solidFill>
                <a:uFill>
                  <a:noFill/>
                </a:uFill>
                <a:latin typeface="Calibri"/>
                <a:ea typeface="Calibri"/>
                <a:cs typeface="Calibri"/>
                <a:sym typeface="Calibri"/>
                <a:hlinkClick r:id="rId4"/>
              </a:rPr>
              <a:t>phonetics</a:t>
            </a:r>
            <a:r>
              <a:rPr lang="en" sz="1350">
                <a:solidFill>
                  <a:srgbClr val="434343"/>
                </a:solidFill>
                <a:highlight>
                  <a:srgbClr val="FFFFFF"/>
                </a:highlight>
                <a:latin typeface="Calibri"/>
                <a:ea typeface="Calibri"/>
                <a:cs typeface="Calibri"/>
                <a:sym typeface="Calibri"/>
              </a:rPr>
              <a:t> and </a:t>
            </a:r>
            <a:r>
              <a:rPr lang="en" sz="1350">
                <a:solidFill>
                  <a:srgbClr val="434343"/>
                </a:solidFill>
                <a:uFill>
                  <a:noFill/>
                </a:uFill>
                <a:latin typeface="Calibri"/>
                <a:ea typeface="Calibri"/>
                <a:cs typeface="Calibri"/>
                <a:sym typeface="Calibri"/>
                <a:hlinkClick r:id="rId5"/>
              </a:rPr>
              <a:t>linguistics</a:t>
            </a:r>
            <a:r>
              <a:rPr lang="en" sz="1350">
                <a:solidFill>
                  <a:srgbClr val="434343"/>
                </a:solidFill>
                <a:highlight>
                  <a:srgbClr val="FFFFFF"/>
                </a:highlight>
                <a:latin typeface="Calibri"/>
                <a:ea typeface="Calibri"/>
                <a:cs typeface="Calibri"/>
                <a:sym typeface="Calibri"/>
              </a:rPr>
              <a:t>, a </a:t>
            </a:r>
            <a:r>
              <a:rPr b="1" lang="en" sz="1350">
                <a:solidFill>
                  <a:srgbClr val="434343"/>
                </a:solidFill>
                <a:latin typeface="Calibri"/>
                <a:ea typeface="Calibri"/>
                <a:cs typeface="Calibri"/>
                <a:sym typeface="Calibri"/>
              </a:rPr>
              <a:t>phone</a:t>
            </a:r>
            <a:r>
              <a:rPr lang="en" sz="1350">
                <a:solidFill>
                  <a:srgbClr val="434343"/>
                </a:solidFill>
                <a:highlight>
                  <a:srgbClr val="FFFFFF"/>
                </a:highlight>
                <a:latin typeface="Calibri"/>
                <a:ea typeface="Calibri"/>
                <a:cs typeface="Calibri"/>
                <a:sym typeface="Calibri"/>
              </a:rPr>
              <a:t> is any distinct speech sound or gesture, regardless of whether the exact sound is critical to the meanings of words.</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In contrast, a </a:t>
            </a:r>
            <a:r>
              <a:rPr lang="en" sz="1350">
                <a:solidFill>
                  <a:srgbClr val="434343"/>
                </a:solidFill>
                <a:uFill>
                  <a:noFill/>
                </a:uFill>
                <a:latin typeface="Calibri"/>
                <a:ea typeface="Calibri"/>
                <a:cs typeface="Calibri"/>
                <a:sym typeface="Calibri"/>
                <a:hlinkClick r:id="rId6"/>
              </a:rPr>
              <a:t>phoneme</a:t>
            </a:r>
            <a:r>
              <a:rPr lang="en" sz="1350">
                <a:solidFill>
                  <a:srgbClr val="434343"/>
                </a:solidFill>
                <a:highlight>
                  <a:srgbClr val="FFFFFF"/>
                </a:highlight>
                <a:latin typeface="Calibri"/>
                <a:ea typeface="Calibri"/>
                <a:cs typeface="Calibri"/>
                <a:sym typeface="Calibri"/>
              </a:rPr>
              <a:t> is a speech sound in a given language that, if swapped with another phoneme, could change one word to another.</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A </a:t>
            </a:r>
            <a:r>
              <a:rPr b="1" lang="en" sz="1350">
                <a:solidFill>
                  <a:srgbClr val="434343"/>
                </a:solidFill>
                <a:latin typeface="Calibri"/>
                <a:ea typeface="Calibri"/>
                <a:cs typeface="Calibri"/>
                <a:sym typeface="Calibri"/>
              </a:rPr>
              <a:t>diphone</a:t>
            </a:r>
            <a:r>
              <a:rPr lang="en" sz="1350">
                <a:solidFill>
                  <a:srgbClr val="434343"/>
                </a:solidFill>
                <a:highlight>
                  <a:srgbClr val="FFFFFF"/>
                </a:highlight>
                <a:latin typeface="Calibri"/>
                <a:ea typeface="Calibri"/>
                <a:cs typeface="Calibri"/>
                <a:sym typeface="Calibri"/>
              </a:rPr>
              <a:t> is an adjacent pair of </a:t>
            </a:r>
            <a:r>
              <a:rPr lang="en" sz="1350">
                <a:solidFill>
                  <a:srgbClr val="434343"/>
                </a:solidFill>
                <a:uFill>
                  <a:noFill/>
                </a:uFill>
                <a:latin typeface="Calibri"/>
                <a:ea typeface="Calibri"/>
                <a:cs typeface="Calibri"/>
                <a:sym typeface="Calibri"/>
                <a:hlinkClick r:id="rId7"/>
              </a:rPr>
              <a:t>phones</a:t>
            </a:r>
            <a:r>
              <a:rPr lang="en" sz="1350">
                <a:solidFill>
                  <a:srgbClr val="434343"/>
                </a:solidFill>
                <a:highlight>
                  <a:srgbClr val="FFFFFF"/>
                </a:highlight>
                <a:latin typeface="Calibri"/>
                <a:ea typeface="Calibri"/>
                <a:cs typeface="Calibri"/>
                <a:sym typeface="Calibri"/>
              </a:rPr>
              <a:t> in an utterance. It is usually used to refer to a recording of the transition between two phones.</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A </a:t>
            </a:r>
            <a:r>
              <a:rPr b="1" lang="en" sz="1350">
                <a:solidFill>
                  <a:srgbClr val="434343"/>
                </a:solidFill>
                <a:latin typeface="Calibri"/>
                <a:ea typeface="Calibri"/>
                <a:cs typeface="Calibri"/>
                <a:sym typeface="Calibri"/>
              </a:rPr>
              <a:t>triphone</a:t>
            </a:r>
            <a:r>
              <a:rPr lang="en" sz="1350">
                <a:solidFill>
                  <a:srgbClr val="434343"/>
                </a:solidFill>
                <a:highlight>
                  <a:srgbClr val="FFFFFF"/>
                </a:highlight>
                <a:latin typeface="Calibri"/>
                <a:ea typeface="Calibri"/>
                <a:cs typeface="Calibri"/>
                <a:sym typeface="Calibri"/>
              </a:rPr>
              <a:t> is a sequence of three </a:t>
            </a:r>
            <a:r>
              <a:rPr lang="en" sz="1350">
                <a:solidFill>
                  <a:srgbClr val="434343"/>
                </a:solidFill>
                <a:uFill>
                  <a:noFill/>
                </a:uFill>
                <a:latin typeface="Calibri"/>
                <a:ea typeface="Calibri"/>
                <a:cs typeface="Calibri"/>
                <a:sym typeface="Calibri"/>
                <a:hlinkClick r:id="rId8"/>
              </a:rPr>
              <a:t>phonemes</a:t>
            </a:r>
            <a:r>
              <a:rPr lang="en" sz="1350">
                <a:solidFill>
                  <a:srgbClr val="434343"/>
                </a:solidFill>
                <a:highlight>
                  <a:srgbClr val="FFFFFF"/>
                </a:highlight>
                <a:latin typeface="Calibri"/>
                <a:ea typeface="Calibri"/>
                <a:cs typeface="Calibri"/>
                <a:sym typeface="Calibri"/>
              </a:rPr>
              <a:t>. Triphones are useful in models of </a:t>
            </a:r>
            <a:r>
              <a:rPr lang="en" sz="1350">
                <a:solidFill>
                  <a:srgbClr val="434343"/>
                </a:solidFill>
                <a:uFill>
                  <a:noFill/>
                </a:uFill>
                <a:latin typeface="Calibri"/>
                <a:ea typeface="Calibri"/>
                <a:cs typeface="Calibri"/>
                <a:sym typeface="Calibri"/>
                <a:hlinkClick r:id="rId9"/>
              </a:rPr>
              <a:t>natural language processing</a:t>
            </a:r>
            <a:r>
              <a:rPr lang="en" sz="1350">
                <a:solidFill>
                  <a:srgbClr val="434343"/>
                </a:solidFill>
                <a:highlight>
                  <a:srgbClr val="FFFFFF"/>
                </a:highlight>
                <a:latin typeface="Calibri"/>
                <a:ea typeface="Calibri"/>
                <a:cs typeface="Calibri"/>
                <a:sym typeface="Calibri"/>
              </a:rPr>
              <a:t> where they are used to establish the various contexts in which a phoneme can occur in a particular </a:t>
            </a:r>
            <a:r>
              <a:rPr lang="en" sz="1350">
                <a:solidFill>
                  <a:srgbClr val="434343"/>
                </a:solidFill>
                <a:uFill>
                  <a:noFill/>
                </a:uFill>
                <a:latin typeface="Calibri"/>
                <a:ea typeface="Calibri"/>
                <a:cs typeface="Calibri"/>
                <a:sym typeface="Calibri"/>
                <a:hlinkClick r:id="rId10"/>
              </a:rPr>
              <a:t>natural language</a:t>
            </a:r>
            <a:r>
              <a:rPr lang="en" sz="1350">
                <a:solidFill>
                  <a:srgbClr val="434343"/>
                </a:solidFill>
                <a:highlight>
                  <a:srgbClr val="FFFFFF"/>
                </a:highlight>
                <a:latin typeface="Calibri"/>
                <a:ea typeface="Calibri"/>
                <a:cs typeface="Calibri"/>
                <a:sym typeface="Calibri"/>
              </a:rPr>
              <a:t>.</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In Speech Synthesis we use di-phones and tri-phones because when pre-recorded diphones are combined to create synthesized speech, the </a:t>
            </a:r>
            <a:r>
              <a:rPr b="1" lang="en" sz="1350">
                <a:solidFill>
                  <a:srgbClr val="434343"/>
                </a:solidFill>
                <a:highlight>
                  <a:srgbClr val="FFFFFF"/>
                </a:highlight>
                <a:latin typeface="Calibri"/>
                <a:ea typeface="Calibri"/>
                <a:cs typeface="Calibri"/>
                <a:sym typeface="Calibri"/>
              </a:rPr>
              <a:t>resulting sounds are much more natural</a:t>
            </a:r>
            <a:r>
              <a:rPr lang="en" sz="1350">
                <a:solidFill>
                  <a:srgbClr val="434343"/>
                </a:solidFill>
                <a:highlight>
                  <a:srgbClr val="FFFFFF"/>
                </a:highlight>
                <a:latin typeface="Calibri"/>
                <a:ea typeface="Calibri"/>
                <a:cs typeface="Calibri"/>
                <a:sym typeface="Calibri"/>
              </a:rPr>
              <a:t> than combining just simple phones, because the pronunciations of each phone varies based on the surrounding phones.</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p:nvPr/>
        </p:nvSpPr>
        <p:spPr>
          <a:xfrm>
            <a:off x="13525" y="622000"/>
            <a:ext cx="8802000" cy="781500"/>
          </a:xfrm>
          <a:prstGeom prst="rect">
            <a:avLst/>
          </a:prstGeom>
          <a:noFill/>
          <a:ln>
            <a:noFill/>
          </a:ln>
        </p:spPr>
        <p:txBody>
          <a:bodyPr anchorCtr="0" anchor="t" bIns="45700" lIns="91425" spcFirstLastPara="1" rIns="91425" wrap="square" tIns="45700">
            <a:noAutofit/>
          </a:bodyPr>
          <a:lstStyle/>
          <a:p>
            <a:pPr indent="457200" lvl="0" marL="0" marR="0" rtl="0" algn="ctr">
              <a:spcBef>
                <a:spcPts val="0"/>
              </a:spcBef>
              <a:spcAft>
                <a:spcPts val="0"/>
              </a:spcAft>
              <a:buNone/>
            </a:pPr>
            <a:r>
              <a:rPr i="1" lang="en" sz="3200">
                <a:solidFill>
                  <a:schemeClr val="dk1"/>
                </a:solidFill>
                <a:latin typeface="Calibri"/>
                <a:ea typeface="Calibri"/>
                <a:cs typeface="Calibri"/>
                <a:sym typeface="Calibri"/>
              </a:rPr>
              <a:t>Python Text to Speech (pyttsx3)</a:t>
            </a:r>
            <a:endParaRPr i="1" sz="3200">
              <a:solidFill>
                <a:schemeClr val="dk1"/>
              </a:solidFill>
              <a:latin typeface="Calibri"/>
              <a:ea typeface="Calibri"/>
              <a:cs typeface="Calibri"/>
              <a:sym typeface="Calibri"/>
            </a:endParaRPr>
          </a:p>
        </p:txBody>
      </p:sp>
      <p:pic>
        <p:nvPicPr>
          <p:cNvPr descr="SRH Berlin University logo.png" id="297" name="Google Shape;297;p42"/>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298" name="Google Shape;298;p42"/>
          <p:cNvSpPr txBox="1"/>
          <p:nvPr/>
        </p:nvSpPr>
        <p:spPr>
          <a:xfrm>
            <a:off x="766075" y="1922900"/>
            <a:ext cx="7667400" cy="3149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64646"/>
                </a:solidFill>
                <a:highlight>
                  <a:srgbClr val="FDFDFD"/>
                </a:highlight>
                <a:latin typeface="Calibri"/>
                <a:ea typeface="Calibri"/>
                <a:cs typeface="Calibri"/>
                <a:sym typeface="Calibri"/>
              </a:rPr>
              <a:t>pyttsx3 is a Python package supporting common text-to-speech engines on Mac OS X, Windows, and Linux.</a:t>
            </a:r>
            <a:endParaRPr sz="1200">
              <a:solidFill>
                <a:srgbClr val="464646"/>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FFFFF"/>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FFFFF"/>
                </a:highlight>
                <a:latin typeface="Calibri"/>
                <a:ea typeface="Calibri"/>
                <a:cs typeface="Calibri"/>
                <a:sym typeface="Calibri"/>
              </a:rPr>
              <a:t>Installed with </a:t>
            </a:r>
            <a:r>
              <a:rPr lang="en" sz="1200">
                <a:solidFill>
                  <a:srgbClr val="666666"/>
                </a:solidFill>
                <a:highlight>
                  <a:srgbClr val="FFFFFF"/>
                </a:highlight>
                <a:latin typeface="Roboto"/>
                <a:ea typeface="Roboto"/>
                <a:cs typeface="Roboto"/>
                <a:sym typeface="Roboto"/>
              </a:rPr>
              <a:t>pip install pyttsx3</a:t>
            </a:r>
            <a:br>
              <a:rPr lang="en" sz="1200">
                <a:solidFill>
                  <a:srgbClr val="434343"/>
                </a:solidFill>
                <a:highlight>
                  <a:srgbClr val="FFFFFF"/>
                </a:highlight>
                <a:latin typeface="Calibri"/>
                <a:ea typeface="Calibri"/>
                <a:cs typeface="Calibri"/>
                <a:sym typeface="Calibri"/>
              </a:rPr>
            </a:br>
            <a:endParaRPr sz="1200">
              <a:solidFill>
                <a:srgbClr val="434343"/>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Char char="●"/>
            </a:pPr>
            <a:r>
              <a:rPr lang="en" sz="1200">
                <a:solidFill>
                  <a:srgbClr val="464646"/>
                </a:solidFill>
                <a:highlight>
                  <a:srgbClr val="FDFDFD"/>
                </a:highlight>
                <a:latin typeface="Calibri"/>
                <a:ea typeface="Calibri"/>
                <a:cs typeface="Calibri"/>
                <a:sym typeface="Calibri"/>
              </a:rPr>
              <a:t>Unlike gTTS, it works offline, and is compatible with both Python 2 and 3.</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FFFFF"/>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pyttsx3 includes the tts synthesizers of nsss, espeak(Open Source engine) and sapi5 (Microsoft)</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Features like audio speed, voice (gender) and volume can be adjusted using pyttsx3</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pyttsx3 however, does not have a direct method to save the resulting audio into an mp3 or wav file, unlike gtts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p:nvPr/>
        </p:nvSpPr>
        <p:spPr>
          <a:xfrm>
            <a:off x="165925" y="545800"/>
            <a:ext cx="8802000" cy="7815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i="1" lang="en" sz="3200">
                <a:solidFill>
                  <a:schemeClr val="dk1"/>
                </a:solidFill>
                <a:latin typeface="Calibri"/>
                <a:ea typeface="Calibri"/>
                <a:cs typeface="Calibri"/>
                <a:sym typeface="Calibri"/>
              </a:rPr>
              <a:t>Adjusting Rate, Volume &amp; Sound using pyttsx</a:t>
            </a:r>
            <a:endParaRPr i="1" sz="3200">
              <a:solidFill>
                <a:schemeClr val="dk1"/>
              </a:solidFill>
              <a:latin typeface="Calibri"/>
              <a:ea typeface="Calibri"/>
              <a:cs typeface="Calibri"/>
              <a:sym typeface="Calibri"/>
            </a:endParaRPr>
          </a:p>
        </p:txBody>
      </p:sp>
      <p:pic>
        <p:nvPicPr>
          <p:cNvPr descr="SRH Berlin University logo.png" id="304" name="Google Shape;304;p43"/>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305" name="Google Shape;305;p43"/>
          <p:cNvPicPr preferRelativeResize="0"/>
          <p:nvPr/>
        </p:nvPicPr>
        <p:blipFill>
          <a:blip r:embed="rId4">
            <a:alphaModFix/>
          </a:blip>
          <a:stretch>
            <a:fillRect/>
          </a:stretch>
        </p:blipFill>
        <p:spPr>
          <a:xfrm>
            <a:off x="152400" y="1479700"/>
            <a:ext cx="8839200" cy="2675331"/>
          </a:xfrm>
          <a:prstGeom prst="rect">
            <a:avLst/>
          </a:prstGeom>
          <a:noFill/>
          <a:ln>
            <a:noFill/>
          </a:ln>
        </p:spPr>
      </p:pic>
      <p:sp>
        <p:nvSpPr>
          <p:cNvPr id="306" name="Google Shape;306;p43"/>
          <p:cNvSpPr txBox="1"/>
          <p:nvPr/>
        </p:nvSpPr>
        <p:spPr>
          <a:xfrm>
            <a:off x="796425" y="4307425"/>
            <a:ext cx="74331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We adjust the rate, and volume of the text to speech audio </a:t>
            </a:r>
            <a:endParaRPr sz="1200">
              <a:solidFill>
                <a:srgbClr val="434343"/>
              </a:solidFill>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p:nvPr/>
        </p:nvSpPr>
        <p:spPr>
          <a:xfrm>
            <a:off x="165925" y="545800"/>
            <a:ext cx="8802000" cy="7815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i="1" lang="en" sz="3200">
                <a:solidFill>
                  <a:schemeClr val="dk1"/>
                </a:solidFill>
                <a:latin typeface="Calibri"/>
                <a:ea typeface="Calibri"/>
                <a:cs typeface="Calibri"/>
                <a:sym typeface="Calibri"/>
              </a:rPr>
              <a:t>Adjusting Rate, Volume &amp; Sound using pyttsx</a:t>
            </a:r>
            <a:endParaRPr i="1" sz="3200">
              <a:solidFill>
                <a:schemeClr val="dk1"/>
              </a:solidFill>
              <a:latin typeface="Calibri"/>
              <a:ea typeface="Calibri"/>
              <a:cs typeface="Calibri"/>
              <a:sym typeface="Calibri"/>
            </a:endParaRPr>
          </a:p>
        </p:txBody>
      </p:sp>
      <p:pic>
        <p:nvPicPr>
          <p:cNvPr descr="SRH Berlin University logo.png" id="312" name="Google Shape;312;p44"/>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13" name="Google Shape;313;p44"/>
          <p:cNvSpPr txBox="1"/>
          <p:nvPr/>
        </p:nvSpPr>
        <p:spPr>
          <a:xfrm>
            <a:off x="796425" y="4307425"/>
            <a:ext cx="74331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We adjust the voice as well, to either a male or female</a:t>
            </a:r>
            <a:endParaRPr sz="1200">
              <a:solidFill>
                <a:srgbClr val="434343"/>
              </a:solidFill>
              <a:latin typeface="Calibri"/>
              <a:ea typeface="Calibri"/>
              <a:cs typeface="Calibri"/>
              <a:sym typeface="Calibri"/>
            </a:endParaRPr>
          </a:p>
        </p:txBody>
      </p:sp>
      <p:pic>
        <p:nvPicPr>
          <p:cNvPr id="314" name="Google Shape;314;p44"/>
          <p:cNvPicPr preferRelativeResize="0"/>
          <p:nvPr/>
        </p:nvPicPr>
        <p:blipFill>
          <a:blip r:embed="rId4">
            <a:alphaModFix/>
          </a:blip>
          <a:stretch>
            <a:fillRect/>
          </a:stretch>
        </p:blipFill>
        <p:spPr>
          <a:xfrm>
            <a:off x="152400" y="1479700"/>
            <a:ext cx="8662958" cy="2675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p:nvPr/>
        </p:nvSpPr>
        <p:spPr>
          <a:xfrm>
            <a:off x="165925" y="545800"/>
            <a:ext cx="8802000" cy="7815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i="1" lang="en" sz="3200">
                <a:solidFill>
                  <a:schemeClr val="dk1"/>
                </a:solidFill>
                <a:latin typeface="Calibri"/>
                <a:ea typeface="Calibri"/>
                <a:cs typeface="Calibri"/>
                <a:sym typeface="Calibri"/>
              </a:rPr>
              <a:t>Adjusting Rate, Volume &amp; Sound using pyttsx</a:t>
            </a:r>
            <a:endParaRPr i="1" sz="3200">
              <a:solidFill>
                <a:schemeClr val="dk1"/>
              </a:solidFill>
              <a:latin typeface="Calibri"/>
              <a:ea typeface="Calibri"/>
              <a:cs typeface="Calibri"/>
              <a:sym typeface="Calibri"/>
            </a:endParaRPr>
          </a:p>
        </p:txBody>
      </p:sp>
      <p:pic>
        <p:nvPicPr>
          <p:cNvPr descr="SRH Berlin University logo.png" id="320" name="Google Shape;320;p45"/>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21" name="Google Shape;321;p45"/>
          <p:cNvSpPr txBox="1"/>
          <p:nvPr/>
        </p:nvSpPr>
        <p:spPr>
          <a:xfrm>
            <a:off x="796425" y="4307425"/>
            <a:ext cx="74331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Calibri"/>
                <a:ea typeface="Calibri"/>
                <a:cs typeface="Calibri"/>
                <a:sym typeface="Calibri"/>
              </a:rPr>
              <a:t>The resulting audio is played as such</a:t>
            </a:r>
            <a:endParaRPr sz="1200">
              <a:solidFill>
                <a:srgbClr val="434343"/>
              </a:solidFill>
              <a:latin typeface="Calibri"/>
              <a:ea typeface="Calibri"/>
              <a:cs typeface="Calibri"/>
              <a:sym typeface="Calibri"/>
            </a:endParaRPr>
          </a:p>
        </p:txBody>
      </p:sp>
      <p:pic>
        <p:nvPicPr>
          <p:cNvPr id="322" name="Google Shape;322;p45"/>
          <p:cNvPicPr preferRelativeResize="0"/>
          <p:nvPr/>
        </p:nvPicPr>
        <p:blipFill>
          <a:blip r:embed="rId4">
            <a:alphaModFix/>
          </a:blip>
          <a:stretch>
            <a:fillRect/>
          </a:stretch>
        </p:blipFill>
        <p:spPr>
          <a:xfrm>
            <a:off x="152400" y="1479700"/>
            <a:ext cx="8839202" cy="1773017"/>
          </a:xfrm>
          <a:prstGeom prst="rect">
            <a:avLst/>
          </a:prstGeom>
          <a:noFill/>
          <a:ln>
            <a:noFill/>
          </a:ln>
        </p:spPr>
      </p:pic>
      <p:pic>
        <p:nvPicPr>
          <p:cNvPr id="323" name="Google Shape;323;p45" title="pyttsx.mp3">
            <a:hlinkClick r:id="rId5"/>
          </p:cNvPr>
          <p:cNvPicPr preferRelativeResize="0"/>
          <p:nvPr/>
        </p:nvPicPr>
        <p:blipFill>
          <a:blip r:embed="rId6">
            <a:alphaModFix/>
          </a:blip>
          <a:stretch>
            <a:fillRect/>
          </a:stretch>
        </p:blipFill>
        <p:spPr>
          <a:xfrm>
            <a:off x="4249988" y="3587629"/>
            <a:ext cx="644025" cy="644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6"/>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My-Voice Analysis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329" name="Google Shape;329;p46"/>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30" name="Google Shape;330;p46"/>
          <p:cNvSpPr txBox="1"/>
          <p:nvPr/>
        </p:nvSpPr>
        <p:spPr>
          <a:xfrm>
            <a:off x="766075" y="1422700"/>
            <a:ext cx="7667400" cy="330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My-Voice-Analysis is a Python library for the analysis of voice (simultaneous speech, high entropy) without the need of a transcription. Installed with </a:t>
            </a:r>
            <a:r>
              <a:rPr lang="en" sz="1200">
                <a:solidFill>
                  <a:srgbClr val="666666"/>
                </a:solidFill>
                <a:highlight>
                  <a:srgbClr val="FDFDFD"/>
                </a:highlight>
                <a:latin typeface="Roboto"/>
                <a:ea typeface="Roboto"/>
                <a:cs typeface="Roboto"/>
                <a:sym typeface="Roboto"/>
              </a:rPr>
              <a:t>pip install my-voice-analysis</a:t>
            </a:r>
            <a:endParaRPr sz="1200">
              <a:solidFill>
                <a:srgbClr val="666666"/>
              </a:solidFill>
              <a:highlight>
                <a:srgbClr val="FDFDFD"/>
              </a:highlight>
              <a:latin typeface="Roboto"/>
              <a:ea typeface="Roboto"/>
              <a:cs typeface="Roboto"/>
              <a:sym typeface="Roboto"/>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It breaks utterances and detects syllable boundaries, fundamental frequency contours, and formants.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Its built-in functions recognize and measures: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1.	Gender Recognition  - male/female</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2.	Speech Mood (Semantic Analysis)  - Reading , p-value/sample size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3.	Detect and count no of syllables eg: ‘water’ - 2 syllables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4.	Detect and count no of fillers and pauses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5.	Speech Rate      eg : 3 syllables/sec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6.	Measure speaking time excluding fillers and pause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7.	Measure total speaking duration</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8.          Frequency statistics  -  mean, median,SD, quantiles.</a:t>
            </a:r>
            <a:endParaRPr sz="1200">
              <a:solidFill>
                <a:srgbClr val="434343"/>
              </a:solidFill>
              <a:highlight>
                <a:srgbClr val="FDFDFD"/>
              </a:highlight>
              <a:latin typeface="Calibri"/>
              <a:ea typeface="Calibri"/>
              <a:cs typeface="Calibri"/>
              <a:sym typeface="Calibri"/>
            </a:endParaRPr>
          </a:p>
          <a:p>
            <a:pPr indent="0" lvl="0" marL="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Mainly used by linguists, scientists, developers, speech and language therapy clinics and researchers. </a:t>
            </a:r>
            <a:endParaRPr sz="120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7"/>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Praat-Parselmouth</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336" name="Google Shape;336;p47"/>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37" name="Google Shape;337;p47"/>
          <p:cNvSpPr txBox="1"/>
          <p:nvPr/>
        </p:nvSpPr>
        <p:spPr>
          <a:xfrm>
            <a:off x="766075" y="1422700"/>
            <a:ext cx="7667400" cy="330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Praat is a computer software made by Paul Boersma &amp; David Weenink that helps with Phonetics on the computer, especially speech analysis.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Parselmouth is a Python Library for the Praat software.</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Its built-in functions recognize and measures: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1.	Harmonics to Noise Ratio</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2.	Amplitude</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3.	Frequency </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rPr lang="en" sz="1200">
                <a:solidFill>
                  <a:srgbClr val="434343"/>
                </a:solidFill>
                <a:highlight>
                  <a:srgbClr val="FDFDFD"/>
                </a:highlight>
                <a:latin typeface="Calibri"/>
                <a:ea typeface="Calibri"/>
                <a:cs typeface="Calibri"/>
                <a:sym typeface="Calibri"/>
              </a:rPr>
              <a:t>4.	Intensity </a:t>
            </a:r>
            <a:endParaRPr sz="1200">
              <a:solidFill>
                <a:srgbClr val="434343"/>
              </a:solidFill>
              <a:highlight>
                <a:srgbClr val="FDFDFD"/>
              </a:highlight>
              <a:latin typeface="Calibri"/>
              <a:ea typeface="Calibri"/>
              <a:cs typeface="Calibri"/>
              <a:sym typeface="Calibri"/>
            </a:endParaRPr>
          </a:p>
          <a:p>
            <a:pPr indent="0" lvl="0" marL="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It can also be used to manipulate pitch by a number of octaves.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Installed by </a:t>
            </a:r>
            <a:r>
              <a:rPr lang="en" sz="1200">
                <a:solidFill>
                  <a:srgbClr val="666666"/>
                </a:solidFill>
                <a:highlight>
                  <a:srgbClr val="FDFDFD"/>
                </a:highlight>
                <a:latin typeface="Roboto"/>
                <a:ea typeface="Roboto"/>
                <a:cs typeface="Roboto"/>
                <a:sym typeface="Roboto"/>
              </a:rPr>
              <a:t>pip install praat-parselmouth</a:t>
            </a:r>
            <a:endParaRPr sz="1200">
              <a:solidFill>
                <a:srgbClr val="666666"/>
              </a:solidFill>
              <a:highlight>
                <a:srgbClr val="FDFDFD"/>
              </a:highlight>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Analysis of the Wilhelm Scream</a:t>
            </a:r>
            <a:endParaRPr i="1" sz="3200">
              <a:solidFill>
                <a:schemeClr val="dk1"/>
              </a:solidFill>
              <a:latin typeface="Calibri"/>
              <a:ea typeface="Calibri"/>
              <a:cs typeface="Calibri"/>
              <a:sym typeface="Calibri"/>
            </a:endParaRPr>
          </a:p>
        </p:txBody>
      </p:sp>
      <p:pic>
        <p:nvPicPr>
          <p:cNvPr descr="SRH Berlin University logo.png" id="343" name="Google Shape;343;p48"/>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44" name="Google Shape;344;p48"/>
          <p:cNvSpPr txBox="1"/>
          <p:nvPr/>
        </p:nvSpPr>
        <p:spPr>
          <a:xfrm>
            <a:off x="538775" y="1852575"/>
            <a:ext cx="7667400" cy="35415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200">
                <a:solidFill>
                  <a:srgbClr val="434343"/>
                </a:solidFill>
                <a:highlight>
                  <a:srgbClr val="FDFDFD"/>
                </a:highlight>
                <a:latin typeface="Calibri"/>
                <a:ea typeface="Calibri"/>
                <a:cs typeface="Calibri"/>
                <a:sym typeface="Calibri"/>
              </a:rPr>
              <a:t>We now analyse the Wilhelm Scream using </a:t>
            </a:r>
            <a:r>
              <a:rPr b="1" lang="en" sz="1200">
                <a:solidFill>
                  <a:srgbClr val="434343"/>
                </a:solidFill>
                <a:highlight>
                  <a:srgbClr val="FDFDFD"/>
                </a:highlight>
                <a:latin typeface="Calibri"/>
                <a:ea typeface="Calibri"/>
                <a:cs typeface="Calibri"/>
                <a:sym typeface="Calibri"/>
              </a:rPr>
              <a:t>parselmouth</a:t>
            </a:r>
            <a:r>
              <a:rPr lang="en" sz="1200">
                <a:solidFill>
                  <a:srgbClr val="434343"/>
                </a:solidFill>
                <a:highlight>
                  <a:srgbClr val="FDFDFD"/>
                </a:highlight>
                <a:latin typeface="Calibri"/>
                <a:ea typeface="Calibri"/>
                <a:cs typeface="Calibri"/>
                <a:sym typeface="Calibri"/>
              </a:rPr>
              <a:t>. We try to understand the following :</a:t>
            </a:r>
            <a:endParaRPr sz="1200">
              <a:solidFill>
                <a:srgbClr val="434343"/>
              </a:solidFill>
              <a:highlight>
                <a:srgbClr val="FDFDFD"/>
              </a:highlight>
              <a:latin typeface="Calibri"/>
              <a:ea typeface="Calibri"/>
              <a:cs typeface="Calibri"/>
              <a:sym typeface="Calibri"/>
            </a:endParaRPr>
          </a:p>
          <a:p>
            <a:pPr indent="0" lvl="0" marL="0" rtl="0" algn="ctr">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ctr">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Amplitude (m)</a:t>
            </a:r>
            <a:endParaRPr sz="1200">
              <a:solidFill>
                <a:srgbClr val="434343"/>
              </a:solidFill>
              <a:highlight>
                <a:srgbClr val="FDFDFD"/>
              </a:highlight>
              <a:latin typeface="Calibri"/>
              <a:ea typeface="Calibri"/>
              <a:cs typeface="Calibri"/>
              <a:sym typeface="Calibri"/>
            </a:endParaRPr>
          </a:p>
          <a:p>
            <a:pPr indent="0" lvl="0" marL="914400" rtl="0" algn="ctr">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ctr">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Frequency (Hz)</a:t>
            </a:r>
            <a:endParaRPr sz="1200">
              <a:solidFill>
                <a:srgbClr val="434343"/>
              </a:solidFill>
              <a:highlight>
                <a:srgbClr val="FDFDFD"/>
              </a:highlight>
              <a:latin typeface="Calibri"/>
              <a:ea typeface="Calibri"/>
              <a:cs typeface="Calibri"/>
              <a:sym typeface="Calibri"/>
            </a:endParaRPr>
          </a:p>
          <a:p>
            <a:pPr indent="0" lvl="0" marL="914400" rtl="0" algn="ctr">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ctr">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Intensity (dB)</a:t>
            </a:r>
            <a:endParaRPr sz="1200">
              <a:solidFill>
                <a:srgbClr val="434343"/>
              </a:solidFill>
              <a:highlight>
                <a:srgbClr val="FDFDFD"/>
              </a:highlight>
              <a:latin typeface="Calibri"/>
              <a:ea typeface="Calibri"/>
              <a:cs typeface="Calibri"/>
              <a:sym typeface="Calibri"/>
            </a:endParaRPr>
          </a:p>
          <a:p>
            <a:pPr indent="0" lvl="0" marL="914400" rtl="0" algn="ctr">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p:txBody>
      </p:sp>
      <p:pic>
        <p:nvPicPr>
          <p:cNvPr id="345" name="Google Shape;345;p48" title="WilhelmScream.wav">
            <a:hlinkClick r:id="rId4"/>
          </p:cNvPr>
          <p:cNvPicPr preferRelativeResize="0"/>
          <p:nvPr/>
        </p:nvPicPr>
        <p:blipFill>
          <a:blip r:embed="rId5">
            <a:alphaModFix/>
          </a:blip>
          <a:stretch>
            <a:fillRect/>
          </a:stretch>
        </p:blipFill>
        <p:spPr>
          <a:xfrm>
            <a:off x="4157713" y="1277525"/>
            <a:ext cx="527875" cy="527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Amplitude Analysis</a:t>
            </a:r>
            <a:endParaRPr i="1" sz="3200">
              <a:solidFill>
                <a:schemeClr val="dk1"/>
              </a:solidFill>
              <a:latin typeface="Calibri"/>
              <a:ea typeface="Calibri"/>
              <a:cs typeface="Calibri"/>
              <a:sym typeface="Calibri"/>
            </a:endParaRPr>
          </a:p>
        </p:txBody>
      </p:sp>
      <p:pic>
        <p:nvPicPr>
          <p:cNvPr descr="SRH Berlin University logo.png" id="351" name="Google Shape;351;p49"/>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352" name="Google Shape;352;p49"/>
          <p:cNvPicPr preferRelativeResize="0"/>
          <p:nvPr/>
        </p:nvPicPr>
        <p:blipFill>
          <a:blip r:embed="rId4">
            <a:alphaModFix/>
          </a:blip>
          <a:stretch>
            <a:fillRect/>
          </a:stretch>
        </p:blipFill>
        <p:spPr>
          <a:xfrm>
            <a:off x="1182225" y="1287350"/>
            <a:ext cx="6779540" cy="3511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0"/>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Amplitude Analysis</a:t>
            </a:r>
            <a:endParaRPr i="1" sz="3200">
              <a:solidFill>
                <a:schemeClr val="dk1"/>
              </a:solidFill>
              <a:latin typeface="Calibri"/>
              <a:ea typeface="Calibri"/>
              <a:cs typeface="Calibri"/>
              <a:sym typeface="Calibri"/>
            </a:endParaRPr>
          </a:p>
        </p:txBody>
      </p:sp>
      <p:pic>
        <p:nvPicPr>
          <p:cNvPr descr="SRH Berlin University logo.png" id="358" name="Google Shape;358;p50"/>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359" name="Google Shape;359;p50"/>
          <p:cNvPicPr preferRelativeResize="0"/>
          <p:nvPr/>
        </p:nvPicPr>
        <p:blipFill>
          <a:blip r:embed="rId4">
            <a:alphaModFix/>
          </a:blip>
          <a:stretch>
            <a:fillRect/>
          </a:stretch>
        </p:blipFill>
        <p:spPr>
          <a:xfrm>
            <a:off x="2162637" y="1111600"/>
            <a:ext cx="4818726" cy="3614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Frequency &amp; Intensity</a:t>
            </a:r>
            <a:r>
              <a:rPr i="1" lang="en" sz="3200">
                <a:solidFill>
                  <a:schemeClr val="dk1"/>
                </a:solidFill>
                <a:latin typeface="Calibri"/>
                <a:ea typeface="Calibri"/>
                <a:cs typeface="Calibri"/>
                <a:sym typeface="Calibri"/>
              </a:rPr>
              <a:t> Analysis</a:t>
            </a:r>
            <a:endParaRPr i="1" sz="3200">
              <a:solidFill>
                <a:schemeClr val="dk1"/>
              </a:solidFill>
              <a:latin typeface="Calibri"/>
              <a:ea typeface="Calibri"/>
              <a:cs typeface="Calibri"/>
              <a:sym typeface="Calibri"/>
            </a:endParaRPr>
          </a:p>
        </p:txBody>
      </p:sp>
      <p:pic>
        <p:nvPicPr>
          <p:cNvPr descr="SRH Berlin University logo.png" id="365" name="Google Shape;365;p51"/>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366" name="Google Shape;366;p51"/>
          <p:cNvPicPr preferRelativeResize="0"/>
          <p:nvPr/>
        </p:nvPicPr>
        <p:blipFill>
          <a:blip r:embed="rId4">
            <a:alphaModFix/>
          </a:blip>
          <a:stretch>
            <a:fillRect/>
          </a:stretch>
        </p:blipFill>
        <p:spPr>
          <a:xfrm>
            <a:off x="378175" y="1244350"/>
            <a:ext cx="5303200" cy="3854325"/>
          </a:xfrm>
          <a:prstGeom prst="rect">
            <a:avLst/>
          </a:prstGeom>
          <a:noFill/>
          <a:ln>
            <a:noFill/>
          </a:ln>
        </p:spPr>
      </p:pic>
      <p:sp>
        <p:nvSpPr>
          <p:cNvPr id="367" name="Google Shape;367;p51"/>
          <p:cNvSpPr txBox="1"/>
          <p:nvPr/>
        </p:nvSpPr>
        <p:spPr>
          <a:xfrm>
            <a:off x="5624650" y="3028100"/>
            <a:ext cx="4778400" cy="248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Spectogram function definition</a:t>
            </a:r>
            <a:br>
              <a:rPr lang="en" sz="1200">
                <a:latin typeface="Calibri"/>
                <a:ea typeface="Calibri"/>
                <a:cs typeface="Calibri"/>
                <a:sym typeface="Calibri"/>
              </a:rPr>
            </a:br>
            <a:r>
              <a:rPr lang="en" sz="1200">
                <a:latin typeface="Calibri"/>
                <a:ea typeface="Calibri"/>
                <a:cs typeface="Calibri"/>
                <a:sym typeface="Calibri"/>
              </a:rPr>
              <a:t>t</a:t>
            </a:r>
            <a:r>
              <a:rPr lang="en" sz="1200">
                <a:latin typeface="Calibri"/>
                <a:ea typeface="Calibri"/>
                <a:cs typeface="Calibri"/>
                <a:sym typeface="Calibri"/>
              </a:rPr>
              <a:t>o display frequency of the Wilhelm</a:t>
            </a:r>
            <a:br>
              <a:rPr lang="en" sz="1200">
                <a:latin typeface="Calibri"/>
                <a:ea typeface="Calibri"/>
                <a:cs typeface="Calibri"/>
                <a:sym typeface="Calibri"/>
              </a:rPr>
            </a:br>
            <a:r>
              <a:rPr lang="en" sz="1200">
                <a:latin typeface="Calibri"/>
                <a:ea typeface="Calibri"/>
                <a:cs typeface="Calibri"/>
                <a:sym typeface="Calibri"/>
              </a:rPr>
              <a:t>Scream.</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Intensity function definition to</a:t>
            </a:r>
            <a:br>
              <a:rPr lang="en" sz="1200">
                <a:latin typeface="Calibri"/>
                <a:ea typeface="Calibri"/>
                <a:cs typeface="Calibri"/>
                <a:sym typeface="Calibri"/>
              </a:rPr>
            </a:br>
            <a:r>
              <a:rPr lang="en" sz="1200">
                <a:latin typeface="Calibri"/>
                <a:ea typeface="Calibri"/>
                <a:cs typeface="Calibri"/>
                <a:sym typeface="Calibri"/>
              </a:rPr>
              <a:t>display the intensity of the Wilhelm</a:t>
            </a:r>
            <a:br>
              <a:rPr lang="en" sz="1200">
                <a:latin typeface="Calibri"/>
                <a:ea typeface="Calibri"/>
                <a:cs typeface="Calibri"/>
                <a:sym typeface="Calibri"/>
              </a:rPr>
            </a:br>
            <a:r>
              <a:rPr lang="en" sz="1200">
                <a:latin typeface="Calibri"/>
                <a:ea typeface="Calibri"/>
                <a:cs typeface="Calibri"/>
                <a:sym typeface="Calibri"/>
              </a:rPr>
              <a:t>Scream.</a:t>
            </a:r>
            <a:br>
              <a:rPr lang="en" sz="1200">
                <a:latin typeface="Calibri"/>
                <a:ea typeface="Calibri"/>
                <a:cs typeface="Calibri"/>
                <a:sym typeface="Calibri"/>
              </a:rPr>
            </a:br>
            <a:endParaRPr sz="1200">
              <a:latin typeface="Calibri"/>
              <a:ea typeface="Calibri"/>
              <a:cs typeface="Calibri"/>
              <a:sym typeface="Calibri"/>
            </a:endParaRPr>
          </a:p>
          <a:p>
            <a:pPr indent="0" lvl="0" marL="457200" rtl="0" algn="l">
              <a:spcBef>
                <a:spcPts val="0"/>
              </a:spcBef>
              <a:spcAft>
                <a:spcPts val="0"/>
              </a:spcAft>
              <a:buNone/>
            </a:pPr>
            <a:br>
              <a:rPr lang="en" sz="1200">
                <a:latin typeface="Calibri"/>
                <a:ea typeface="Calibri"/>
                <a:cs typeface="Calibri"/>
                <a:sym typeface="Calibri"/>
              </a:rPr>
            </a:br>
            <a:br>
              <a:rPr lang="en" sz="1200">
                <a:latin typeface="Calibri"/>
                <a:ea typeface="Calibri"/>
                <a:cs typeface="Calibri"/>
                <a:sym typeface="Calibri"/>
              </a:rPr>
            </a:b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nvSpPr>
        <p:spPr>
          <a:xfrm>
            <a:off x="721462" y="1221575"/>
            <a:ext cx="8576700" cy="36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22222"/>
                </a:solidFill>
                <a:highlight>
                  <a:srgbClr val="FFFFFF"/>
                </a:highlight>
                <a:latin typeface="Calibri"/>
                <a:ea typeface="Calibri"/>
                <a:cs typeface="Calibri"/>
                <a:sym typeface="Calibri"/>
              </a:rPr>
              <a:t>Speech synthesis  basically does :</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Clr>
                <a:schemeClr val="dk1"/>
              </a:buClr>
              <a:buSzPts val="1100"/>
              <a:buFont typeface="Arial"/>
              <a:buNone/>
            </a:pPr>
            <a:r>
              <a:rPr lang="en" sz="1200">
                <a:solidFill>
                  <a:srgbClr val="222222"/>
                </a:solidFill>
                <a:latin typeface="Calibri"/>
                <a:ea typeface="Calibri"/>
                <a:cs typeface="Calibri"/>
                <a:sym typeface="Calibri"/>
              </a:rPr>
              <a:t>-  	</a:t>
            </a:r>
            <a:r>
              <a:rPr lang="en" sz="1200">
                <a:solidFill>
                  <a:srgbClr val="222222"/>
                </a:solidFill>
                <a:highlight>
                  <a:srgbClr val="FFFFFF"/>
                </a:highlight>
                <a:latin typeface="Calibri"/>
                <a:ea typeface="Calibri"/>
                <a:cs typeface="Calibri"/>
                <a:sym typeface="Calibri"/>
              </a:rPr>
              <a:t>Text to words</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None/>
            </a:pPr>
            <a:r>
              <a:rPr lang="en" sz="1200">
                <a:solidFill>
                  <a:srgbClr val="222222"/>
                </a:solidFill>
                <a:latin typeface="Calibri"/>
                <a:ea typeface="Calibri"/>
                <a:cs typeface="Calibri"/>
                <a:sym typeface="Calibri"/>
              </a:rPr>
              <a:t>-  	</a:t>
            </a:r>
            <a:r>
              <a:rPr lang="en" sz="1200">
                <a:solidFill>
                  <a:srgbClr val="222222"/>
                </a:solidFill>
                <a:highlight>
                  <a:srgbClr val="FFFFFF"/>
                </a:highlight>
                <a:latin typeface="Calibri"/>
                <a:ea typeface="Calibri"/>
                <a:cs typeface="Calibri"/>
                <a:sym typeface="Calibri"/>
              </a:rPr>
              <a:t>Words to phonemes</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None/>
            </a:pPr>
            <a:r>
              <a:rPr lang="en" sz="1200">
                <a:solidFill>
                  <a:srgbClr val="222222"/>
                </a:solidFill>
                <a:latin typeface="Calibri"/>
                <a:ea typeface="Calibri"/>
                <a:cs typeface="Calibri"/>
                <a:sym typeface="Calibri"/>
              </a:rPr>
              <a:t>-  	</a:t>
            </a:r>
            <a:r>
              <a:rPr lang="en" sz="1200">
                <a:solidFill>
                  <a:srgbClr val="222222"/>
                </a:solidFill>
                <a:highlight>
                  <a:srgbClr val="FFFFFF"/>
                </a:highlight>
                <a:latin typeface="Calibri"/>
                <a:ea typeface="Calibri"/>
                <a:cs typeface="Calibri"/>
                <a:sym typeface="Calibri"/>
              </a:rPr>
              <a:t>Phonemes to sound</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Clr>
                <a:schemeClr val="dk1"/>
              </a:buClr>
              <a:buSzPts val="1100"/>
              <a:buFont typeface="Arial"/>
              <a:buNone/>
            </a:pPr>
            <a:r>
              <a:t/>
            </a:r>
            <a:endParaRPr sz="1200">
              <a:solidFill>
                <a:srgbClr val="222222"/>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22222"/>
                </a:solidFill>
                <a:highlight>
                  <a:srgbClr val="FFFFFF"/>
                </a:highlight>
                <a:latin typeface="Calibri"/>
                <a:ea typeface="Calibri"/>
                <a:cs typeface="Calibri"/>
                <a:sym typeface="Calibri"/>
              </a:rPr>
              <a:t>TTs system consists of 2 parts:</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Clr>
                <a:schemeClr val="dk1"/>
              </a:buClr>
              <a:buSzPts val="1100"/>
              <a:buFont typeface="Arial"/>
              <a:buNone/>
            </a:pPr>
            <a:r>
              <a:rPr lang="en" sz="1200">
                <a:solidFill>
                  <a:srgbClr val="222222"/>
                </a:solidFill>
                <a:latin typeface="Calibri"/>
                <a:ea typeface="Calibri"/>
                <a:cs typeface="Calibri"/>
                <a:sym typeface="Calibri"/>
              </a:rPr>
              <a:t>-  	</a:t>
            </a:r>
            <a:r>
              <a:rPr lang="en" sz="1200">
                <a:solidFill>
                  <a:srgbClr val="222222"/>
                </a:solidFill>
                <a:highlight>
                  <a:srgbClr val="FFFFFF"/>
                </a:highlight>
                <a:latin typeface="Calibri"/>
                <a:ea typeface="Calibri"/>
                <a:cs typeface="Calibri"/>
                <a:sym typeface="Calibri"/>
              </a:rPr>
              <a:t>Front end</a:t>
            </a:r>
            <a:endParaRPr sz="1200">
              <a:solidFill>
                <a:srgbClr val="222222"/>
              </a:solidFill>
              <a:highlight>
                <a:srgbClr val="FFFFFF"/>
              </a:highlight>
              <a:latin typeface="Calibri"/>
              <a:ea typeface="Calibri"/>
              <a:cs typeface="Calibri"/>
              <a:sym typeface="Calibri"/>
            </a:endParaRPr>
          </a:p>
          <a:p>
            <a:pPr indent="-228600" lvl="0" marL="457200" rtl="0" algn="l">
              <a:lnSpc>
                <a:spcPct val="115000"/>
              </a:lnSpc>
              <a:spcBef>
                <a:spcPts val="1200"/>
              </a:spcBef>
              <a:spcAft>
                <a:spcPts val="0"/>
              </a:spcAft>
              <a:buClr>
                <a:schemeClr val="dk1"/>
              </a:buClr>
              <a:buSzPts val="1100"/>
              <a:buFont typeface="Arial"/>
              <a:buNone/>
            </a:pPr>
            <a:r>
              <a:rPr lang="en" sz="1200">
                <a:solidFill>
                  <a:srgbClr val="222222"/>
                </a:solidFill>
                <a:latin typeface="Calibri"/>
                <a:ea typeface="Calibri"/>
                <a:cs typeface="Calibri"/>
                <a:sym typeface="Calibri"/>
              </a:rPr>
              <a:t>-  	</a:t>
            </a:r>
            <a:r>
              <a:rPr lang="en" sz="1200">
                <a:solidFill>
                  <a:srgbClr val="222222"/>
                </a:solidFill>
                <a:highlight>
                  <a:srgbClr val="FFFFFF"/>
                </a:highlight>
                <a:latin typeface="Calibri"/>
                <a:ea typeface="Calibri"/>
                <a:cs typeface="Calibri"/>
                <a:sym typeface="Calibri"/>
              </a:rPr>
              <a:t>Back end</a:t>
            </a:r>
            <a:endParaRPr sz="1200">
              <a:solidFill>
                <a:srgbClr val="222222"/>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sz="1200">
              <a:latin typeface="Calibri"/>
              <a:ea typeface="Calibri"/>
              <a:cs typeface="Calibri"/>
              <a:sym typeface="Calibri"/>
            </a:endParaRPr>
          </a:p>
        </p:txBody>
      </p:sp>
      <p:sp>
        <p:nvSpPr>
          <p:cNvPr id="80" name="Google Shape;80;p16"/>
          <p:cNvSpPr/>
          <p:nvPr/>
        </p:nvSpPr>
        <p:spPr>
          <a:xfrm>
            <a:off x="1837996" y="549486"/>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Speech Synthesis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81" name="Google Shape;81;p16"/>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Frequency &amp; Intensity Analysis</a:t>
            </a:r>
            <a:endParaRPr i="1" sz="3200">
              <a:solidFill>
                <a:schemeClr val="dk1"/>
              </a:solidFill>
              <a:latin typeface="Calibri"/>
              <a:ea typeface="Calibri"/>
              <a:cs typeface="Calibri"/>
              <a:sym typeface="Calibri"/>
            </a:endParaRPr>
          </a:p>
        </p:txBody>
      </p:sp>
      <p:pic>
        <p:nvPicPr>
          <p:cNvPr descr="SRH Berlin University logo.png" id="373" name="Google Shape;373;p52"/>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pic>
        <p:nvPicPr>
          <p:cNvPr id="374" name="Google Shape;374;p52"/>
          <p:cNvPicPr preferRelativeResize="0"/>
          <p:nvPr/>
        </p:nvPicPr>
        <p:blipFill>
          <a:blip r:embed="rId4">
            <a:alphaModFix/>
          </a:blip>
          <a:stretch>
            <a:fillRect/>
          </a:stretch>
        </p:blipFill>
        <p:spPr>
          <a:xfrm>
            <a:off x="1056563" y="1327300"/>
            <a:ext cx="6730183" cy="3511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descr="SRH Berlin University logo.png" id="379" name="Google Shape;379;p53"/>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80" name="Google Shape;380;p53"/>
          <p:cNvSpPr/>
          <p:nvPr/>
        </p:nvSpPr>
        <p:spPr>
          <a:xfrm>
            <a:off x="70425"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Frequency &amp; Intensity Analysis</a:t>
            </a:r>
            <a:endParaRPr i="1" sz="3200">
              <a:solidFill>
                <a:schemeClr val="dk1"/>
              </a:solidFill>
              <a:latin typeface="Calibri"/>
              <a:ea typeface="Calibri"/>
              <a:cs typeface="Calibri"/>
              <a:sym typeface="Calibri"/>
            </a:endParaRPr>
          </a:p>
        </p:txBody>
      </p:sp>
      <p:pic>
        <p:nvPicPr>
          <p:cNvPr id="381" name="Google Shape;381;p53"/>
          <p:cNvPicPr preferRelativeResize="0"/>
          <p:nvPr/>
        </p:nvPicPr>
        <p:blipFill>
          <a:blip r:embed="rId4">
            <a:alphaModFix/>
          </a:blip>
          <a:stretch>
            <a:fillRect/>
          </a:stretch>
        </p:blipFill>
        <p:spPr>
          <a:xfrm>
            <a:off x="231400" y="1168650"/>
            <a:ext cx="5223376" cy="3917525"/>
          </a:xfrm>
          <a:prstGeom prst="rect">
            <a:avLst/>
          </a:prstGeom>
          <a:noFill/>
          <a:ln>
            <a:noFill/>
          </a:ln>
        </p:spPr>
      </p:pic>
      <p:sp>
        <p:nvSpPr>
          <p:cNvPr id="382" name="Google Shape;382;p53"/>
          <p:cNvSpPr txBox="1"/>
          <p:nvPr/>
        </p:nvSpPr>
        <p:spPr>
          <a:xfrm>
            <a:off x="5420750" y="2800350"/>
            <a:ext cx="3472800" cy="16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highlight>
                  <a:srgbClr val="FCFCFC"/>
                </a:highlight>
                <a:latin typeface="Calibri"/>
                <a:ea typeface="Calibri"/>
                <a:cs typeface="Calibri"/>
                <a:sym typeface="Calibri"/>
              </a:rPr>
              <a:t>We use Praat (through Parselmouth) to calculate the spectrogram and intensity to actually plot the </a:t>
            </a:r>
            <a:r>
              <a:rPr b="1" lang="en" sz="1200">
                <a:solidFill>
                  <a:srgbClr val="434343"/>
                </a:solidFill>
                <a:highlight>
                  <a:srgbClr val="FCFCFC"/>
                </a:highlight>
                <a:latin typeface="Calibri"/>
                <a:ea typeface="Calibri"/>
                <a:cs typeface="Calibri"/>
                <a:sym typeface="Calibri"/>
              </a:rPr>
              <a:t>intensity curve overlaid on the spectrogram.</a:t>
            </a:r>
            <a:endParaRPr b="1">
              <a:solidFill>
                <a:srgbClr val="434343"/>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4"/>
          <p:cNvSpPr/>
          <p:nvPr/>
        </p:nvSpPr>
        <p:spPr>
          <a:xfrm>
            <a:off x="248875" y="545800"/>
            <a:ext cx="86445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Obstacles with </a:t>
            </a:r>
            <a:r>
              <a:rPr i="1" lang="en" sz="3200">
                <a:solidFill>
                  <a:schemeClr val="dk1"/>
                </a:solidFill>
                <a:latin typeface="Calibri"/>
                <a:ea typeface="Calibri"/>
                <a:cs typeface="Calibri"/>
                <a:sym typeface="Calibri"/>
              </a:rPr>
              <a:t>My-Voice Analysis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388" name="Google Shape;388;p54"/>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89" name="Google Shape;389;p54"/>
          <p:cNvSpPr txBox="1"/>
          <p:nvPr/>
        </p:nvSpPr>
        <p:spPr>
          <a:xfrm>
            <a:off x="766075" y="1723000"/>
            <a:ext cx="7667400" cy="330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Audio files are in *.wav format, recorded at 44 kHz sample frame and 16 bits of resolution are typically saved in the directory, for analysis.</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However, when we execute the code, it is not locating the file and giving the error couldn’t locate the file or audio is not clear even though myspsolution.praat and .wav are in same folder.</a:t>
            </a:r>
            <a:endParaRPr sz="120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This was the case for multiple .wav files.</a:t>
            </a:r>
            <a:endParaRPr sz="120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5"/>
          <p:cNvSpPr txBox="1"/>
          <p:nvPr/>
        </p:nvSpPr>
        <p:spPr>
          <a:xfrm>
            <a:off x="235475" y="1760275"/>
            <a:ext cx="8775000" cy="2916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Calibri"/>
              <a:buChar char="●"/>
            </a:pPr>
            <a:r>
              <a:rPr lang="en" sz="1200">
                <a:solidFill>
                  <a:srgbClr val="333333"/>
                </a:solidFill>
                <a:highlight>
                  <a:srgbClr val="FFFFFF"/>
                </a:highlight>
                <a:latin typeface="Calibri"/>
                <a:ea typeface="Calibri"/>
                <a:cs typeface="Calibri"/>
                <a:sym typeface="Calibri"/>
              </a:rPr>
              <a:t>The voice and speech recognition industry is witnessing a rapid technological advancements along with increasing adoption of advanced electronic devices which are anticipated to stimulate the voice and speech recognition market growth during the forecast period.</a:t>
            </a:r>
            <a:endParaRPr sz="1200">
              <a:solidFill>
                <a:srgbClr val="33333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200">
              <a:solidFill>
                <a:srgbClr val="333333"/>
              </a:solidFill>
              <a:highlight>
                <a:srgbClr val="FFFFFF"/>
              </a:highlight>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highlight>
                  <a:srgbClr val="FFFFFF"/>
                </a:highlight>
                <a:latin typeface="Calibri"/>
                <a:ea typeface="Calibri"/>
                <a:cs typeface="Calibri"/>
                <a:sym typeface="Calibri"/>
              </a:rPr>
              <a:t>Voice biometrics used for security purposes help in giving access to authenticated users for performing a transaction. </a:t>
            </a:r>
            <a:endParaRPr sz="1200">
              <a:solidFill>
                <a:srgbClr val="33333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200">
              <a:solidFill>
                <a:srgbClr val="333333"/>
              </a:solidFill>
              <a:highlight>
                <a:srgbClr val="FFFFFF"/>
              </a:highlight>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highlight>
                  <a:srgbClr val="FFFFFF"/>
                </a:highlight>
                <a:latin typeface="Calibri"/>
                <a:ea typeface="Calibri"/>
                <a:cs typeface="Calibri"/>
                <a:sym typeface="Calibri"/>
              </a:rPr>
              <a:t>Surging use of voice biometrics is one of a key factor driving the voice and speech recognition market.</a:t>
            </a:r>
            <a:endParaRPr sz="1200">
              <a:solidFill>
                <a:srgbClr val="33333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200">
              <a:solidFill>
                <a:srgbClr val="333333"/>
              </a:solidFill>
              <a:highlight>
                <a:srgbClr val="FFFFFF"/>
              </a:highlight>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highlight>
                  <a:srgbClr val="FFFFFF"/>
                </a:highlight>
                <a:latin typeface="Calibri"/>
                <a:ea typeface="Calibri"/>
                <a:cs typeface="Calibri"/>
                <a:sym typeface="Calibri"/>
              </a:rPr>
              <a:t>The global voice and speech recognition market is segmented into several classifications including function outlook, technology outlook, vertical outlook, and regional outlook.</a:t>
            </a:r>
            <a:endParaRPr sz="1200">
              <a:solidFill>
                <a:srgbClr val="33333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200">
              <a:solidFill>
                <a:srgbClr val="333333"/>
              </a:solidFill>
              <a:highlight>
                <a:srgbClr val="FFFFFF"/>
              </a:highlight>
              <a:latin typeface="Calibri"/>
              <a:ea typeface="Calibri"/>
              <a:cs typeface="Calibri"/>
              <a:sym typeface="Calibri"/>
            </a:endParaRPr>
          </a:p>
          <a:p>
            <a:pPr indent="-304800" lvl="0" marL="457200" rtl="0" algn="l">
              <a:spcBef>
                <a:spcPts val="0"/>
              </a:spcBef>
              <a:spcAft>
                <a:spcPts val="0"/>
              </a:spcAft>
              <a:buClr>
                <a:srgbClr val="333333"/>
              </a:buClr>
              <a:buSzPts val="1200"/>
              <a:buFont typeface="Calibri"/>
              <a:buChar char="●"/>
            </a:pPr>
            <a:r>
              <a:rPr lang="en" sz="1200">
                <a:solidFill>
                  <a:srgbClr val="333333"/>
                </a:solidFill>
                <a:highlight>
                  <a:srgbClr val="FFFFFF"/>
                </a:highlight>
                <a:latin typeface="Calibri"/>
                <a:ea typeface="Calibri"/>
                <a:cs typeface="Calibri"/>
                <a:sym typeface="Calibri"/>
              </a:rPr>
              <a:t>Based on the function outlook the voice and speech recognition market is categorized by voice recognition, speaker identification, speaker verification, speech recognition, automation speech recognition, text to speech. Furthermore on the basis of technology outlook the voice and speech recognition market is efficiently driven by AI-based, and non-AI based.</a:t>
            </a:r>
            <a:endParaRPr sz="1200">
              <a:solidFill>
                <a:srgbClr val="333333"/>
              </a:solidFill>
              <a:highlight>
                <a:srgbClr val="FFFFFF"/>
              </a:highlight>
              <a:latin typeface="Calibri"/>
              <a:ea typeface="Calibri"/>
              <a:cs typeface="Calibri"/>
              <a:sym typeface="Calibri"/>
            </a:endParaRPr>
          </a:p>
        </p:txBody>
      </p:sp>
      <p:pic>
        <p:nvPicPr>
          <p:cNvPr descr="SRH Berlin University logo.png" id="395" name="Google Shape;395;p55"/>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396" name="Google Shape;396;p55"/>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Future scope of speech and voice recognition </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6"/>
          <p:cNvSpPr txBox="1"/>
          <p:nvPr/>
        </p:nvSpPr>
        <p:spPr>
          <a:xfrm>
            <a:off x="700025" y="1760275"/>
            <a:ext cx="3082800" cy="2916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Calibri"/>
              <a:buChar char="●"/>
            </a:pPr>
            <a:r>
              <a:rPr b="1" lang="en" sz="1200">
                <a:solidFill>
                  <a:srgbClr val="333333"/>
                </a:solidFill>
                <a:highlight>
                  <a:srgbClr val="FFFFFF"/>
                </a:highlight>
                <a:latin typeface="Calibri"/>
                <a:ea typeface="Calibri"/>
                <a:cs typeface="Calibri"/>
                <a:sym typeface="Calibri"/>
              </a:rPr>
              <a:t>Functional Outlook</a:t>
            </a:r>
            <a:r>
              <a:rPr lang="en" sz="1200">
                <a:solidFill>
                  <a:srgbClr val="333333"/>
                </a:solidFill>
                <a:highlight>
                  <a:srgbClr val="FFFFFF"/>
                </a:highlight>
                <a:latin typeface="Calibri"/>
                <a:ea typeface="Calibri"/>
                <a:cs typeface="Calibri"/>
                <a:sym typeface="Calibri"/>
              </a:rPr>
              <a:t> - </a:t>
            </a:r>
            <a:br>
              <a:rPr lang="en" sz="1200">
                <a:solidFill>
                  <a:srgbClr val="333333"/>
                </a:solidFill>
                <a:highlight>
                  <a:srgbClr val="FFFFFF"/>
                </a:highlight>
                <a:latin typeface="Calibri"/>
                <a:ea typeface="Calibri"/>
                <a:cs typeface="Calibri"/>
                <a:sym typeface="Calibri"/>
              </a:rPr>
            </a:br>
            <a:br>
              <a:rPr lang="en" sz="1200">
                <a:solidFill>
                  <a:srgbClr val="333333"/>
                </a:solidFill>
                <a:highlight>
                  <a:srgbClr val="FFFFFF"/>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Voice recognition</a:t>
            </a:r>
            <a:endParaRPr sz="1200">
              <a:solidFill>
                <a:srgbClr val="333333"/>
              </a:solidFill>
              <a:highlight>
                <a:schemeClr val="lt1"/>
              </a:highlight>
              <a:latin typeface="Calibri"/>
              <a:ea typeface="Calibri"/>
              <a:cs typeface="Calibri"/>
              <a:sym typeface="Calibri"/>
            </a:endParaRPr>
          </a:p>
          <a:p>
            <a:pPr indent="-304800" lvl="1" marL="914400" rtl="0" algn="l">
              <a:lnSpc>
                <a:spcPct val="115000"/>
              </a:lnSpc>
              <a:spcBef>
                <a:spcPts val="0"/>
              </a:spcBef>
              <a:spcAft>
                <a:spcPts val="0"/>
              </a:spcAft>
              <a:buClr>
                <a:srgbClr val="333333"/>
              </a:buClr>
              <a:buSzPts val="1200"/>
              <a:buFont typeface="Calibri"/>
              <a:buChar char="○"/>
            </a:pPr>
            <a:r>
              <a:rPr lang="en" sz="1200">
                <a:solidFill>
                  <a:srgbClr val="333333"/>
                </a:solidFill>
                <a:highlight>
                  <a:schemeClr val="lt1"/>
                </a:highlight>
                <a:latin typeface="Calibri"/>
                <a:ea typeface="Calibri"/>
                <a:cs typeface="Calibri"/>
                <a:sym typeface="Calibri"/>
              </a:rPr>
              <a:t>Speaker identification</a:t>
            </a:r>
            <a:endParaRPr sz="1200">
              <a:solidFill>
                <a:srgbClr val="333333"/>
              </a:solidFill>
              <a:highlight>
                <a:schemeClr val="lt1"/>
              </a:highlight>
              <a:latin typeface="Calibri"/>
              <a:ea typeface="Calibri"/>
              <a:cs typeface="Calibri"/>
              <a:sym typeface="Calibri"/>
            </a:endParaRPr>
          </a:p>
          <a:p>
            <a:pPr indent="-304800" lvl="1" marL="914400" rtl="0" algn="l">
              <a:lnSpc>
                <a:spcPct val="115000"/>
              </a:lnSpc>
              <a:spcBef>
                <a:spcPts val="0"/>
              </a:spcBef>
              <a:spcAft>
                <a:spcPts val="0"/>
              </a:spcAft>
              <a:buClr>
                <a:srgbClr val="333333"/>
              </a:buClr>
              <a:buSzPts val="1200"/>
              <a:buFont typeface="Calibri"/>
              <a:buChar char="○"/>
            </a:pPr>
            <a:r>
              <a:rPr lang="en" sz="1200">
                <a:solidFill>
                  <a:srgbClr val="333333"/>
                </a:solidFill>
                <a:highlight>
                  <a:schemeClr val="lt1"/>
                </a:highlight>
                <a:latin typeface="Calibri"/>
                <a:ea typeface="Calibri"/>
                <a:cs typeface="Calibri"/>
                <a:sym typeface="Calibri"/>
              </a:rPr>
              <a:t>Speaker verification</a:t>
            </a:r>
            <a:endParaRPr sz="1200">
              <a:solidFill>
                <a:srgbClr val="333333"/>
              </a:solidFill>
              <a:highlight>
                <a:schemeClr val="lt1"/>
              </a:highlight>
              <a:latin typeface="Calibri"/>
              <a:ea typeface="Calibri"/>
              <a:cs typeface="Calibri"/>
              <a:sym typeface="Calibri"/>
            </a:endParaRPr>
          </a:p>
          <a:p>
            <a:pPr indent="0" lvl="0" marL="457200" rtl="0" algn="l">
              <a:lnSpc>
                <a:spcPct val="115000"/>
              </a:lnSpc>
              <a:spcBef>
                <a:spcPts val="800"/>
              </a:spcBef>
              <a:spcAft>
                <a:spcPts val="0"/>
              </a:spcAft>
              <a:buNone/>
            </a:pPr>
            <a:r>
              <a:rPr lang="en" sz="1200">
                <a:solidFill>
                  <a:srgbClr val="333333"/>
                </a:solidFill>
                <a:highlight>
                  <a:schemeClr val="lt1"/>
                </a:highlight>
                <a:latin typeface="Calibri"/>
                <a:ea typeface="Calibri"/>
                <a:cs typeface="Calibri"/>
                <a:sym typeface="Calibri"/>
              </a:rPr>
              <a:t>Speech recognition</a:t>
            </a:r>
            <a:endParaRPr sz="1200">
              <a:solidFill>
                <a:srgbClr val="333333"/>
              </a:solidFill>
              <a:highlight>
                <a:schemeClr val="lt1"/>
              </a:highlight>
              <a:latin typeface="Calibri"/>
              <a:ea typeface="Calibri"/>
              <a:cs typeface="Calibri"/>
              <a:sym typeface="Calibri"/>
            </a:endParaRPr>
          </a:p>
          <a:p>
            <a:pPr indent="-304800" lvl="1" marL="914400" rtl="0" algn="l">
              <a:lnSpc>
                <a:spcPct val="115000"/>
              </a:lnSpc>
              <a:spcBef>
                <a:spcPts val="800"/>
              </a:spcBef>
              <a:spcAft>
                <a:spcPts val="0"/>
              </a:spcAft>
              <a:buClr>
                <a:srgbClr val="333333"/>
              </a:buClr>
              <a:buSzPts val="1200"/>
              <a:buFont typeface="Calibri"/>
              <a:buChar char="○"/>
            </a:pPr>
            <a:r>
              <a:rPr lang="en" sz="1200">
                <a:solidFill>
                  <a:srgbClr val="333333"/>
                </a:solidFill>
                <a:highlight>
                  <a:schemeClr val="lt1"/>
                </a:highlight>
                <a:latin typeface="Calibri"/>
                <a:ea typeface="Calibri"/>
                <a:cs typeface="Calibri"/>
                <a:sym typeface="Calibri"/>
              </a:rPr>
              <a:t>Automatic speech recognition</a:t>
            </a:r>
            <a:endParaRPr sz="1200">
              <a:solidFill>
                <a:srgbClr val="333333"/>
              </a:solidFill>
              <a:highlight>
                <a:schemeClr val="lt1"/>
              </a:highlight>
              <a:latin typeface="Calibri"/>
              <a:ea typeface="Calibri"/>
              <a:cs typeface="Calibri"/>
              <a:sym typeface="Calibri"/>
            </a:endParaRPr>
          </a:p>
          <a:p>
            <a:pPr indent="-304800" lvl="1" marL="914400" rtl="0" algn="l">
              <a:lnSpc>
                <a:spcPct val="115000"/>
              </a:lnSpc>
              <a:spcBef>
                <a:spcPts val="0"/>
              </a:spcBef>
              <a:spcAft>
                <a:spcPts val="0"/>
              </a:spcAft>
              <a:buClr>
                <a:srgbClr val="333333"/>
              </a:buClr>
              <a:buSzPts val="1200"/>
              <a:buFont typeface="Calibri"/>
              <a:buChar char="○"/>
            </a:pPr>
            <a:r>
              <a:rPr lang="en" sz="1200">
                <a:solidFill>
                  <a:srgbClr val="333333"/>
                </a:solidFill>
                <a:highlight>
                  <a:schemeClr val="lt1"/>
                </a:highlight>
                <a:latin typeface="Calibri"/>
                <a:ea typeface="Calibri"/>
                <a:cs typeface="Calibri"/>
                <a:sym typeface="Calibri"/>
              </a:rPr>
              <a:t>Text to speech</a:t>
            </a:r>
            <a:endParaRPr sz="1200">
              <a:solidFill>
                <a:srgbClr val="333333"/>
              </a:solidFill>
              <a:highlight>
                <a:srgbClr val="FFFFFF"/>
              </a:highlight>
              <a:latin typeface="Calibri"/>
              <a:ea typeface="Calibri"/>
              <a:cs typeface="Calibri"/>
              <a:sym typeface="Calibri"/>
            </a:endParaRPr>
          </a:p>
        </p:txBody>
      </p:sp>
      <p:pic>
        <p:nvPicPr>
          <p:cNvPr descr="SRH Berlin University logo.png" id="402" name="Google Shape;402;p56"/>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403" name="Google Shape;403;p56"/>
          <p:cNvSpPr/>
          <p:nvPr/>
        </p:nvSpPr>
        <p:spPr>
          <a:xfrm>
            <a:off x="1228800" y="545800"/>
            <a:ext cx="6686400" cy="78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i="1" lang="en" sz="3200">
                <a:solidFill>
                  <a:schemeClr val="dk1"/>
                </a:solidFill>
                <a:latin typeface="Calibri"/>
                <a:ea typeface="Calibri"/>
                <a:cs typeface="Calibri"/>
                <a:sym typeface="Calibri"/>
              </a:rPr>
              <a:t>Outlooks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sp>
        <p:nvSpPr>
          <p:cNvPr id="404" name="Google Shape;404;p56"/>
          <p:cNvSpPr txBox="1"/>
          <p:nvPr/>
        </p:nvSpPr>
        <p:spPr>
          <a:xfrm>
            <a:off x="3426125" y="1760275"/>
            <a:ext cx="3082800" cy="2916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Calibri"/>
              <a:buChar char="●"/>
            </a:pPr>
            <a:r>
              <a:rPr b="1" lang="en" sz="1200">
                <a:solidFill>
                  <a:srgbClr val="333333"/>
                </a:solidFill>
                <a:highlight>
                  <a:srgbClr val="FFFFFF"/>
                </a:highlight>
                <a:latin typeface="Calibri"/>
                <a:ea typeface="Calibri"/>
                <a:cs typeface="Calibri"/>
                <a:sym typeface="Calibri"/>
              </a:rPr>
              <a:t>Technology Outlook</a:t>
            </a:r>
            <a:r>
              <a:rPr lang="en" sz="1200">
                <a:solidFill>
                  <a:srgbClr val="333333"/>
                </a:solidFill>
                <a:highlight>
                  <a:srgbClr val="FFFFFF"/>
                </a:highlight>
                <a:latin typeface="Calibri"/>
                <a:ea typeface="Calibri"/>
                <a:cs typeface="Calibri"/>
                <a:sym typeface="Calibri"/>
              </a:rPr>
              <a:t> - </a:t>
            </a:r>
            <a:br>
              <a:rPr lang="en" sz="1200">
                <a:solidFill>
                  <a:srgbClr val="333333"/>
                </a:solidFill>
                <a:highlight>
                  <a:srgbClr val="FFFFFF"/>
                </a:highlight>
                <a:latin typeface="Calibri"/>
                <a:ea typeface="Calibri"/>
                <a:cs typeface="Calibri"/>
                <a:sym typeface="Calibri"/>
              </a:rPr>
            </a:br>
            <a:br>
              <a:rPr lang="en" sz="1200">
                <a:solidFill>
                  <a:srgbClr val="333333"/>
                </a:solidFill>
                <a:highlight>
                  <a:srgbClr val="FFFFFF"/>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AI Based</a:t>
            </a:r>
            <a:br>
              <a:rPr lang="en" sz="1200">
                <a:solidFill>
                  <a:srgbClr val="333333"/>
                </a:solidFill>
                <a:highlight>
                  <a:schemeClr val="lt1"/>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Non AI Based</a:t>
            </a:r>
            <a:endParaRPr sz="1200">
              <a:solidFill>
                <a:srgbClr val="333333"/>
              </a:solidFill>
              <a:highlight>
                <a:srgbClr val="FFFFFF"/>
              </a:highlight>
              <a:latin typeface="Calibri"/>
              <a:ea typeface="Calibri"/>
              <a:cs typeface="Calibri"/>
              <a:sym typeface="Calibri"/>
            </a:endParaRPr>
          </a:p>
        </p:txBody>
      </p:sp>
      <p:sp>
        <p:nvSpPr>
          <p:cNvPr id="405" name="Google Shape;405;p56"/>
          <p:cNvSpPr txBox="1"/>
          <p:nvPr/>
        </p:nvSpPr>
        <p:spPr>
          <a:xfrm>
            <a:off x="6250975" y="1760275"/>
            <a:ext cx="3082800" cy="2916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Calibri"/>
              <a:buChar char="●"/>
            </a:pPr>
            <a:r>
              <a:rPr b="1" lang="en" sz="1200">
                <a:solidFill>
                  <a:srgbClr val="333333"/>
                </a:solidFill>
                <a:highlight>
                  <a:srgbClr val="FFFFFF"/>
                </a:highlight>
                <a:latin typeface="Calibri"/>
                <a:ea typeface="Calibri"/>
                <a:cs typeface="Calibri"/>
                <a:sym typeface="Calibri"/>
              </a:rPr>
              <a:t>Vertical</a:t>
            </a:r>
            <a:r>
              <a:rPr b="1" lang="en" sz="1200">
                <a:solidFill>
                  <a:srgbClr val="333333"/>
                </a:solidFill>
                <a:highlight>
                  <a:srgbClr val="FFFFFF"/>
                </a:highlight>
                <a:latin typeface="Calibri"/>
                <a:ea typeface="Calibri"/>
                <a:cs typeface="Calibri"/>
                <a:sym typeface="Calibri"/>
              </a:rPr>
              <a:t> Outlook</a:t>
            </a:r>
            <a:r>
              <a:rPr lang="en" sz="1200">
                <a:solidFill>
                  <a:srgbClr val="333333"/>
                </a:solidFill>
                <a:highlight>
                  <a:srgbClr val="FFFFFF"/>
                </a:highlight>
                <a:latin typeface="Calibri"/>
                <a:ea typeface="Calibri"/>
                <a:cs typeface="Calibri"/>
                <a:sym typeface="Calibri"/>
              </a:rPr>
              <a:t> - </a:t>
            </a:r>
            <a:br>
              <a:rPr lang="en" sz="1200">
                <a:solidFill>
                  <a:srgbClr val="333333"/>
                </a:solidFill>
                <a:highlight>
                  <a:srgbClr val="FFFFFF"/>
                </a:highlight>
                <a:latin typeface="Calibri"/>
                <a:ea typeface="Calibri"/>
                <a:cs typeface="Calibri"/>
                <a:sym typeface="Calibri"/>
              </a:rPr>
            </a:br>
            <a:br>
              <a:rPr lang="en" sz="1200">
                <a:solidFill>
                  <a:srgbClr val="333333"/>
                </a:solidFill>
                <a:highlight>
                  <a:srgbClr val="FFFFFF"/>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Automotive</a:t>
            </a:r>
            <a:br>
              <a:rPr lang="en" sz="1200">
                <a:solidFill>
                  <a:srgbClr val="333333"/>
                </a:solidFill>
                <a:highlight>
                  <a:schemeClr val="lt1"/>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Consumer</a:t>
            </a:r>
            <a:br>
              <a:rPr lang="en" sz="1200">
                <a:solidFill>
                  <a:srgbClr val="333333"/>
                </a:solidFill>
                <a:highlight>
                  <a:schemeClr val="lt1"/>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Education</a:t>
            </a:r>
            <a:br>
              <a:rPr lang="en" sz="1200">
                <a:solidFill>
                  <a:srgbClr val="333333"/>
                </a:solidFill>
                <a:highlight>
                  <a:schemeClr val="lt1"/>
                </a:highlight>
                <a:latin typeface="Calibri"/>
                <a:ea typeface="Calibri"/>
                <a:cs typeface="Calibri"/>
                <a:sym typeface="Calibri"/>
              </a:rPr>
            </a:br>
            <a:r>
              <a:rPr lang="en" sz="1200">
                <a:solidFill>
                  <a:srgbClr val="333333"/>
                </a:solidFill>
                <a:highlight>
                  <a:schemeClr val="lt1"/>
                </a:highlight>
                <a:latin typeface="Calibri"/>
                <a:ea typeface="Calibri"/>
                <a:cs typeface="Calibri"/>
                <a:sym typeface="Calibri"/>
              </a:rPr>
              <a:t>Enterprise</a:t>
            </a:r>
            <a:endParaRPr sz="1200">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7"/>
          <p:cNvSpPr txBox="1"/>
          <p:nvPr/>
        </p:nvSpPr>
        <p:spPr>
          <a:xfrm>
            <a:off x="247800" y="1639600"/>
            <a:ext cx="8896200" cy="4399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3"/>
              </a:rPr>
              <a:t>https://pypi.org/project/my-voice-analysis/</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4"/>
              </a:rPr>
              <a:t>https://github.com/Shahabks/my-voice-analysis/blob/master/my-voice-analysis/__init__.py</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5"/>
              </a:rPr>
              <a:t>https://cloud.google.com/text-to-speech/</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6"/>
              </a:rPr>
              <a:t>https://en.wikipedia.org/wiki/Speech_synthesis</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7"/>
              </a:rPr>
              <a:t>https://books.google.de/books?id=qXIyWMLnr-4C&amp;pg=PA331&amp;lpg=PA331&amp;dq=di+phones+and+tri+phones+concatenation&amp;source=bl&amp;ots=RWEUuq9L48&amp;sig=ACfU3U1FcwJFbZfgqE4Bv_qM4XNt-nzwkg&amp;hl=en&amp;sa=X&amp;ved=2ahUKEwjXoOO1o6PmAhUCJlAKHZg-AkYQ6AEwB3oECAoQAg#v=onepage&amp;q=di%20phones%20and%20tri%20phones%20concatenation&amp;f=false</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8"/>
              </a:rPr>
              <a:t>https://flaviocopes.com/speech-synthesis-api/</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9"/>
              </a:rPr>
              <a:t>https://montana-ledger.com/voice-and-speech-recognition-market-demand-future-scope-including-top-players/115610/</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10"/>
              </a:rPr>
              <a:t>https://parselmouth.readthedocs.io/en/stable/index.html</a:t>
            </a:r>
            <a:endParaRPr sz="1200">
              <a:solidFill>
                <a:srgbClr val="434343"/>
              </a:solidFill>
              <a:latin typeface="Calibri"/>
              <a:ea typeface="Calibri"/>
              <a:cs typeface="Calibri"/>
              <a:sym typeface="Calibri"/>
            </a:endParaRPr>
          </a:p>
          <a:p>
            <a:pPr indent="-304800" lvl="0" marL="457200" rtl="0" algn="l">
              <a:lnSpc>
                <a:spcPct val="115000"/>
              </a:lnSpc>
              <a:spcBef>
                <a:spcPts val="0"/>
              </a:spcBef>
              <a:spcAft>
                <a:spcPts val="0"/>
              </a:spcAft>
              <a:buClr>
                <a:srgbClr val="434343"/>
              </a:buClr>
              <a:buSzPts val="1200"/>
              <a:buFont typeface="Calibri"/>
              <a:buAutoNum type="arabicParenR"/>
            </a:pPr>
            <a:r>
              <a:rPr lang="en" sz="1200" u="sng">
                <a:solidFill>
                  <a:srgbClr val="434343"/>
                </a:solidFill>
                <a:latin typeface="Calibri"/>
                <a:ea typeface="Calibri"/>
                <a:cs typeface="Calibri"/>
                <a:sym typeface="Calibri"/>
                <a:hlinkClick r:id="rId11"/>
              </a:rPr>
              <a:t>http://www.fon.hum.uva.nl/praat/</a:t>
            </a:r>
            <a:endParaRPr sz="12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latin typeface="Calibri"/>
              <a:ea typeface="Calibri"/>
              <a:cs typeface="Calibri"/>
              <a:sym typeface="Calibri"/>
            </a:endParaRPr>
          </a:p>
          <a:p>
            <a:pPr indent="0" lvl="0" marL="0" rtl="0" algn="l">
              <a:spcBef>
                <a:spcPts val="0"/>
              </a:spcBef>
              <a:spcAft>
                <a:spcPts val="0"/>
              </a:spcAft>
              <a:buNone/>
            </a:pPr>
            <a:r>
              <a:t/>
            </a:r>
            <a:endParaRPr>
              <a:solidFill>
                <a:srgbClr val="434343"/>
              </a:solidFill>
              <a:latin typeface="Calibri"/>
              <a:ea typeface="Calibri"/>
              <a:cs typeface="Calibri"/>
              <a:sym typeface="Calibri"/>
            </a:endParaRPr>
          </a:p>
        </p:txBody>
      </p:sp>
      <p:pic>
        <p:nvPicPr>
          <p:cNvPr descr="SRH Berlin University logo.png" id="411" name="Google Shape;411;p57"/>
          <p:cNvPicPr preferRelativeResize="0"/>
          <p:nvPr/>
        </p:nvPicPr>
        <p:blipFill rotWithShape="1">
          <a:blip r:embed="rId12">
            <a:alphaModFix/>
          </a:blip>
          <a:srcRect b="0" l="0" r="0" t="0"/>
          <a:stretch/>
        </p:blipFill>
        <p:spPr>
          <a:xfrm>
            <a:off x="3680269" y="125030"/>
            <a:ext cx="1482753" cy="420781"/>
          </a:xfrm>
          <a:prstGeom prst="rect">
            <a:avLst/>
          </a:prstGeom>
          <a:noFill/>
          <a:ln>
            <a:noFill/>
          </a:ln>
        </p:spPr>
      </p:pic>
      <p:sp>
        <p:nvSpPr>
          <p:cNvPr id="412" name="Google Shape;412;p57"/>
          <p:cNvSpPr/>
          <p:nvPr/>
        </p:nvSpPr>
        <p:spPr>
          <a:xfrm>
            <a:off x="1152600" y="545800"/>
            <a:ext cx="66864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References</a:t>
            </a:r>
            <a:endParaRPr i="1" sz="32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descr="SRH Berlin University logo.png" id="417" name="Google Shape;417;p58"/>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418" name="Google Shape;418;p58"/>
          <p:cNvSpPr txBox="1"/>
          <p:nvPr/>
        </p:nvSpPr>
        <p:spPr>
          <a:xfrm>
            <a:off x="3326675" y="1742150"/>
            <a:ext cx="47784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200">
                <a:solidFill>
                  <a:srgbClr val="434343"/>
                </a:solidFill>
                <a:latin typeface="Calibri"/>
                <a:ea typeface="Calibri"/>
                <a:cs typeface="Calibri"/>
                <a:sym typeface="Calibri"/>
              </a:rPr>
              <a:t>Danke !</a:t>
            </a:r>
            <a:endParaRPr sz="6200">
              <a:solidFill>
                <a:srgbClr val="43434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340075" y="1018600"/>
            <a:ext cx="8551800" cy="45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rgbClr val="222222"/>
                </a:solidFill>
                <a:highlight>
                  <a:srgbClr val="FFFFFF"/>
                </a:highlight>
                <a:latin typeface="Calibri"/>
                <a:ea typeface="Calibri"/>
                <a:cs typeface="Calibri"/>
                <a:sym typeface="Calibri"/>
              </a:rPr>
              <a:t>Front-end</a:t>
            </a:r>
            <a:endParaRPr b="1" sz="1200">
              <a:solidFill>
                <a:srgbClr val="222222"/>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22222"/>
                </a:solidFill>
                <a:highlight>
                  <a:srgbClr val="FFFFFF"/>
                </a:highlight>
                <a:latin typeface="Calibri"/>
                <a:ea typeface="Calibri"/>
                <a:cs typeface="Calibri"/>
                <a:sym typeface="Calibri"/>
              </a:rPr>
              <a:t>It does 2 tasks:</a:t>
            </a:r>
            <a:endParaRPr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1200"/>
              </a:spcBef>
              <a:spcAft>
                <a:spcPts val="0"/>
              </a:spcAft>
              <a:buClr>
                <a:srgbClr val="222222"/>
              </a:buClr>
              <a:buSzPts val="1200"/>
              <a:buFont typeface="Calibri"/>
              <a:buAutoNum type="alphaLcParenR"/>
            </a:pPr>
            <a:r>
              <a:rPr lang="en" sz="1200">
                <a:solidFill>
                  <a:srgbClr val="222222"/>
                </a:solidFill>
                <a:highlight>
                  <a:srgbClr val="FFFFFF"/>
                </a:highlight>
                <a:latin typeface="Calibri"/>
                <a:ea typeface="Calibri"/>
                <a:cs typeface="Calibri"/>
                <a:sym typeface="Calibri"/>
              </a:rPr>
              <a:t>Converts basic raw text having numbers, abbrevationsè⇒ written out words which is called text normalisation, preprocessing, tokenisation .</a:t>
            </a:r>
            <a:endParaRPr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lphaLcParenR"/>
            </a:pPr>
            <a:r>
              <a:rPr lang="en" sz="1200">
                <a:solidFill>
                  <a:srgbClr val="222222"/>
                </a:solidFill>
                <a:highlight>
                  <a:srgbClr val="FFFFFF"/>
                </a:highlight>
                <a:latin typeface="Calibri"/>
                <a:ea typeface="Calibri"/>
                <a:cs typeface="Calibri"/>
                <a:sym typeface="Calibri"/>
              </a:rPr>
              <a:t>It then assigns </a:t>
            </a:r>
            <a:r>
              <a:rPr lang="en" sz="1200">
                <a:highlight>
                  <a:srgbClr val="FFFFFF"/>
                </a:highlight>
                <a:uFill>
                  <a:noFill/>
                </a:uFill>
                <a:latin typeface="Calibri"/>
                <a:ea typeface="Calibri"/>
                <a:cs typeface="Calibri"/>
                <a:sym typeface="Calibri"/>
                <a:hlinkClick r:id="rId3"/>
              </a:rPr>
              <a:t>phonetic transcriptions</a:t>
            </a:r>
            <a:r>
              <a:rPr lang="en" sz="1200">
                <a:solidFill>
                  <a:srgbClr val="222222"/>
                </a:solidFill>
                <a:highlight>
                  <a:srgbClr val="FFFFFF"/>
                </a:highlight>
                <a:latin typeface="Calibri"/>
                <a:ea typeface="Calibri"/>
                <a:cs typeface="Calibri"/>
                <a:sym typeface="Calibri"/>
              </a:rPr>
              <a:t> to each word, and divides and marks the text into </a:t>
            </a:r>
            <a:r>
              <a:rPr lang="en" sz="1200">
                <a:highlight>
                  <a:srgbClr val="FFFFFF"/>
                </a:highlight>
                <a:uFill>
                  <a:noFill/>
                </a:uFill>
                <a:latin typeface="Calibri"/>
                <a:ea typeface="Calibri"/>
                <a:cs typeface="Calibri"/>
                <a:sym typeface="Calibri"/>
                <a:hlinkClick r:id="rId4"/>
              </a:rPr>
              <a:t>prosodic units</a:t>
            </a:r>
            <a:r>
              <a:rPr lang="en" sz="1200">
                <a:highlight>
                  <a:srgbClr val="FFFFFF"/>
                </a:highlight>
                <a:latin typeface="Calibri"/>
                <a:ea typeface="Calibri"/>
                <a:cs typeface="Calibri"/>
                <a:sym typeface="Calibri"/>
              </a:rPr>
              <a:t>, like </a:t>
            </a:r>
            <a:r>
              <a:rPr lang="en" sz="1200">
                <a:highlight>
                  <a:srgbClr val="FFFFFF"/>
                </a:highlight>
                <a:uFill>
                  <a:noFill/>
                </a:uFill>
                <a:latin typeface="Calibri"/>
                <a:ea typeface="Calibri"/>
                <a:cs typeface="Calibri"/>
                <a:sym typeface="Calibri"/>
                <a:hlinkClick r:id="rId5"/>
              </a:rPr>
              <a:t>phrases</a:t>
            </a:r>
            <a:r>
              <a:rPr lang="en" sz="1200">
                <a:highlight>
                  <a:srgbClr val="FFFFFF"/>
                </a:highlight>
                <a:latin typeface="Calibri"/>
                <a:ea typeface="Calibri"/>
                <a:cs typeface="Calibri"/>
                <a:sym typeface="Calibri"/>
              </a:rPr>
              <a:t>, </a:t>
            </a:r>
            <a:r>
              <a:rPr lang="en" sz="1200">
                <a:highlight>
                  <a:srgbClr val="FFFFFF"/>
                </a:highlight>
                <a:uFill>
                  <a:noFill/>
                </a:uFill>
                <a:latin typeface="Calibri"/>
                <a:ea typeface="Calibri"/>
                <a:cs typeface="Calibri"/>
                <a:sym typeface="Calibri"/>
                <a:hlinkClick r:id="rId6"/>
              </a:rPr>
              <a:t>clauses</a:t>
            </a:r>
            <a:r>
              <a:rPr lang="en" sz="1200">
                <a:highlight>
                  <a:srgbClr val="FFFFFF"/>
                </a:highlight>
                <a:latin typeface="Calibri"/>
                <a:ea typeface="Calibri"/>
                <a:cs typeface="Calibri"/>
                <a:sym typeface="Calibri"/>
              </a:rPr>
              <a:t>, and </a:t>
            </a:r>
            <a:r>
              <a:rPr lang="en" sz="1200">
                <a:highlight>
                  <a:srgbClr val="FFFFFF"/>
                </a:highlight>
                <a:uFill>
                  <a:noFill/>
                </a:uFill>
                <a:latin typeface="Calibri"/>
                <a:ea typeface="Calibri"/>
                <a:cs typeface="Calibri"/>
                <a:sym typeface="Calibri"/>
                <a:hlinkClick r:id="rId7"/>
              </a:rPr>
              <a:t>sentences</a:t>
            </a:r>
            <a:r>
              <a:rPr lang="en" sz="1200">
                <a:highlight>
                  <a:srgbClr val="FFFFFF"/>
                </a:highlight>
                <a:latin typeface="Calibri"/>
                <a:ea typeface="Calibri"/>
                <a:cs typeface="Calibri"/>
                <a:sym typeface="Calibri"/>
              </a:rPr>
              <a:t>. </a:t>
            </a:r>
            <a:endParaRPr sz="1200">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lphaLcParenR"/>
            </a:pPr>
            <a:r>
              <a:rPr lang="en" sz="1200">
                <a:highlight>
                  <a:srgbClr val="FFFFFF"/>
                </a:highlight>
                <a:latin typeface="Calibri"/>
                <a:ea typeface="Calibri"/>
                <a:cs typeface="Calibri"/>
                <a:sym typeface="Calibri"/>
              </a:rPr>
              <a:t>The process of assigning phonetic transcriptions to words is called </a:t>
            </a:r>
            <a:r>
              <a:rPr i="1" lang="en" sz="1200">
                <a:highlight>
                  <a:srgbClr val="FFFFFF"/>
                </a:highlight>
                <a:latin typeface="Calibri"/>
                <a:ea typeface="Calibri"/>
                <a:cs typeface="Calibri"/>
                <a:sym typeface="Calibri"/>
              </a:rPr>
              <a:t>text-to-phoneme</a:t>
            </a:r>
            <a:r>
              <a:rPr lang="en" sz="1200">
                <a:highlight>
                  <a:srgbClr val="FFFFFF"/>
                </a:highlight>
                <a:latin typeface="Calibri"/>
                <a:ea typeface="Calibri"/>
                <a:cs typeface="Calibri"/>
                <a:sym typeface="Calibri"/>
              </a:rPr>
              <a:t> or </a:t>
            </a:r>
            <a:r>
              <a:rPr i="1" lang="en" sz="1200">
                <a:highlight>
                  <a:srgbClr val="FFFFFF"/>
                </a:highlight>
                <a:uFill>
                  <a:noFill/>
                </a:uFill>
                <a:latin typeface="Calibri"/>
                <a:ea typeface="Calibri"/>
                <a:cs typeface="Calibri"/>
                <a:sym typeface="Calibri"/>
                <a:hlinkClick r:id="rId8"/>
              </a:rPr>
              <a:t>grapheme</a:t>
            </a:r>
            <a:r>
              <a:rPr i="1" lang="en" sz="1200">
                <a:highlight>
                  <a:srgbClr val="FFFFFF"/>
                </a:highlight>
                <a:latin typeface="Calibri"/>
                <a:ea typeface="Calibri"/>
                <a:cs typeface="Calibri"/>
                <a:sym typeface="Calibri"/>
              </a:rPr>
              <a:t>-to-phoneme</a:t>
            </a:r>
            <a:r>
              <a:rPr lang="en" sz="1200">
                <a:highlight>
                  <a:srgbClr val="FFFFFF"/>
                </a:highlight>
                <a:latin typeface="Calibri"/>
                <a:ea typeface="Calibri"/>
                <a:cs typeface="Calibri"/>
                <a:sym typeface="Calibri"/>
              </a:rPr>
              <a:t> conversion.</a:t>
            </a:r>
            <a:endParaRPr sz="1200">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 sz="1200">
                <a:solidFill>
                  <a:srgbClr val="222222"/>
                </a:solidFill>
                <a:highlight>
                  <a:srgbClr val="FFFFFF"/>
                </a:highlight>
                <a:latin typeface="Calibri"/>
                <a:ea typeface="Calibri"/>
                <a:cs typeface="Calibri"/>
                <a:sym typeface="Calibri"/>
              </a:rPr>
              <a:t>Back-end</a:t>
            </a:r>
            <a:endParaRPr b="1"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1200"/>
              </a:spcBef>
              <a:spcAft>
                <a:spcPts val="0"/>
              </a:spcAft>
              <a:buClr>
                <a:srgbClr val="222222"/>
              </a:buClr>
              <a:buSzPts val="1200"/>
              <a:buFont typeface="Calibri"/>
              <a:buChar char="●"/>
            </a:pPr>
            <a:r>
              <a:rPr lang="en" sz="1200">
                <a:solidFill>
                  <a:srgbClr val="222222"/>
                </a:solidFill>
                <a:highlight>
                  <a:srgbClr val="FFFFFF"/>
                </a:highlight>
                <a:latin typeface="Calibri"/>
                <a:ea typeface="Calibri"/>
                <a:cs typeface="Calibri"/>
                <a:sym typeface="Calibri"/>
              </a:rPr>
              <a:t>Basically known  as synthesiser </a:t>
            </a:r>
            <a:endParaRPr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highlight>
                  <a:srgbClr val="FFFFFF"/>
                </a:highlight>
                <a:latin typeface="Calibri"/>
                <a:ea typeface="Calibri"/>
                <a:cs typeface="Calibri"/>
                <a:sym typeface="Calibri"/>
              </a:rPr>
              <a:t>Converts linguistic representation ⇒  sound</a:t>
            </a:r>
            <a:endParaRPr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highlight>
                  <a:srgbClr val="FFFFFF"/>
                </a:highlight>
                <a:latin typeface="Calibri"/>
                <a:ea typeface="Calibri"/>
                <a:cs typeface="Calibri"/>
                <a:sym typeface="Calibri"/>
              </a:rPr>
              <a:t>This Part includes pitch contour and phoneme durations which are imposed on output speech .</a:t>
            </a:r>
            <a:endParaRPr sz="1200">
              <a:solidFill>
                <a:srgbClr val="222222"/>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sz="1200">
              <a:latin typeface="Calibri"/>
              <a:ea typeface="Calibri"/>
              <a:cs typeface="Calibri"/>
              <a:sym typeface="Calibri"/>
            </a:endParaRPr>
          </a:p>
        </p:txBody>
      </p:sp>
      <p:sp>
        <p:nvSpPr>
          <p:cNvPr id="87" name="Google Shape;87;p17"/>
          <p:cNvSpPr/>
          <p:nvPr/>
        </p:nvSpPr>
        <p:spPr>
          <a:xfrm>
            <a:off x="1837996" y="549486"/>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Speech Synthesis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88" name="Google Shape;88;p17"/>
          <p:cNvPicPr preferRelativeResize="0"/>
          <p:nvPr/>
        </p:nvPicPr>
        <p:blipFill rotWithShape="1">
          <a:blip r:embed="rId9">
            <a:alphaModFix/>
          </a:blip>
          <a:srcRect b="0" l="0" r="0" t="0"/>
          <a:stretch/>
        </p:blipFill>
        <p:spPr>
          <a:xfrm>
            <a:off x="3680269" y="125030"/>
            <a:ext cx="1482753" cy="4207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p:nvPr/>
        </p:nvSpPr>
        <p:spPr>
          <a:xfrm>
            <a:off x="1949550" y="545804"/>
            <a:ext cx="52449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Synthesis Method</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94" name="Google Shape;94;p18"/>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95" name="Google Shape;95;p18"/>
          <p:cNvSpPr txBox="1"/>
          <p:nvPr/>
        </p:nvSpPr>
        <p:spPr>
          <a:xfrm>
            <a:off x="406650" y="1387675"/>
            <a:ext cx="7667400" cy="3541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350">
                <a:solidFill>
                  <a:srgbClr val="434343"/>
                </a:solidFill>
                <a:highlight>
                  <a:srgbClr val="FFFFFF"/>
                </a:highlight>
                <a:latin typeface="Calibri"/>
                <a:ea typeface="Calibri"/>
                <a:cs typeface="Calibri"/>
                <a:sym typeface="Calibri"/>
              </a:rPr>
              <a:t>A synthesizer algorithm is mainly divided into two parts :</a:t>
            </a:r>
            <a:br>
              <a:rPr lang="en" sz="1350">
                <a:solidFill>
                  <a:srgbClr val="434343"/>
                </a:solidFill>
                <a:highlight>
                  <a:srgbClr val="FFFFFF"/>
                </a:highlight>
                <a:latin typeface="Calibri"/>
                <a:ea typeface="Calibri"/>
                <a:cs typeface="Calibri"/>
                <a:sym typeface="Calibri"/>
              </a:rPr>
            </a:br>
            <a:br>
              <a:rPr lang="en" sz="1350">
                <a:solidFill>
                  <a:srgbClr val="434343"/>
                </a:solidFill>
                <a:highlight>
                  <a:srgbClr val="FFFFFF"/>
                </a:highlight>
                <a:latin typeface="Calibri"/>
                <a:ea typeface="Calibri"/>
                <a:cs typeface="Calibri"/>
                <a:sym typeface="Calibri"/>
              </a:rPr>
            </a:br>
            <a:r>
              <a:rPr lang="en" sz="1350">
                <a:highlight>
                  <a:srgbClr val="FFFFFF"/>
                </a:highlight>
                <a:latin typeface="Calibri"/>
                <a:ea typeface="Calibri"/>
                <a:cs typeface="Calibri"/>
                <a:sym typeface="Calibri"/>
              </a:rPr>
              <a:t>1. Storage of Speech Parameters (Earlier mentioned di-phones &amp; tri-phones) obtained from natural speech</a:t>
            </a:r>
            <a:br>
              <a:rPr lang="en" sz="1350">
                <a:solidFill>
                  <a:srgbClr val="434343"/>
                </a:solidFill>
                <a:highlight>
                  <a:srgbClr val="FFFFFF"/>
                </a:highlight>
                <a:latin typeface="Calibri"/>
                <a:ea typeface="Calibri"/>
                <a:cs typeface="Calibri"/>
                <a:sym typeface="Calibri"/>
              </a:rPr>
            </a:br>
            <a:br>
              <a:rPr lang="en" sz="1350">
                <a:solidFill>
                  <a:srgbClr val="434343"/>
                </a:solidFill>
                <a:highlight>
                  <a:srgbClr val="FFFFFF"/>
                </a:highlight>
                <a:latin typeface="Calibri"/>
                <a:ea typeface="Calibri"/>
                <a:cs typeface="Calibri"/>
                <a:sym typeface="Calibri"/>
              </a:rPr>
            </a:br>
            <a:r>
              <a:rPr lang="en" sz="1350">
                <a:solidFill>
                  <a:srgbClr val="434343"/>
                </a:solidFill>
                <a:highlight>
                  <a:srgbClr val="FFFFFF"/>
                </a:highlight>
                <a:latin typeface="Calibri"/>
                <a:ea typeface="Calibri"/>
                <a:cs typeface="Calibri"/>
                <a:sym typeface="Calibri"/>
              </a:rPr>
              <a:t>Theoretically, English needs about 1444 di-phones (38x38 which is all combinations of pairwise phonemes and silence), but in practicality, 1200 are enough to get the job done.</a:t>
            </a:r>
            <a:br>
              <a:rPr lang="en" sz="1350">
                <a:solidFill>
                  <a:srgbClr val="434343"/>
                </a:solidFill>
                <a:highlight>
                  <a:srgbClr val="FFFFFF"/>
                </a:highlight>
                <a:latin typeface="Calibri"/>
                <a:ea typeface="Calibri"/>
                <a:cs typeface="Calibri"/>
                <a:sym typeface="Calibri"/>
              </a:rPr>
            </a:b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rPr lang="en" sz="1350">
                <a:highlight>
                  <a:srgbClr val="FFFFFF"/>
                </a:highlight>
                <a:latin typeface="Calibri"/>
                <a:ea typeface="Calibri"/>
                <a:cs typeface="Calibri"/>
                <a:sym typeface="Calibri"/>
              </a:rPr>
              <a:t>2. Program to concatenate these parameters into a sentence</a:t>
            </a:r>
            <a:endParaRPr sz="1350">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rPr lang="en" sz="1350">
                <a:solidFill>
                  <a:srgbClr val="434343"/>
                </a:solidFill>
                <a:highlight>
                  <a:srgbClr val="FFFFFF"/>
                </a:highlight>
                <a:latin typeface="Calibri"/>
                <a:ea typeface="Calibri"/>
                <a:cs typeface="Calibri"/>
                <a:sym typeface="Calibri"/>
              </a:rPr>
              <a:t>Depending on the input from the user, we concatenate these speech di-phones and tri-phones to generate meaningful words and sentences.</a:t>
            </a:r>
            <a:br>
              <a:rPr lang="en" sz="1350">
                <a:solidFill>
                  <a:srgbClr val="434343"/>
                </a:solidFill>
                <a:highlight>
                  <a:srgbClr val="FFFFFF"/>
                </a:highlight>
                <a:latin typeface="Calibri"/>
                <a:ea typeface="Calibri"/>
                <a:cs typeface="Calibri"/>
                <a:sym typeface="Calibri"/>
              </a:rPr>
            </a:br>
            <a:br>
              <a:rPr lang="en" sz="1350">
                <a:solidFill>
                  <a:srgbClr val="434343"/>
                </a:solidFill>
                <a:highlight>
                  <a:srgbClr val="FFFFFF"/>
                </a:highlight>
                <a:latin typeface="Calibri"/>
                <a:ea typeface="Calibri"/>
                <a:cs typeface="Calibri"/>
                <a:sym typeface="Calibri"/>
              </a:rPr>
            </a:br>
            <a:endParaRPr sz="1350">
              <a:solidFill>
                <a:srgbClr val="434343"/>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p:nvPr/>
        </p:nvSpPr>
        <p:spPr>
          <a:xfrm>
            <a:off x="1949550" y="545804"/>
            <a:ext cx="5244900" cy="78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Some Obstacles Faced</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01" name="Google Shape;101;p19"/>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102" name="Google Shape;102;p19"/>
          <p:cNvSpPr txBox="1"/>
          <p:nvPr/>
        </p:nvSpPr>
        <p:spPr>
          <a:xfrm>
            <a:off x="766075" y="1640075"/>
            <a:ext cx="7667400" cy="35415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Breaking arbitrary speech into it’s constituent phonemes is only a partially solved problem.</a:t>
            </a:r>
            <a:endParaRPr sz="1350">
              <a:solidFill>
                <a:srgbClr val="434343"/>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Recording phonemes for concatenation produces audio with unnatural cadence and intonation, along with splicing artifacts.</a:t>
            </a:r>
            <a:endParaRPr sz="1350">
              <a:solidFill>
                <a:srgbClr val="434343"/>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The concept of smoothening, time-scaling and pitch correction works well in theory, but translates poorly into real world data, especially when concatenating multiple individual phonemes or diphones/triphones.</a:t>
            </a:r>
            <a:endParaRPr sz="1350">
              <a:solidFill>
                <a:srgbClr val="434343"/>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Another obstacle faced is the fact that there already exists allophonic variation in sounds based on accents, and surrounding phonemes.</a:t>
            </a:r>
            <a:endParaRPr sz="1350">
              <a:solidFill>
                <a:srgbClr val="434343"/>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FFFFF"/>
                </a:highlight>
                <a:latin typeface="Calibri"/>
                <a:ea typeface="Calibri"/>
                <a:cs typeface="Calibri"/>
                <a:sym typeface="Calibri"/>
              </a:rPr>
              <a:t>Hence, to fully synthesise even a low-quality speech, we need a detailed understanding of the target’s language, accent and speech patterns.</a:t>
            </a:r>
            <a:endParaRPr sz="1350">
              <a:solidFill>
                <a:srgbClr val="434343"/>
              </a:solidFill>
              <a:highlight>
                <a:srgbClr val="FFFFFF"/>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p:nvPr/>
        </p:nvSpPr>
        <p:spPr>
          <a:xfrm>
            <a:off x="1949546" y="545811"/>
            <a:ext cx="52449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n" sz="3200">
                <a:solidFill>
                  <a:schemeClr val="dk1"/>
                </a:solidFill>
                <a:latin typeface="Calibri"/>
                <a:ea typeface="Calibri"/>
                <a:cs typeface="Calibri"/>
                <a:sym typeface="Calibri"/>
              </a:rPr>
              <a:t>Google Text To Speech (gTTS)</a:t>
            </a:r>
            <a:endParaRPr i="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i="1" sz="3200">
              <a:solidFill>
                <a:schemeClr val="dk1"/>
              </a:solidFill>
              <a:latin typeface="Calibri"/>
              <a:ea typeface="Calibri"/>
              <a:cs typeface="Calibri"/>
              <a:sym typeface="Calibri"/>
            </a:endParaRPr>
          </a:p>
        </p:txBody>
      </p:sp>
      <p:pic>
        <p:nvPicPr>
          <p:cNvPr descr="SRH Berlin University logo.png" id="108" name="Google Shape;108;p20"/>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
        <p:nvSpPr>
          <p:cNvPr id="109" name="Google Shape;109;p20"/>
          <p:cNvSpPr txBox="1"/>
          <p:nvPr/>
        </p:nvSpPr>
        <p:spPr>
          <a:xfrm>
            <a:off x="766075" y="1337575"/>
            <a:ext cx="7667400" cy="3149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alibri"/>
              <a:buChar char="●"/>
            </a:pPr>
            <a:r>
              <a:rPr lang="en" sz="1200">
                <a:solidFill>
                  <a:srgbClr val="434343"/>
                </a:solidFill>
                <a:highlight>
                  <a:srgbClr val="FDFDFD"/>
                </a:highlight>
                <a:latin typeface="Calibri"/>
                <a:ea typeface="Calibri"/>
                <a:cs typeface="Calibri"/>
                <a:sym typeface="Calibri"/>
              </a:rPr>
              <a:t>G</a:t>
            </a:r>
            <a:r>
              <a:rPr lang="en" sz="1350">
                <a:solidFill>
                  <a:srgbClr val="434343"/>
                </a:solidFill>
                <a:highlight>
                  <a:srgbClr val="FDFDFD"/>
                </a:highlight>
                <a:latin typeface="Calibri"/>
                <a:ea typeface="Calibri"/>
                <a:cs typeface="Calibri"/>
                <a:sym typeface="Calibri"/>
              </a:rPr>
              <a:t>oogle Text To Speech (gTTS) is an available API in Python which is used to convert text into speech. </a:t>
            </a:r>
            <a:r>
              <a:rPr lang="en" sz="1350">
                <a:solidFill>
                  <a:srgbClr val="434343"/>
                </a:solidFill>
                <a:highlight>
                  <a:srgbClr val="FFFFFF"/>
                </a:highlight>
                <a:latin typeface="Calibri"/>
                <a:ea typeface="Calibri"/>
                <a:cs typeface="Calibri"/>
                <a:sym typeface="Calibri"/>
              </a:rPr>
              <a:t>gTTS is a very easy to use tool which converts the text entered, into audio which can be saved as a mp3 file.</a:t>
            </a:r>
            <a:br>
              <a:rPr lang="en" sz="1350">
                <a:solidFill>
                  <a:srgbClr val="434343"/>
                </a:solidFill>
                <a:highlight>
                  <a:srgbClr val="FFFFFF"/>
                </a:highlight>
                <a:latin typeface="Calibri"/>
                <a:ea typeface="Calibri"/>
                <a:cs typeface="Calibri"/>
                <a:sym typeface="Calibri"/>
              </a:rPr>
            </a:br>
            <a:endParaRPr sz="1350">
              <a:solidFill>
                <a:srgbClr val="434343"/>
              </a:solidFill>
              <a:highlight>
                <a:srgbClr val="FFFFFF"/>
              </a:highlight>
              <a:latin typeface="Calibri"/>
              <a:ea typeface="Calibri"/>
              <a:cs typeface="Calibri"/>
              <a:sym typeface="Calibri"/>
            </a:endParaRPr>
          </a:p>
          <a:p>
            <a:pPr indent="-314325" lvl="0" marL="457200" rtl="0" algn="l">
              <a:lnSpc>
                <a:spcPct val="115000"/>
              </a:lnSpc>
              <a:spcBef>
                <a:spcPts val="0"/>
              </a:spcBef>
              <a:spcAft>
                <a:spcPts val="0"/>
              </a:spcAft>
              <a:buClr>
                <a:srgbClr val="434343"/>
              </a:buClr>
              <a:buSzPts val="1350"/>
              <a:buFont typeface="Calibri"/>
              <a:buChar char="●"/>
            </a:pPr>
            <a:r>
              <a:rPr lang="en" sz="1350">
                <a:solidFill>
                  <a:srgbClr val="434343"/>
                </a:solidFill>
                <a:latin typeface="Calibri"/>
                <a:ea typeface="Calibri"/>
                <a:cs typeface="Calibri"/>
                <a:sym typeface="Calibri"/>
              </a:rPr>
              <a:t>Customizable speech-specific sentence tokenizer that allows for unlimited lengths of text to be read, all while keeping proper intonation, abbreviations, decimals and more.</a:t>
            </a:r>
            <a:endParaRPr sz="1350">
              <a:solidFill>
                <a:srgbClr val="434343"/>
              </a:solidFill>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FFFFF"/>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DFDFD"/>
                </a:highlight>
                <a:latin typeface="Calibri"/>
                <a:ea typeface="Calibri"/>
                <a:cs typeface="Calibri"/>
                <a:sym typeface="Calibri"/>
              </a:rPr>
              <a:t>Customizable text pre-processors which can, for example, provide pronunciation corrections.</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DFDFD"/>
                </a:highlight>
                <a:latin typeface="Calibri"/>
                <a:ea typeface="Calibri"/>
                <a:cs typeface="Calibri"/>
                <a:sym typeface="Calibri"/>
              </a:rPr>
              <a:t>The audio can also be a file-like object (bytestring) for further audio manipulation.</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314325" lvl="0" marL="457200" rtl="0" algn="l">
              <a:spcBef>
                <a:spcPts val="0"/>
              </a:spcBef>
              <a:spcAft>
                <a:spcPts val="0"/>
              </a:spcAft>
              <a:buClr>
                <a:srgbClr val="434343"/>
              </a:buClr>
              <a:buSzPts val="1350"/>
              <a:buFont typeface="Calibri"/>
              <a:buChar char="●"/>
            </a:pPr>
            <a:r>
              <a:rPr lang="en" sz="1350">
                <a:solidFill>
                  <a:srgbClr val="434343"/>
                </a:solidFill>
                <a:highlight>
                  <a:srgbClr val="FDFDFD"/>
                </a:highlight>
                <a:latin typeface="Calibri"/>
                <a:ea typeface="Calibri"/>
                <a:cs typeface="Calibri"/>
                <a:sym typeface="Calibri"/>
              </a:rPr>
              <a:t>gTTS supports 31 languages including English, German, Hindi, French, Spanish etc</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350">
              <a:solidFill>
                <a:srgbClr val="434343"/>
              </a:solidFill>
              <a:highlight>
                <a:srgbClr val="FDFDFD"/>
              </a:highlight>
              <a:latin typeface="Calibri"/>
              <a:ea typeface="Calibri"/>
              <a:cs typeface="Calibri"/>
              <a:sym typeface="Calibri"/>
            </a:endParaRPr>
          </a:p>
          <a:p>
            <a:pPr indent="0" lvl="0" marL="457200" rtl="0" algn="l">
              <a:spcBef>
                <a:spcPts val="0"/>
              </a:spcBef>
              <a:spcAft>
                <a:spcPts val="0"/>
              </a:spcAft>
              <a:buNone/>
            </a:pPr>
            <a:r>
              <a:t/>
            </a:r>
            <a:endParaRPr sz="1200">
              <a:solidFill>
                <a:srgbClr val="434343"/>
              </a:solidFill>
              <a:highlight>
                <a:srgbClr val="FDFDFD"/>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graphicFrame>
        <p:nvGraphicFramePr>
          <p:cNvPr id="114" name="Google Shape;114;p21"/>
          <p:cNvGraphicFramePr/>
          <p:nvPr/>
        </p:nvGraphicFramePr>
        <p:xfrm>
          <a:off x="882750" y="1541325"/>
          <a:ext cx="3000000" cy="3000000"/>
        </p:xfrm>
        <a:graphic>
          <a:graphicData uri="http://schemas.openxmlformats.org/drawingml/2006/table">
            <a:tbl>
              <a:tblPr>
                <a:noFill/>
                <a:tableStyleId>{E66EDD6F-644C-41DA-9783-946046C64DA2}</a:tableStyleId>
              </a:tblPr>
              <a:tblGrid>
                <a:gridCol w="1844625"/>
                <a:gridCol w="1844625"/>
                <a:gridCol w="1822725"/>
                <a:gridCol w="1866525"/>
              </a:tblGrid>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Arabic</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Filipino</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Indonesian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Portuguese </a:t>
                      </a:r>
                      <a:r>
                        <a:rPr lang="en" sz="1200">
                          <a:solidFill>
                            <a:srgbClr val="434343"/>
                          </a:solidFill>
                          <a:latin typeface="Calibri"/>
                          <a:ea typeface="Calibri"/>
                          <a:cs typeface="Calibri"/>
                          <a:sym typeface="Calibri"/>
                        </a:rPr>
                        <a:t>(Portugal)</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Czech</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Finnish</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Italian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Russian</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Danish</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French (Canada)</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Korean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Slovak</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Dutch</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French (France)</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Japanese</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Swedish</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English (Australia)</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German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Mandarin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Turkish</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English (UK)</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Greek</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Norwegian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Ukrainian</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English (India)</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Hindi</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Polish</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Vietnamese</a:t>
                      </a:r>
                      <a:endParaRPr sz="1200">
                        <a:solidFill>
                          <a:srgbClr val="434343"/>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English (USA)</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Hungarian</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rgbClr val="434343"/>
                          </a:solidFill>
                          <a:latin typeface="Calibri"/>
                          <a:ea typeface="Calibri"/>
                          <a:cs typeface="Calibri"/>
                          <a:sym typeface="Calibri"/>
                        </a:rPr>
                        <a:t>Portuguese (Brazil)</a:t>
                      </a:r>
                      <a:endParaRPr sz="1200">
                        <a:solidFill>
                          <a:srgbClr val="434343"/>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sz="1200">
                        <a:solidFill>
                          <a:srgbClr val="434343"/>
                        </a:solidFill>
                        <a:latin typeface="Calibri"/>
                        <a:ea typeface="Calibri"/>
                        <a:cs typeface="Calibri"/>
                        <a:sym typeface="Calibri"/>
                      </a:endParaRPr>
                    </a:p>
                  </a:txBody>
                  <a:tcPr marT="91425" marB="91425" marR="91425" marL="91425"/>
                </a:tc>
              </a:tr>
            </a:tbl>
          </a:graphicData>
        </a:graphic>
      </p:graphicFrame>
      <p:sp>
        <p:nvSpPr>
          <p:cNvPr id="115" name="Google Shape;115;p21"/>
          <p:cNvSpPr/>
          <p:nvPr/>
        </p:nvSpPr>
        <p:spPr>
          <a:xfrm>
            <a:off x="1534351" y="545800"/>
            <a:ext cx="6075300" cy="11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 sz="3200">
                <a:solidFill>
                  <a:schemeClr val="dk1"/>
                </a:solidFill>
                <a:latin typeface="Calibri"/>
                <a:ea typeface="Calibri"/>
                <a:cs typeface="Calibri"/>
                <a:sym typeface="Calibri"/>
              </a:rPr>
              <a:t>gTTS Languages Supported (Cloud)</a:t>
            </a:r>
            <a:endParaRPr i="1" sz="3200">
              <a:solidFill>
                <a:schemeClr val="dk1"/>
              </a:solidFill>
              <a:latin typeface="Calibri"/>
              <a:ea typeface="Calibri"/>
              <a:cs typeface="Calibri"/>
              <a:sym typeface="Calibri"/>
            </a:endParaRPr>
          </a:p>
        </p:txBody>
      </p:sp>
      <p:pic>
        <p:nvPicPr>
          <p:cNvPr descr="SRH Berlin University logo.png" id="116" name="Google Shape;116;p21"/>
          <p:cNvPicPr preferRelativeResize="0"/>
          <p:nvPr/>
        </p:nvPicPr>
        <p:blipFill rotWithShape="1">
          <a:blip r:embed="rId3">
            <a:alphaModFix/>
          </a:blip>
          <a:srcRect b="0" l="0" r="0" t="0"/>
          <a:stretch/>
        </p:blipFill>
        <p:spPr>
          <a:xfrm>
            <a:off x="3680269" y="125030"/>
            <a:ext cx="1482753" cy="4207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