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8" r:id="rId5"/>
    <p:sldId id="260" r:id="rId6"/>
    <p:sldId id="262" r:id="rId7"/>
    <p:sldId id="261" r:id="rId8"/>
    <p:sldId id="303" r:id="rId9"/>
    <p:sldId id="269" r:id="rId10"/>
    <p:sldId id="264" r:id="rId11"/>
    <p:sldId id="265" r:id="rId12"/>
    <p:sldId id="304" r:id="rId13"/>
    <p:sldId id="306" r:id="rId14"/>
    <p:sldId id="266" r:id="rId15"/>
    <p:sldId id="267" r:id="rId16"/>
    <p:sldId id="316" r:id="rId17"/>
    <p:sldId id="317" r:id="rId18"/>
    <p:sldId id="318" r:id="rId19"/>
    <p:sldId id="319" r:id="rId20"/>
    <p:sldId id="320" r:id="rId21"/>
    <p:sldId id="295" r:id="rId22"/>
    <p:sldId id="321" r:id="rId23"/>
    <p:sldId id="296" r:id="rId24"/>
    <p:sldId id="297" r:id="rId25"/>
    <p:sldId id="307" r:id="rId26"/>
    <p:sldId id="308" r:id="rId27"/>
    <p:sldId id="309" r:id="rId28"/>
    <p:sldId id="279" r:id="rId29"/>
    <p:sldId id="294" r:id="rId30"/>
    <p:sldId id="298" r:id="rId31"/>
    <p:sldId id="293" r:id="rId32"/>
    <p:sldId id="310" r:id="rId33"/>
    <p:sldId id="311" r:id="rId34"/>
    <p:sldId id="263" r:id="rId35"/>
    <p:sldId id="270" r:id="rId36"/>
    <p:sldId id="271" r:id="rId37"/>
    <p:sldId id="272" r:id="rId38"/>
    <p:sldId id="273" r:id="rId39"/>
    <p:sldId id="274" r:id="rId40"/>
    <p:sldId id="275" r:id="rId41"/>
    <p:sldId id="276" r:id="rId42"/>
    <p:sldId id="322" r:id="rId43"/>
    <p:sldId id="312" r:id="rId44"/>
    <p:sldId id="313" r:id="rId45"/>
    <p:sldId id="281" r:id="rId46"/>
    <p:sldId id="282" r:id="rId47"/>
    <p:sldId id="283" r:id="rId48"/>
    <p:sldId id="284" r:id="rId49"/>
    <p:sldId id="285" r:id="rId50"/>
    <p:sldId id="286" r:id="rId51"/>
    <p:sldId id="287" r:id="rId52"/>
    <p:sldId id="288" r:id="rId53"/>
    <p:sldId id="300" r:id="rId54"/>
    <p:sldId id="301" r:id="rId55"/>
    <p:sldId id="302" r:id="rId56"/>
    <p:sldId id="280" r:id="rId57"/>
    <p:sldId id="278" r:id="rId58"/>
    <p:sldId id="299"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93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13" autoAdjust="0"/>
    <p:restoredTop sz="94660"/>
  </p:normalViewPr>
  <p:slideViewPr>
    <p:cSldViewPr snapToGrid="0">
      <p:cViewPr varScale="1">
        <p:scale>
          <a:sx n="109" d="100"/>
          <a:sy n="109" d="100"/>
        </p:scale>
        <p:origin x="13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8" Type="http://schemas.openxmlformats.org/officeDocument/2006/relationships/image" Target="../media/image36.sv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6" Type="http://schemas.openxmlformats.org/officeDocument/2006/relationships/image" Target="../media/image44.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 Id="rId14" Type="http://schemas.openxmlformats.org/officeDocument/2006/relationships/image" Target="../media/image4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6.sv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6" Type="http://schemas.openxmlformats.org/officeDocument/2006/relationships/image" Target="../media/image44.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 Id="rId1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7EB955-124F-4F79-B317-C6F0C3F59BDE}"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FA6BEA32-5065-48CE-AC1A-0496B5730A4F}">
      <dgm:prSet/>
      <dgm:spPr/>
      <dgm:t>
        <a:bodyPr/>
        <a:lstStyle/>
        <a:p>
          <a:r>
            <a:rPr lang="en-US" dirty="0"/>
            <a:t>OBJECTIVE</a:t>
          </a:r>
        </a:p>
      </dgm:t>
    </dgm:pt>
    <dgm:pt modelId="{074AA04A-A819-4AB6-9CB5-F5787C1650D8}" type="parTrans" cxnId="{BB2E1EA7-07E0-40CB-85EE-E606567A4B1F}">
      <dgm:prSet/>
      <dgm:spPr/>
      <dgm:t>
        <a:bodyPr/>
        <a:lstStyle/>
        <a:p>
          <a:endParaRPr lang="en-US"/>
        </a:p>
      </dgm:t>
    </dgm:pt>
    <dgm:pt modelId="{6BA83CF4-DAB6-4B7B-BC75-47BE8577B6C2}" type="sibTrans" cxnId="{BB2E1EA7-07E0-40CB-85EE-E606567A4B1F}">
      <dgm:prSet/>
      <dgm:spPr/>
      <dgm:t>
        <a:bodyPr/>
        <a:lstStyle/>
        <a:p>
          <a:endParaRPr lang="en-US"/>
        </a:p>
      </dgm:t>
    </dgm:pt>
    <dgm:pt modelId="{4E545D32-7E87-489F-B66F-4F952E89BEF0}">
      <dgm:prSet/>
      <dgm:spPr/>
      <dgm:t>
        <a:bodyPr/>
        <a:lstStyle/>
        <a:p>
          <a:r>
            <a:rPr lang="en-US" dirty="0"/>
            <a:t>INTRODUCTION</a:t>
          </a:r>
        </a:p>
      </dgm:t>
    </dgm:pt>
    <dgm:pt modelId="{10CE046A-4621-4B0F-A49B-3760364F9E4B}" type="parTrans" cxnId="{038E02EC-1525-46DD-B220-20CD905F9EEB}">
      <dgm:prSet/>
      <dgm:spPr/>
      <dgm:t>
        <a:bodyPr/>
        <a:lstStyle/>
        <a:p>
          <a:endParaRPr lang="en-US"/>
        </a:p>
      </dgm:t>
    </dgm:pt>
    <dgm:pt modelId="{35BD1D1F-B710-47ED-B568-66451B9313B8}" type="sibTrans" cxnId="{038E02EC-1525-46DD-B220-20CD905F9EEB}">
      <dgm:prSet/>
      <dgm:spPr/>
      <dgm:t>
        <a:bodyPr/>
        <a:lstStyle/>
        <a:p>
          <a:endParaRPr lang="en-US"/>
        </a:p>
      </dgm:t>
    </dgm:pt>
    <dgm:pt modelId="{F43A4A21-F09D-4888-A3F3-692411991719}">
      <dgm:prSet/>
      <dgm:spPr/>
      <dgm:t>
        <a:bodyPr/>
        <a:lstStyle/>
        <a:p>
          <a:r>
            <a:rPr lang="en-US" dirty="0"/>
            <a:t>SUPPORT VECTOR MACHINE</a:t>
          </a:r>
        </a:p>
      </dgm:t>
    </dgm:pt>
    <dgm:pt modelId="{084231D5-B06E-4398-8D20-AC89D28EF7E0}" type="parTrans" cxnId="{70BD2975-8308-4DB1-AA2A-5ABC736DDF7A}">
      <dgm:prSet/>
      <dgm:spPr/>
      <dgm:t>
        <a:bodyPr/>
        <a:lstStyle/>
        <a:p>
          <a:endParaRPr lang="en-US"/>
        </a:p>
      </dgm:t>
    </dgm:pt>
    <dgm:pt modelId="{CA6D6928-53A9-4115-AFA3-993D41D0476C}" type="sibTrans" cxnId="{70BD2975-8308-4DB1-AA2A-5ABC736DDF7A}">
      <dgm:prSet/>
      <dgm:spPr/>
      <dgm:t>
        <a:bodyPr/>
        <a:lstStyle/>
        <a:p>
          <a:endParaRPr lang="en-US"/>
        </a:p>
      </dgm:t>
    </dgm:pt>
    <dgm:pt modelId="{E3BA1607-B299-4C2C-A1F3-10A0E1A9D009}">
      <dgm:prSet/>
      <dgm:spPr/>
      <dgm:t>
        <a:bodyPr/>
        <a:lstStyle/>
        <a:p>
          <a:r>
            <a:rPr lang="en-US" dirty="0"/>
            <a:t>WORKING </a:t>
          </a:r>
        </a:p>
      </dgm:t>
    </dgm:pt>
    <dgm:pt modelId="{815D4BEC-85AF-4E41-AB0B-F1FA582F9564}" type="parTrans" cxnId="{0ECA7448-00BB-4A4D-8066-DE0C7FB11921}">
      <dgm:prSet/>
      <dgm:spPr/>
      <dgm:t>
        <a:bodyPr/>
        <a:lstStyle/>
        <a:p>
          <a:endParaRPr lang="en-US"/>
        </a:p>
      </dgm:t>
    </dgm:pt>
    <dgm:pt modelId="{72E6635A-31E6-4ABD-91D0-F58D054FA139}" type="sibTrans" cxnId="{0ECA7448-00BB-4A4D-8066-DE0C7FB11921}">
      <dgm:prSet/>
      <dgm:spPr/>
      <dgm:t>
        <a:bodyPr/>
        <a:lstStyle/>
        <a:p>
          <a:endParaRPr lang="en-US"/>
        </a:p>
      </dgm:t>
    </dgm:pt>
    <dgm:pt modelId="{F60612C2-3652-4D77-BCCC-6ACA613BD9DD}">
      <dgm:prSet/>
      <dgm:spPr/>
      <dgm:t>
        <a:bodyPr/>
        <a:lstStyle/>
        <a:p>
          <a:r>
            <a:rPr lang="en-US" dirty="0"/>
            <a:t>WHY ONLY SVM </a:t>
          </a:r>
        </a:p>
      </dgm:t>
    </dgm:pt>
    <dgm:pt modelId="{A194F46F-2EAF-42BD-96CE-902C096A832B}" type="parTrans" cxnId="{CF169CB9-3542-474B-B29A-6E314C6C021B}">
      <dgm:prSet/>
      <dgm:spPr/>
      <dgm:t>
        <a:bodyPr/>
        <a:lstStyle/>
        <a:p>
          <a:endParaRPr lang="en-US"/>
        </a:p>
      </dgm:t>
    </dgm:pt>
    <dgm:pt modelId="{1CA6064D-8A03-40E8-AB3C-425977110325}" type="sibTrans" cxnId="{CF169CB9-3542-474B-B29A-6E314C6C021B}">
      <dgm:prSet/>
      <dgm:spPr/>
      <dgm:t>
        <a:bodyPr/>
        <a:lstStyle/>
        <a:p>
          <a:endParaRPr lang="en-US"/>
        </a:p>
      </dgm:t>
    </dgm:pt>
    <dgm:pt modelId="{9CEBFB2F-B58D-4AF0-B081-8632101EE1D5}">
      <dgm:prSet/>
      <dgm:spPr/>
      <dgm:t>
        <a:bodyPr/>
        <a:lstStyle/>
        <a:p>
          <a:r>
            <a:rPr lang="en-US" dirty="0"/>
            <a:t>PROS AND CONS</a:t>
          </a:r>
        </a:p>
      </dgm:t>
    </dgm:pt>
    <dgm:pt modelId="{5F8EE50A-0E6F-4DA5-92E9-C281123FA0CC}" type="parTrans" cxnId="{C165825D-4BAB-4A17-8B95-EF1B2C949B32}">
      <dgm:prSet/>
      <dgm:spPr/>
      <dgm:t>
        <a:bodyPr/>
        <a:lstStyle/>
        <a:p>
          <a:endParaRPr lang="en-US"/>
        </a:p>
      </dgm:t>
    </dgm:pt>
    <dgm:pt modelId="{61991215-118C-473C-89DC-7861D7D62566}" type="sibTrans" cxnId="{C165825D-4BAB-4A17-8B95-EF1B2C949B32}">
      <dgm:prSet/>
      <dgm:spPr/>
      <dgm:t>
        <a:bodyPr/>
        <a:lstStyle/>
        <a:p>
          <a:endParaRPr lang="en-US"/>
        </a:p>
      </dgm:t>
    </dgm:pt>
    <dgm:pt modelId="{82C6B434-D2F9-40B8-BD2B-29BDA48C64BA}">
      <dgm:prSet/>
      <dgm:spPr/>
      <dgm:t>
        <a:bodyPr/>
        <a:lstStyle/>
        <a:p>
          <a:r>
            <a:rPr lang="en-US" dirty="0"/>
            <a:t>CODE</a:t>
          </a:r>
        </a:p>
      </dgm:t>
    </dgm:pt>
    <dgm:pt modelId="{63C23DEF-267F-48F1-A552-E667A0C60A20}" type="parTrans" cxnId="{F78E852E-82D0-483A-B226-0FD5DC0BF04E}">
      <dgm:prSet/>
      <dgm:spPr/>
      <dgm:t>
        <a:bodyPr/>
        <a:lstStyle/>
        <a:p>
          <a:endParaRPr lang="en-US"/>
        </a:p>
      </dgm:t>
    </dgm:pt>
    <dgm:pt modelId="{96B0F992-6F19-40A2-B1EB-E611008EB114}" type="sibTrans" cxnId="{F78E852E-82D0-483A-B226-0FD5DC0BF04E}">
      <dgm:prSet/>
      <dgm:spPr/>
      <dgm:t>
        <a:bodyPr/>
        <a:lstStyle/>
        <a:p>
          <a:endParaRPr lang="en-US"/>
        </a:p>
      </dgm:t>
    </dgm:pt>
    <dgm:pt modelId="{1F8D7A63-4141-4334-84C1-81259B2A2235}">
      <dgm:prSet/>
      <dgm:spPr/>
      <dgm:t>
        <a:bodyPr/>
        <a:lstStyle/>
        <a:p>
          <a:r>
            <a:rPr lang="en-US" dirty="0"/>
            <a:t>REFRENCES</a:t>
          </a:r>
        </a:p>
      </dgm:t>
    </dgm:pt>
    <dgm:pt modelId="{52285FD3-891B-4C5B-94D8-AF78893A75D1}" type="parTrans" cxnId="{709F5849-FC02-447E-AA9B-50BBD830F10C}">
      <dgm:prSet/>
      <dgm:spPr/>
      <dgm:t>
        <a:bodyPr/>
        <a:lstStyle/>
        <a:p>
          <a:endParaRPr lang="en-US"/>
        </a:p>
      </dgm:t>
    </dgm:pt>
    <dgm:pt modelId="{D4F46310-9842-4BFE-BCA0-25A5D67B626E}" type="sibTrans" cxnId="{709F5849-FC02-447E-AA9B-50BBD830F10C}">
      <dgm:prSet/>
      <dgm:spPr/>
      <dgm:t>
        <a:bodyPr/>
        <a:lstStyle/>
        <a:p>
          <a:endParaRPr lang="en-US"/>
        </a:p>
      </dgm:t>
    </dgm:pt>
    <dgm:pt modelId="{55608F2E-E8C5-45F7-8C5A-784ADF43C911}">
      <dgm:prSet/>
      <dgm:spPr/>
      <dgm:t>
        <a:bodyPr/>
        <a:lstStyle/>
        <a:p>
          <a:r>
            <a:rPr lang="en-US" dirty="0"/>
            <a:t>FINDINGS AND CONCLUSION</a:t>
          </a:r>
        </a:p>
      </dgm:t>
    </dgm:pt>
    <dgm:pt modelId="{6989DEC1-D82C-4468-A557-378EFEEC1F6E}" type="parTrans" cxnId="{BAD0285C-166F-43C5-B076-039BCF6EE8EC}">
      <dgm:prSet/>
      <dgm:spPr/>
      <dgm:t>
        <a:bodyPr/>
        <a:lstStyle/>
        <a:p>
          <a:endParaRPr lang="en-US"/>
        </a:p>
      </dgm:t>
    </dgm:pt>
    <dgm:pt modelId="{6D2052D7-54DA-49CF-9C48-D67AA658B955}" type="sibTrans" cxnId="{BAD0285C-166F-43C5-B076-039BCF6EE8EC}">
      <dgm:prSet/>
      <dgm:spPr/>
      <dgm:t>
        <a:bodyPr/>
        <a:lstStyle/>
        <a:p>
          <a:endParaRPr lang="en-US"/>
        </a:p>
      </dgm:t>
    </dgm:pt>
    <dgm:pt modelId="{2906B3C4-0ADD-4D88-BD7D-1D7536F0427D}">
      <dgm:prSet/>
      <dgm:spPr/>
      <dgm:t>
        <a:bodyPr/>
        <a:lstStyle/>
        <a:p>
          <a:r>
            <a:rPr lang="en-US" dirty="0"/>
            <a:t>TUNING PARAMETERS </a:t>
          </a:r>
        </a:p>
      </dgm:t>
    </dgm:pt>
    <dgm:pt modelId="{F70453CE-17B8-4BE8-A825-DF9DAAD409EC}" type="parTrans" cxnId="{DCECADE4-A8C2-4923-82E0-A8F20E49C391}">
      <dgm:prSet/>
      <dgm:spPr/>
      <dgm:t>
        <a:bodyPr/>
        <a:lstStyle/>
        <a:p>
          <a:endParaRPr lang="en-US"/>
        </a:p>
      </dgm:t>
    </dgm:pt>
    <dgm:pt modelId="{74759570-F002-4E88-8827-2357CF1DEA0F}" type="sibTrans" cxnId="{DCECADE4-A8C2-4923-82E0-A8F20E49C391}">
      <dgm:prSet/>
      <dgm:spPr/>
      <dgm:t>
        <a:bodyPr/>
        <a:lstStyle/>
        <a:p>
          <a:endParaRPr lang="en-US"/>
        </a:p>
      </dgm:t>
    </dgm:pt>
    <dgm:pt modelId="{46F60C3B-641D-4FE6-9F28-ED0CBF3449A6}">
      <dgm:prSet/>
      <dgm:spPr/>
      <dgm:t>
        <a:bodyPr/>
        <a:lstStyle/>
        <a:p>
          <a:r>
            <a:rPr lang="en-US" dirty="0"/>
            <a:t>MATHEMATICS BEHIND SVM</a:t>
          </a:r>
        </a:p>
      </dgm:t>
    </dgm:pt>
    <dgm:pt modelId="{05ABD56F-60F0-411B-B346-EBD3094841C7}" type="parTrans" cxnId="{EACB1E2E-B97E-4C3E-989E-BECED742A4C0}">
      <dgm:prSet/>
      <dgm:spPr/>
      <dgm:t>
        <a:bodyPr/>
        <a:lstStyle/>
        <a:p>
          <a:endParaRPr lang="en-US"/>
        </a:p>
      </dgm:t>
    </dgm:pt>
    <dgm:pt modelId="{3E346C66-FED0-4DED-983C-6EA80CDAF162}" type="sibTrans" cxnId="{EACB1E2E-B97E-4C3E-989E-BECED742A4C0}">
      <dgm:prSet/>
      <dgm:spPr/>
      <dgm:t>
        <a:bodyPr/>
        <a:lstStyle/>
        <a:p>
          <a:endParaRPr lang="en-US"/>
        </a:p>
      </dgm:t>
    </dgm:pt>
    <dgm:pt modelId="{F217D77F-A995-4F06-949B-0348D4AD7BC5}">
      <dgm:prSet/>
      <dgm:spPr/>
      <dgm:t>
        <a:bodyPr/>
        <a:lstStyle/>
        <a:p>
          <a:r>
            <a:rPr lang="en-US" dirty="0"/>
            <a:t>DATASET AND PACKAGES EXPLAINED </a:t>
          </a:r>
        </a:p>
      </dgm:t>
    </dgm:pt>
    <dgm:pt modelId="{24E60E20-E505-480C-AAA7-126C19A8F333}" type="parTrans" cxnId="{23FE9CDC-E6B9-4E34-836E-F8C3003D57C2}">
      <dgm:prSet/>
      <dgm:spPr/>
      <dgm:t>
        <a:bodyPr/>
        <a:lstStyle/>
        <a:p>
          <a:endParaRPr lang="en-US"/>
        </a:p>
      </dgm:t>
    </dgm:pt>
    <dgm:pt modelId="{43453D06-C7E9-4BB9-8281-7D5F79D8244B}" type="sibTrans" cxnId="{23FE9CDC-E6B9-4E34-836E-F8C3003D57C2}">
      <dgm:prSet/>
      <dgm:spPr/>
      <dgm:t>
        <a:bodyPr/>
        <a:lstStyle/>
        <a:p>
          <a:endParaRPr lang="en-US"/>
        </a:p>
      </dgm:t>
    </dgm:pt>
    <dgm:pt modelId="{43B259D0-C57A-4B0A-B68E-F1F808AE6EB0}">
      <dgm:prSet/>
      <dgm:spPr/>
      <dgm:t>
        <a:bodyPr/>
        <a:lstStyle/>
        <a:p>
          <a:r>
            <a:rPr lang="en-US" dirty="0"/>
            <a:t>PRE-REQUISITES</a:t>
          </a:r>
        </a:p>
      </dgm:t>
    </dgm:pt>
    <dgm:pt modelId="{5B50FDAE-13CE-437E-9F2A-6B5470172312}" type="parTrans" cxnId="{9CBCBF53-7404-4A59-B914-E2B7DC750F82}">
      <dgm:prSet/>
      <dgm:spPr/>
      <dgm:t>
        <a:bodyPr/>
        <a:lstStyle/>
        <a:p>
          <a:endParaRPr lang="en-US"/>
        </a:p>
      </dgm:t>
    </dgm:pt>
    <dgm:pt modelId="{62CE00FD-B638-4734-992A-642AAA744797}" type="sibTrans" cxnId="{9CBCBF53-7404-4A59-B914-E2B7DC750F82}">
      <dgm:prSet/>
      <dgm:spPr/>
      <dgm:t>
        <a:bodyPr/>
        <a:lstStyle/>
        <a:p>
          <a:endParaRPr lang="en-US"/>
        </a:p>
      </dgm:t>
    </dgm:pt>
    <dgm:pt modelId="{0C12AA34-F2A5-4584-9487-E63E411F114A}">
      <dgm:prSet/>
      <dgm:spPr/>
      <dgm:t>
        <a:bodyPr/>
        <a:lstStyle/>
        <a:p>
          <a:r>
            <a:rPr lang="en-US" dirty="0"/>
            <a:t>SCIKIT LEARN</a:t>
          </a:r>
        </a:p>
      </dgm:t>
    </dgm:pt>
    <dgm:pt modelId="{2EC2C2C9-975C-4E01-8954-3C72DE0C100D}" type="parTrans" cxnId="{7BA87322-75D7-4950-AA18-0EC9F1C0DD57}">
      <dgm:prSet/>
      <dgm:spPr/>
      <dgm:t>
        <a:bodyPr/>
        <a:lstStyle/>
        <a:p>
          <a:endParaRPr lang="en-US"/>
        </a:p>
      </dgm:t>
    </dgm:pt>
    <dgm:pt modelId="{77F47782-62B1-473A-8040-CFB7F89FC252}" type="sibTrans" cxnId="{7BA87322-75D7-4950-AA18-0EC9F1C0DD57}">
      <dgm:prSet/>
      <dgm:spPr/>
      <dgm:t>
        <a:bodyPr/>
        <a:lstStyle/>
        <a:p>
          <a:endParaRPr lang="en-US"/>
        </a:p>
      </dgm:t>
    </dgm:pt>
    <dgm:pt modelId="{0EB97BDF-DA6F-42B2-AE47-46C38B99255C}" type="pres">
      <dgm:prSet presAssocID="{5A7EB955-124F-4F79-B317-C6F0C3F59BDE}" presName="vert0" presStyleCnt="0">
        <dgm:presLayoutVars>
          <dgm:dir/>
          <dgm:animOne val="branch"/>
          <dgm:animLvl val="lvl"/>
        </dgm:presLayoutVars>
      </dgm:prSet>
      <dgm:spPr/>
    </dgm:pt>
    <dgm:pt modelId="{1B9CB2BF-DC84-4598-915C-CFC04635688B}" type="pres">
      <dgm:prSet presAssocID="{FA6BEA32-5065-48CE-AC1A-0496B5730A4F}" presName="thickLine" presStyleLbl="alignNode1" presStyleIdx="0" presStyleCnt="14"/>
      <dgm:spPr/>
    </dgm:pt>
    <dgm:pt modelId="{6DF91528-7B0D-4BDA-BC2C-F7082748D98D}" type="pres">
      <dgm:prSet presAssocID="{FA6BEA32-5065-48CE-AC1A-0496B5730A4F}" presName="horz1" presStyleCnt="0"/>
      <dgm:spPr/>
    </dgm:pt>
    <dgm:pt modelId="{8FE04878-E09A-4614-8160-E4D66F1358E0}" type="pres">
      <dgm:prSet presAssocID="{FA6BEA32-5065-48CE-AC1A-0496B5730A4F}" presName="tx1" presStyleLbl="revTx" presStyleIdx="0" presStyleCnt="14"/>
      <dgm:spPr/>
    </dgm:pt>
    <dgm:pt modelId="{1CE2063A-AD42-47DA-9EC1-F5DED6EC4432}" type="pres">
      <dgm:prSet presAssocID="{FA6BEA32-5065-48CE-AC1A-0496B5730A4F}" presName="vert1" presStyleCnt="0"/>
      <dgm:spPr/>
    </dgm:pt>
    <dgm:pt modelId="{2144D99D-B2EE-447D-BE5B-EA5B0E77F9CC}" type="pres">
      <dgm:prSet presAssocID="{4E545D32-7E87-489F-B66F-4F952E89BEF0}" presName="thickLine" presStyleLbl="alignNode1" presStyleIdx="1" presStyleCnt="14"/>
      <dgm:spPr/>
    </dgm:pt>
    <dgm:pt modelId="{B3994C59-A4EB-4C62-80D8-C65F42A79C12}" type="pres">
      <dgm:prSet presAssocID="{4E545D32-7E87-489F-B66F-4F952E89BEF0}" presName="horz1" presStyleCnt="0"/>
      <dgm:spPr/>
    </dgm:pt>
    <dgm:pt modelId="{3543436A-89D6-486C-BF81-5690364EFAE3}" type="pres">
      <dgm:prSet presAssocID="{4E545D32-7E87-489F-B66F-4F952E89BEF0}" presName="tx1" presStyleLbl="revTx" presStyleIdx="1" presStyleCnt="14"/>
      <dgm:spPr/>
    </dgm:pt>
    <dgm:pt modelId="{867E1104-A5C5-414D-ACBB-FCDAFD769AC5}" type="pres">
      <dgm:prSet presAssocID="{4E545D32-7E87-489F-B66F-4F952E89BEF0}" presName="vert1" presStyleCnt="0"/>
      <dgm:spPr/>
    </dgm:pt>
    <dgm:pt modelId="{59A554AA-0122-40E4-B60E-669CCDCDB4D1}" type="pres">
      <dgm:prSet presAssocID="{F43A4A21-F09D-4888-A3F3-692411991719}" presName="thickLine" presStyleLbl="alignNode1" presStyleIdx="2" presStyleCnt="14"/>
      <dgm:spPr/>
    </dgm:pt>
    <dgm:pt modelId="{F4D4763D-9363-4FB0-A73A-29C67CFE43F4}" type="pres">
      <dgm:prSet presAssocID="{F43A4A21-F09D-4888-A3F3-692411991719}" presName="horz1" presStyleCnt="0"/>
      <dgm:spPr/>
    </dgm:pt>
    <dgm:pt modelId="{F9E74074-5C12-4AD8-A9FC-ECB7378EB7E4}" type="pres">
      <dgm:prSet presAssocID="{F43A4A21-F09D-4888-A3F3-692411991719}" presName="tx1" presStyleLbl="revTx" presStyleIdx="2" presStyleCnt="14"/>
      <dgm:spPr/>
    </dgm:pt>
    <dgm:pt modelId="{EC277B62-F009-4229-9BDC-8FCE15D043D2}" type="pres">
      <dgm:prSet presAssocID="{F43A4A21-F09D-4888-A3F3-692411991719}" presName="vert1" presStyleCnt="0"/>
      <dgm:spPr/>
    </dgm:pt>
    <dgm:pt modelId="{088E5510-71D3-4594-A9B7-DD53763ED515}" type="pres">
      <dgm:prSet presAssocID="{E3BA1607-B299-4C2C-A1F3-10A0E1A9D009}" presName="thickLine" presStyleLbl="alignNode1" presStyleIdx="3" presStyleCnt="14"/>
      <dgm:spPr/>
    </dgm:pt>
    <dgm:pt modelId="{704D78AD-BEB6-4E7A-8464-4F86E5D85FCE}" type="pres">
      <dgm:prSet presAssocID="{E3BA1607-B299-4C2C-A1F3-10A0E1A9D009}" presName="horz1" presStyleCnt="0"/>
      <dgm:spPr/>
    </dgm:pt>
    <dgm:pt modelId="{E871F8CE-52C1-4F82-8F6B-C83A8DB8D5FB}" type="pres">
      <dgm:prSet presAssocID="{E3BA1607-B299-4C2C-A1F3-10A0E1A9D009}" presName="tx1" presStyleLbl="revTx" presStyleIdx="3" presStyleCnt="14"/>
      <dgm:spPr/>
    </dgm:pt>
    <dgm:pt modelId="{B3A5C786-A859-4999-8FB7-42C9FBE6DFF2}" type="pres">
      <dgm:prSet presAssocID="{E3BA1607-B299-4C2C-A1F3-10A0E1A9D009}" presName="vert1" presStyleCnt="0"/>
      <dgm:spPr/>
    </dgm:pt>
    <dgm:pt modelId="{1E455D27-129F-47EB-9726-083486E7E530}" type="pres">
      <dgm:prSet presAssocID="{F60612C2-3652-4D77-BCCC-6ACA613BD9DD}" presName="thickLine" presStyleLbl="alignNode1" presStyleIdx="4" presStyleCnt="14"/>
      <dgm:spPr/>
    </dgm:pt>
    <dgm:pt modelId="{E2458435-AF43-48BD-9999-55D9D1985E20}" type="pres">
      <dgm:prSet presAssocID="{F60612C2-3652-4D77-BCCC-6ACA613BD9DD}" presName="horz1" presStyleCnt="0"/>
      <dgm:spPr/>
    </dgm:pt>
    <dgm:pt modelId="{3B47E351-B321-410A-9EEB-9BCF37FF079F}" type="pres">
      <dgm:prSet presAssocID="{F60612C2-3652-4D77-BCCC-6ACA613BD9DD}" presName="tx1" presStyleLbl="revTx" presStyleIdx="4" presStyleCnt="14"/>
      <dgm:spPr/>
    </dgm:pt>
    <dgm:pt modelId="{ACCEE852-144C-49AC-B7C2-1DDCD4EC99EE}" type="pres">
      <dgm:prSet presAssocID="{F60612C2-3652-4D77-BCCC-6ACA613BD9DD}" presName="vert1" presStyleCnt="0"/>
      <dgm:spPr/>
    </dgm:pt>
    <dgm:pt modelId="{7D6B52AA-394D-4C9C-AD97-481C52334283}" type="pres">
      <dgm:prSet presAssocID="{2906B3C4-0ADD-4D88-BD7D-1D7536F0427D}" presName="thickLine" presStyleLbl="alignNode1" presStyleIdx="5" presStyleCnt="14"/>
      <dgm:spPr/>
    </dgm:pt>
    <dgm:pt modelId="{F8836EC1-6F8A-4DF8-97BF-30F4D6D0FC58}" type="pres">
      <dgm:prSet presAssocID="{2906B3C4-0ADD-4D88-BD7D-1D7536F0427D}" presName="horz1" presStyleCnt="0"/>
      <dgm:spPr/>
    </dgm:pt>
    <dgm:pt modelId="{B6AA3164-7FB5-44E3-892C-6061167DB218}" type="pres">
      <dgm:prSet presAssocID="{2906B3C4-0ADD-4D88-BD7D-1D7536F0427D}" presName="tx1" presStyleLbl="revTx" presStyleIdx="5" presStyleCnt="14"/>
      <dgm:spPr/>
    </dgm:pt>
    <dgm:pt modelId="{DFFF8EFA-4BA1-4B61-9FF9-0062534D173F}" type="pres">
      <dgm:prSet presAssocID="{2906B3C4-0ADD-4D88-BD7D-1D7536F0427D}" presName="vert1" presStyleCnt="0"/>
      <dgm:spPr/>
    </dgm:pt>
    <dgm:pt modelId="{216D6C48-A76E-473F-9216-8E069EE81DA2}" type="pres">
      <dgm:prSet presAssocID="{46F60C3B-641D-4FE6-9F28-ED0CBF3449A6}" presName="thickLine" presStyleLbl="alignNode1" presStyleIdx="6" presStyleCnt="14"/>
      <dgm:spPr/>
    </dgm:pt>
    <dgm:pt modelId="{2B483A3B-D811-4A31-8083-51F9267F3727}" type="pres">
      <dgm:prSet presAssocID="{46F60C3B-641D-4FE6-9F28-ED0CBF3449A6}" presName="horz1" presStyleCnt="0"/>
      <dgm:spPr/>
    </dgm:pt>
    <dgm:pt modelId="{19678305-1ECD-432B-A6B0-799021AF1137}" type="pres">
      <dgm:prSet presAssocID="{46F60C3B-641D-4FE6-9F28-ED0CBF3449A6}" presName="tx1" presStyleLbl="revTx" presStyleIdx="6" presStyleCnt="14"/>
      <dgm:spPr/>
    </dgm:pt>
    <dgm:pt modelId="{3466E669-3678-4FE0-A403-2E290962CFED}" type="pres">
      <dgm:prSet presAssocID="{46F60C3B-641D-4FE6-9F28-ED0CBF3449A6}" presName="vert1" presStyleCnt="0"/>
      <dgm:spPr/>
    </dgm:pt>
    <dgm:pt modelId="{E658F6A0-FB66-41C0-B6D2-AEC03B784270}" type="pres">
      <dgm:prSet presAssocID="{9CEBFB2F-B58D-4AF0-B081-8632101EE1D5}" presName="thickLine" presStyleLbl="alignNode1" presStyleIdx="7" presStyleCnt="14"/>
      <dgm:spPr/>
    </dgm:pt>
    <dgm:pt modelId="{F0B2D906-04FF-4459-91DA-0603ED0820B7}" type="pres">
      <dgm:prSet presAssocID="{9CEBFB2F-B58D-4AF0-B081-8632101EE1D5}" presName="horz1" presStyleCnt="0"/>
      <dgm:spPr/>
    </dgm:pt>
    <dgm:pt modelId="{4A3F43DE-76DB-4BFA-B417-A34013D0A5E0}" type="pres">
      <dgm:prSet presAssocID="{9CEBFB2F-B58D-4AF0-B081-8632101EE1D5}" presName="tx1" presStyleLbl="revTx" presStyleIdx="7" presStyleCnt="14"/>
      <dgm:spPr/>
    </dgm:pt>
    <dgm:pt modelId="{40DBF537-FD75-46EF-9301-1FD094128DAA}" type="pres">
      <dgm:prSet presAssocID="{9CEBFB2F-B58D-4AF0-B081-8632101EE1D5}" presName="vert1" presStyleCnt="0"/>
      <dgm:spPr/>
    </dgm:pt>
    <dgm:pt modelId="{5BE2B0BF-A475-482D-8751-E353ED990965}" type="pres">
      <dgm:prSet presAssocID="{F217D77F-A995-4F06-949B-0348D4AD7BC5}" presName="thickLine" presStyleLbl="alignNode1" presStyleIdx="8" presStyleCnt="14"/>
      <dgm:spPr/>
    </dgm:pt>
    <dgm:pt modelId="{87F3C11B-C006-43BF-AD57-05F2862E9855}" type="pres">
      <dgm:prSet presAssocID="{F217D77F-A995-4F06-949B-0348D4AD7BC5}" presName="horz1" presStyleCnt="0"/>
      <dgm:spPr/>
    </dgm:pt>
    <dgm:pt modelId="{6B9E2B91-CED8-4271-B246-F4EF949B7B26}" type="pres">
      <dgm:prSet presAssocID="{F217D77F-A995-4F06-949B-0348D4AD7BC5}" presName="tx1" presStyleLbl="revTx" presStyleIdx="8" presStyleCnt="14"/>
      <dgm:spPr/>
    </dgm:pt>
    <dgm:pt modelId="{FAABBCEC-052A-472F-90F5-AE16BFEFC23B}" type="pres">
      <dgm:prSet presAssocID="{F217D77F-A995-4F06-949B-0348D4AD7BC5}" presName="vert1" presStyleCnt="0"/>
      <dgm:spPr/>
    </dgm:pt>
    <dgm:pt modelId="{0E90F346-B413-43AC-8900-C4CB8788F526}" type="pres">
      <dgm:prSet presAssocID="{43B259D0-C57A-4B0A-B68E-F1F808AE6EB0}" presName="thickLine" presStyleLbl="alignNode1" presStyleIdx="9" presStyleCnt="14"/>
      <dgm:spPr/>
    </dgm:pt>
    <dgm:pt modelId="{BD85A876-A31C-450A-9BBC-0E99922C19B3}" type="pres">
      <dgm:prSet presAssocID="{43B259D0-C57A-4B0A-B68E-F1F808AE6EB0}" presName="horz1" presStyleCnt="0"/>
      <dgm:spPr/>
    </dgm:pt>
    <dgm:pt modelId="{409E2FA3-EA0E-4542-B5B4-42427691801B}" type="pres">
      <dgm:prSet presAssocID="{43B259D0-C57A-4B0A-B68E-F1F808AE6EB0}" presName="tx1" presStyleLbl="revTx" presStyleIdx="9" presStyleCnt="14"/>
      <dgm:spPr/>
    </dgm:pt>
    <dgm:pt modelId="{559FB7ED-2BCC-4CE7-BD90-493F2DEA0F01}" type="pres">
      <dgm:prSet presAssocID="{43B259D0-C57A-4B0A-B68E-F1F808AE6EB0}" presName="vert1" presStyleCnt="0"/>
      <dgm:spPr/>
    </dgm:pt>
    <dgm:pt modelId="{9D79CADA-325C-4D09-B6B0-C72A87653162}" type="pres">
      <dgm:prSet presAssocID="{0C12AA34-F2A5-4584-9487-E63E411F114A}" presName="thickLine" presStyleLbl="alignNode1" presStyleIdx="10" presStyleCnt="14"/>
      <dgm:spPr/>
    </dgm:pt>
    <dgm:pt modelId="{9A221F64-B880-4808-9D33-A3814B631643}" type="pres">
      <dgm:prSet presAssocID="{0C12AA34-F2A5-4584-9487-E63E411F114A}" presName="horz1" presStyleCnt="0"/>
      <dgm:spPr/>
    </dgm:pt>
    <dgm:pt modelId="{B4A5D563-5045-4A4F-9CB9-E213D08AF885}" type="pres">
      <dgm:prSet presAssocID="{0C12AA34-F2A5-4584-9487-E63E411F114A}" presName="tx1" presStyleLbl="revTx" presStyleIdx="10" presStyleCnt="14"/>
      <dgm:spPr/>
    </dgm:pt>
    <dgm:pt modelId="{7ED139C6-020A-494C-AC46-CA429053870E}" type="pres">
      <dgm:prSet presAssocID="{0C12AA34-F2A5-4584-9487-E63E411F114A}" presName="vert1" presStyleCnt="0"/>
      <dgm:spPr/>
    </dgm:pt>
    <dgm:pt modelId="{FDB57BF5-7710-4DAC-BF28-AC6B923B256A}" type="pres">
      <dgm:prSet presAssocID="{82C6B434-D2F9-40B8-BD2B-29BDA48C64BA}" presName="thickLine" presStyleLbl="alignNode1" presStyleIdx="11" presStyleCnt="14"/>
      <dgm:spPr/>
    </dgm:pt>
    <dgm:pt modelId="{996484C1-8DF4-4127-A55D-1A1E3F747134}" type="pres">
      <dgm:prSet presAssocID="{82C6B434-D2F9-40B8-BD2B-29BDA48C64BA}" presName="horz1" presStyleCnt="0"/>
      <dgm:spPr/>
    </dgm:pt>
    <dgm:pt modelId="{5FA87DAF-090A-4C07-A8D2-6E70EEBD23AB}" type="pres">
      <dgm:prSet presAssocID="{82C6B434-D2F9-40B8-BD2B-29BDA48C64BA}" presName="tx1" presStyleLbl="revTx" presStyleIdx="11" presStyleCnt="14"/>
      <dgm:spPr/>
    </dgm:pt>
    <dgm:pt modelId="{8C6994F3-E29B-4068-8AB7-A4FD03231C84}" type="pres">
      <dgm:prSet presAssocID="{82C6B434-D2F9-40B8-BD2B-29BDA48C64BA}" presName="vert1" presStyleCnt="0"/>
      <dgm:spPr/>
    </dgm:pt>
    <dgm:pt modelId="{2E971D28-1F58-4279-9C5A-90FD0DBB05E6}" type="pres">
      <dgm:prSet presAssocID="{55608F2E-E8C5-45F7-8C5A-784ADF43C911}" presName="thickLine" presStyleLbl="alignNode1" presStyleIdx="12" presStyleCnt="14"/>
      <dgm:spPr/>
    </dgm:pt>
    <dgm:pt modelId="{0E4F2923-7994-4C3D-A9C0-6F8C3DA9B306}" type="pres">
      <dgm:prSet presAssocID="{55608F2E-E8C5-45F7-8C5A-784ADF43C911}" presName="horz1" presStyleCnt="0"/>
      <dgm:spPr/>
    </dgm:pt>
    <dgm:pt modelId="{5073344E-8D41-4188-9D50-A45F782ACB64}" type="pres">
      <dgm:prSet presAssocID="{55608F2E-E8C5-45F7-8C5A-784ADF43C911}" presName="tx1" presStyleLbl="revTx" presStyleIdx="12" presStyleCnt="14"/>
      <dgm:spPr/>
    </dgm:pt>
    <dgm:pt modelId="{B5DC70DC-9F20-4E49-8B13-6BA7946ADE69}" type="pres">
      <dgm:prSet presAssocID="{55608F2E-E8C5-45F7-8C5A-784ADF43C911}" presName="vert1" presStyleCnt="0"/>
      <dgm:spPr/>
    </dgm:pt>
    <dgm:pt modelId="{09114700-A489-457C-8B2C-2EE112BE9105}" type="pres">
      <dgm:prSet presAssocID="{1F8D7A63-4141-4334-84C1-81259B2A2235}" presName="thickLine" presStyleLbl="alignNode1" presStyleIdx="13" presStyleCnt="14"/>
      <dgm:spPr/>
    </dgm:pt>
    <dgm:pt modelId="{A246A03E-4911-43D2-BCFE-2FFC632E8E70}" type="pres">
      <dgm:prSet presAssocID="{1F8D7A63-4141-4334-84C1-81259B2A2235}" presName="horz1" presStyleCnt="0"/>
      <dgm:spPr/>
    </dgm:pt>
    <dgm:pt modelId="{8224F365-66CB-4C73-BA37-EC716DF654C5}" type="pres">
      <dgm:prSet presAssocID="{1F8D7A63-4141-4334-84C1-81259B2A2235}" presName="tx1" presStyleLbl="revTx" presStyleIdx="13" presStyleCnt="14"/>
      <dgm:spPr/>
    </dgm:pt>
    <dgm:pt modelId="{66BB0DA1-CC4D-408D-8392-4042650B3033}" type="pres">
      <dgm:prSet presAssocID="{1F8D7A63-4141-4334-84C1-81259B2A2235}" presName="vert1" presStyleCnt="0"/>
      <dgm:spPr/>
    </dgm:pt>
  </dgm:ptLst>
  <dgm:cxnLst>
    <dgm:cxn modelId="{ABC80200-CF84-4F53-92D5-D39759BEEA04}" type="presOf" srcId="{E3BA1607-B299-4C2C-A1F3-10A0E1A9D009}" destId="{E871F8CE-52C1-4F82-8F6B-C83A8DB8D5FB}" srcOrd="0" destOrd="0" presId="urn:microsoft.com/office/officeart/2008/layout/LinedList"/>
    <dgm:cxn modelId="{7BA87322-75D7-4950-AA18-0EC9F1C0DD57}" srcId="{5A7EB955-124F-4F79-B317-C6F0C3F59BDE}" destId="{0C12AA34-F2A5-4584-9487-E63E411F114A}" srcOrd="10" destOrd="0" parTransId="{2EC2C2C9-975C-4E01-8954-3C72DE0C100D}" sibTransId="{77F47782-62B1-473A-8040-CFB7F89FC252}"/>
    <dgm:cxn modelId="{43D91425-E22F-4BC6-BFC5-6026DB01E753}" type="presOf" srcId="{2906B3C4-0ADD-4D88-BD7D-1D7536F0427D}" destId="{B6AA3164-7FB5-44E3-892C-6061167DB218}" srcOrd="0" destOrd="0" presId="urn:microsoft.com/office/officeart/2008/layout/LinedList"/>
    <dgm:cxn modelId="{EACB1E2E-B97E-4C3E-989E-BECED742A4C0}" srcId="{5A7EB955-124F-4F79-B317-C6F0C3F59BDE}" destId="{46F60C3B-641D-4FE6-9F28-ED0CBF3449A6}" srcOrd="6" destOrd="0" parTransId="{05ABD56F-60F0-411B-B346-EBD3094841C7}" sibTransId="{3E346C66-FED0-4DED-983C-6EA80CDAF162}"/>
    <dgm:cxn modelId="{F78E852E-82D0-483A-B226-0FD5DC0BF04E}" srcId="{5A7EB955-124F-4F79-B317-C6F0C3F59BDE}" destId="{82C6B434-D2F9-40B8-BD2B-29BDA48C64BA}" srcOrd="11" destOrd="0" parTransId="{63C23DEF-267F-48F1-A552-E667A0C60A20}" sibTransId="{96B0F992-6F19-40A2-B1EB-E611008EB114}"/>
    <dgm:cxn modelId="{BAD0285C-166F-43C5-B076-039BCF6EE8EC}" srcId="{5A7EB955-124F-4F79-B317-C6F0C3F59BDE}" destId="{55608F2E-E8C5-45F7-8C5A-784ADF43C911}" srcOrd="12" destOrd="0" parTransId="{6989DEC1-D82C-4468-A557-378EFEEC1F6E}" sibTransId="{6D2052D7-54DA-49CF-9C48-D67AA658B955}"/>
    <dgm:cxn modelId="{C165825D-4BAB-4A17-8B95-EF1B2C949B32}" srcId="{5A7EB955-124F-4F79-B317-C6F0C3F59BDE}" destId="{9CEBFB2F-B58D-4AF0-B081-8632101EE1D5}" srcOrd="7" destOrd="0" parTransId="{5F8EE50A-0E6F-4DA5-92E9-C281123FA0CC}" sibTransId="{61991215-118C-473C-89DC-7861D7D62566}"/>
    <dgm:cxn modelId="{ABCDB35F-A688-4C09-A67D-2D6D0CCE5B90}" type="presOf" srcId="{43B259D0-C57A-4B0A-B68E-F1F808AE6EB0}" destId="{409E2FA3-EA0E-4542-B5B4-42427691801B}" srcOrd="0" destOrd="0" presId="urn:microsoft.com/office/officeart/2008/layout/LinedList"/>
    <dgm:cxn modelId="{74A02F42-B9F7-4AD5-A4F9-C731903712BC}" type="presOf" srcId="{5A7EB955-124F-4F79-B317-C6F0C3F59BDE}" destId="{0EB97BDF-DA6F-42B2-AE47-46C38B99255C}" srcOrd="0" destOrd="0" presId="urn:microsoft.com/office/officeart/2008/layout/LinedList"/>
    <dgm:cxn modelId="{0ECA7448-00BB-4A4D-8066-DE0C7FB11921}" srcId="{5A7EB955-124F-4F79-B317-C6F0C3F59BDE}" destId="{E3BA1607-B299-4C2C-A1F3-10A0E1A9D009}" srcOrd="3" destOrd="0" parTransId="{815D4BEC-85AF-4E41-AB0B-F1FA582F9564}" sibTransId="{72E6635A-31E6-4ABD-91D0-F58D054FA139}"/>
    <dgm:cxn modelId="{42A93669-1423-4DC7-B82E-C3B8C757DBF9}" type="presOf" srcId="{4E545D32-7E87-489F-B66F-4F952E89BEF0}" destId="{3543436A-89D6-486C-BF81-5690364EFAE3}" srcOrd="0" destOrd="0" presId="urn:microsoft.com/office/officeart/2008/layout/LinedList"/>
    <dgm:cxn modelId="{9FB95F49-BF6D-4FC4-A23B-E424C0774B6C}" type="presOf" srcId="{46F60C3B-641D-4FE6-9F28-ED0CBF3449A6}" destId="{19678305-1ECD-432B-A6B0-799021AF1137}" srcOrd="0" destOrd="0" presId="urn:microsoft.com/office/officeart/2008/layout/LinedList"/>
    <dgm:cxn modelId="{709F5849-FC02-447E-AA9B-50BBD830F10C}" srcId="{5A7EB955-124F-4F79-B317-C6F0C3F59BDE}" destId="{1F8D7A63-4141-4334-84C1-81259B2A2235}" srcOrd="13" destOrd="0" parTransId="{52285FD3-891B-4C5B-94D8-AF78893A75D1}" sibTransId="{D4F46310-9842-4BFE-BCA0-25A5D67B626E}"/>
    <dgm:cxn modelId="{B4084C70-A653-48CA-9DC1-281E27A7DE75}" type="presOf" srcId="{0C12AA34-F2A5-4584-9487-E63E411F114A}" destId="{B4A5D563-5045-4A4F-9CB9-E213D08AF885}" srcOrd="0" destOrd="0" presId="urn:microsoft.com/office/officeart/2008/layout/LinedList"/>
    <dgm:cxn modelId="{54FEFD51-31FF-4AA2-AD31-0F80E5B7EE0E}" type="presOf" srcId="{9CEBFB2F-B58D-4AF0-B081-8632101EE1D5}" destId="{4A3F43DE-76DB-4BFA-B417-A34013D0A5E0}" srcOrd="0" destOrd="0" presId="urn:microsoft.com/office/officeart/2008/layout/LinedList"/>
    <dgm:cxn modelId="{9CBCBF53-7404-4A59-B914-E2B7DC750F82}" srcId="{5A7EB955-124F-4F79-B317-C6F0C3F59BDE}" destId="{43B259D0-C57A-4B0A-B68E-F1F808AE6EB0}" srcOrd="9" destOrd="0" parTransId="{5B50FDAE-13CE-437E-9F2A-6B5470172312}" sibTransId="{62CE00FD-B638-4734-992A-642AAA744797}"/>
    <dgm:cxn modelId="{70BD2975-8308-4DB1-AA2A-5ABC736DDF7A}" srcId="{5A7EB955-124F-4F79-B317-C6F0C3F59BDE}" destId="{F43A4A21-F09D-4888-A3F3-692411991719}" srcOrd="2" destOrd="0" parTransId="{084231D5-B06E-4398-8D20-AC89D28EF7E0}" sibTransId="{CA6D6928-53A9-4115-AFA3-993D41D0476C}"/>
    <dgm:cxn modelId="{7E841089-C3B8-481F-AE90-05342F2AD7C8}" type="presOf" srcId="{FA6BEA32-5065-48CE-AC1A-0496B5730A4F}" destId="{8FE04878-E09A-4614-8160-E4D66F1358E0}" srcOrd="0" destOrd="0" presId="urn:microsoft.com/office/officeart/2008/layout/LinedList"/>
    <dgm:cxn modelId="{C8E0E189-EA1C-48B2-B25C-03EE17A8C7A6}" type="presOf" srcId="{F217D77F-A995-4F06-949B-0348D4AD7BC5}" destId="{6B9E2B91-CED8-4271-B246-F4EF949B7B26}" srcOrd="0" destOrd="0" presId="urn:microsoft.com/office/officeart/2008/layout/LinedList"/>
    <dgm:cxn modelId="{4385A3A3-52D5-40DF-ACDF-71BB1391E162}" type="presOf" srcId="{55608F2E-E8C5-45F7-8C5A-784ADF43C911}" destId="{5073344E-8D41-4188-9D50-A45F782ACB64}" srcOrd="0" destOrd="0" presId="urn:microsoft.com/office/officeart/2008/layout/LinedList"/>
    <dgm:cxn modelId="{BB2E1EA7-07E0-40CB-85EE-E606567A4B1F}" srcId="{5A7EB955-124F-4F79-B317-C6F0C3F59BDE}" destId="{FA6BEA32-5065-48CE-AC1A-0496B5730A4F}" srcOrd="0" destOrd="0" parTransId="{074AA04A-A819-4AB6-9CB5-F5787C1650D8}" sibTransId="{6BA83CF4-DAB6-4B7B-BC75-47BE8577B6C2}"/>
    <dgm:cxn modelId="{CF169CB9-3542-474B-B29A-6E314C6C021B}" srcId="{5A7EB955-124F-4F79-B317-C6F0C3F59BDE}" destId="{F60612C2-3652-4D77-BCCC-6ACA613BD9DD}" srcOrd="4" destOrd="0" parTransId="{A194F46F-2EAF-42BD-96CE-902C096A832B}" sibTransId="{1CA6064D-8A03-40E8-AB3C-425977110325}"/>
    <dgm:cxn modelId="{8DA9ADC5-9F1F-4FD7-9090-FFDE715665F4}" type="presOf" srcId="{1F8D7A63-4141-4334-84C1-81259B2A2235}" destId="{8224F365-66CB-4C73-BA37-EC716DF654C5}" srcOrd="0" destOrd="0" presId="urn:microsoft.com/office/officeart/2008/layout/LinedList"/>
    <dgm:cxn modelId="{23FE9CDC-E6B9-4E34-836E-F8C3003D57C2}" srcId="{5A7EB955-124F-4F79-B317-C6F0C3F59BDE}" destId="{F217D77F-A995-4F06-949B-0348D4AD7BC5}" srcOrd="8" destOrd="0" parTransId="{24E60E20-E505-480C-AAA7-126C19A8F333}" sibTransId="{43453D06-C7E9-4BB9-8281-7D5F79D8244B}"/>
    <dgm:cxn modelId="{35AB6FE3-94EF-4AAD-9786-47552816AF1D}" type="presOf" srcId="{F60612C2-3652-4D77-BCCC-6ACA613BD9DD}" destId="{3B47E351-B321-410A-9EEB-9BCF37FF079F}" srcOrd="0" destOrd="0" presId="urn:microsoft.com/office/officeart/2008/layout/LinedList"/>
    <dgm:cxn modelId="{4F9388E3-74A6-4797-AD64-1C57CD6FB99D}" type="presOf" srcId="{82C6B434-D2F9-40B8-BD2B-29BDA48C64BA}" destId="{5FA87DAF-090A-4C07-A8D2-6E70EEBD23AB}" srcOrd="0" destOrd="0" presId="urn:microsoft.com/office/officeart/2008/layout/LinedList"/>
    <dgm:cxn modelId="{DCECADE4-A8C2-4923-82E0-A8F20E49C391}" srcId="{5A7EB955-124F-4F79-B317-C6F0C3F59BDE}" destId="{2906B3C4-0ADD-4D88-BD7D-1D7536F0427D}" srcOrd="5" destOrd="0" parTransId="{F70453CE-17B8-4BE8-A825-DF9DAAD409EC}" sibTransId="{74759570-F002-4E88-8827-2357CF1DEA0F}"/>
    <dgm:cxn modelId="{038E02EC-1525-46DD-B220-20CD905F9EEB}" srcId="{5A7EB955-124F-4F79-B317-C6F0C3F59BDE}" destId="{4E545D32-7E87-489F-B66F-4F952E89BEF0}" srcOrd="1" destOrd="0" parTransId="{10CE046A-4621-4B0F-A49B-3760364F9E4B}" sibTransId="{35BD1D1F-B710-47ED-B568-66451B9313B8}"/>
    <dgm:cxn modelId="{01A64DFE-4AAC-47BC-9EFF-23CF3EED7538}" type="presOf" srcId="{F43A4A21-F09D-4888-A3F3-692411991719}" destId="{F9E74074-5C12-4AD8-A9FC-ECB7378EB7E4}" srcOrd="0" destOrd="0" presId="urn:microsoft.com/office/officeart/2008/layout/LinedList"/>
    <dgm:cxn modelId="{3AF65FE9-DD3B-4EF8-BE66-7D05C36700D8}" type="presParOf" srcId="{0EB97BDF-DA6F-42B2-AE47-46C38B99255C}" destId="{1B9CB2BF-DC84-4598-915C-CFC04635688B}" srcOrd="0" destOrd="0" presId="urn:microsoft.com/office/officeart/2008/layout/LinedList"/>
    <dgm:cxn modelId="{33D66B36-853B-493A-B0FC-11D89721C60B}" type="presParOf" srcId="{0EB97BDF-DA6F-42B2-AE47-46C38B99255C}" destId="{6DF91528-7B0D-4BDA-BC2C-F7082748D98D}" srcOrd="1" destOrd="0" presId="urn:microsoft.com/office/officeart/2008/layout/LinedList"/>
    <dgm:cxn modelId="{508B49A7-BA9B-4D44-958E-1BC7D2D88742}" type="presParOf" srcId="{6DF91528-7B0D-4BDA-BC2C-F7082748D98D}" destId="{8FE04878-E09A-4614-8160-E4D66F1358E0}" srcOrd="0" destOrd="0" presId="urn:microsoft.com/office/officeart/2008/layout/LinedList"/>
    <dgm:cxn modelId="{CBE9E6A5-117D-47E3-ABC2-F5FE979484B1}" type="presParOf" srcId="{6DF91528-7B0D-4BDA-BC2C-F7082748D98D}" destId="{1CE2063A-AD42-47DA-9EC1-F5DED6EC4432}" srcOrd="1" destOrd="0" presId="urn:microsoft.com/office/officeart/2008/layout/LinedList"/>
    <dgm:cxn modelId="{706C2C0B-A428-467E-9A64-A9EC0DC0C389}" type="presParOf" srcId="{0EB97BDF-DA6F-42B2-AE47-46C38B99255C}" destId="{2144D99D-B2EE-447D-BE5B-EA5B0E77F9CC}" srcOrd="2" destOrd="0" presId="urn:microsoft.com/office/officeart/2008/layout/LinedList"/>
    <dgm:cxn modelId="{C2BDCE12-A6CC-46BC-8C8F-4409A0648CC3}" type="presParOf" srcId="{0EB97BDF-DA6F-42B2-AE47-46C38B99255C}" destId="{B3994C59-A4EB-4C62-80D8-C65F42A79C12}" srcOrd="3" destOrd="0" presId="urn:microsoft.com/office/officeart/2008/layout/LinedList"/>
    <dgm:cxn modelId="{D6A20ADF-BEF2-41E7-8488-04200CA85871}" type="presParOf" srcId="{B3994C59-A4EB-4C62-80D8-C65F42A79C12}" destId="{3543436A-89D6-486C-BF81-5690364EFAE3}" srcOrd="0" destOrd="0" presId="urn:microsoft.com/office/officeart/2008/layout/LinedList"/>
    <dgm:cxn modelId="{FF21CD7A-3529-4C53-A179-CD8FFA4D85EA}" type="presParOf" srcId="{B3994C59-A4EB-4C62-80D8-C65F42A79C12}" destId="{867E1104-A5C5-414D-ACBB-FCDAFD769AC5}" srcOrd="1" destOrd="0" presId="urn:microsoft.com/office/officeart/2008/layout/LinedList"/>
    <dgm:cxn modelId="{8322CE5A-067A-4028-A205-6D75FCE16F4D}" type="presParOf" srcId="{0EB97BDF-DA6F-42B2-AE47-46C38B99255C}" destId="{59A554AA-0122-40E4-B60E-669CCDCDB4D1}" srcOrd="4" destOrd="0" presId="urn:microsoft.com/office/officeart/2008/layout/LinedList"/>
    <dgm:cxn modelId="{373D975D-AACA-4AB7-83E4-4BC8A33BDE64}" type="presParOf" srcId="{0EB97BDF-DA6F-42B2-AE47-46C38B99255C}" destId="{F4D4763D-9363-4FB0-A73A-29C67CFE43F4}" srcOrd="5" destOrd="0" presId="urn:microsoft.com/office/officeart/2008/layout/LinedList"/>
    <dgm:cxn modelId="{CF5F4957-8729-42D1-AEFB-1406DCA0DC60}" type="presParOf" srcId="{F4D4763D-9363-4FB0-A73A-29C67CFE43F4}" destId="{F9E74074-5C12-4AD8-A9FC-ECB7378EB7E4}" srcOrd="0" destOrd="0" presId="urn:microsoft.com/office/officeart/2008/layout/LinedList"/>
    <dgm:cxn modelId="{14CF9895-6CB9-46A4-949E-477519B94C2E}" type="presParOf" srcId="{F4D4763D-9363-4FB0-A73A-29C67CFE43F4}" destId="{EC277B62-F009-4229-9BDC-8FCE15D043D2}" srcOrd="1" destOrd="0" presId="urn:microsoft.com/office/officeart/2008/layout/LinedList"/>
    <dgm:cxn modelId="{E0627D2F-2A13-465A-A572-EDBFF36A17E7}" type="presParOf" srcId="{0EB97BDF-DA6F-42B2-AE47-46C38B99255C}" destId="{088E5510-71D3-4594-A9B7-DD53763ED515}" srcOrd="6" destOrd="0" presId="urn:microsoft.com/office/officeart/2008/layout/LinedList"/>
    <dgm:cxn modelId="{14139680-C84F-4EC6-B1CC-FF38F70E903F}" type="presParOf" srcId="{0EB97BDF-DA6F-42B2-AE47-46C38B99255C}" destId="{704D78AD-BEB6-4E7A-8464-4F86E5D85FCE}" srcOrd="7" destOrd="0" presId="urn:microsoft.com/office/officeart/2008/layout/LinedList"/>
    <dgm:cxn modelId="{DC6A8795-E890-4A45-9AD8-08BCB1F30DFA}" type="presParOf" srcId="{704D78AD-BEB6-4E7A-8464-4F86E5D85FCE}" destId="{E871F8CE-52C1-4F82-8F6B-C83A8DB8D5FB}" srcOrd="0" destOrd="0" presId="urn:microsoft.com/office/officeart/2008/layout/LinedList"/>
    <dgm:cxn modelId="{19FCA412-2076-4A0E-8B7A-D63EA198B0AA}" type="presParOf" srcId="{704D78AD-BEB6-4E7A-8464-4F86E5D85FCE}" destId="{B3A5C786-A859-4999-8FB7-42C9FBE6DFF2}" srcOrd="1" destOrd="0" presId="urn:microsoft.com/office/officeart/2008/layout/LinedList"/>
    <dgm:cxn modelId="{B195A75D-7E52-4137-A0E5-4A3A1D4DF896}" type="presParOf" srcId="{0EB97BDF-DA6F-42B2-AE47-46C38B99255C}" destId="{1E455D27-129F-47EB-9726-083486E7E530}" srcOrd="8" destOrd="0" presId="urn:microsoft.com/office/officeart/2008/layout/LinedList"/>
    <dgm:cxn modelId="{5F579C27-7F9B-4C39-8369-625A58DB351B}" type="presParOf" srcId="{0EB97BDF-DA6F-42B2-AE47-46C38B99255C}" destId="{E2458435-AF43-48BD-9999-55D9D1985E20}" srcOrd="9" destOrd="0" presId="urn:microsoft.com/office/officeart/2008/layout/LinedList"/>
    <dgm:cxn modelId="{26DE670A-815B-4A15-9862-B2A1DE216945}" type="presParOf" srcId="{E2458435-AF43-48BD-9999-55D9D1985E20}" destId="{3B47E351-B321-410A-9EEB-9BCF37FF079F}" srcOrd="0" destOrd="0" presId="urn:microsoft.com/office/officeart/2008/layout/LinedList"/>
    <dgm:cxn modelId="{7FFB2B6D-918B-484C-ADBE-A7D83401F9D6}" type="presParOf" srcId="{E2458435-AF43-48BD-9999-55D9D1985E20}" destId="{ACCEE852-144C-49AC-B7C2-1DDCD4EC99EE}" srcOrd="1" destOrd="0" presId="urn:microsoft.com/office/officeart/2008/layout/LinedList"/>
    <dgm:cxn modelId="{CBB73DAD-D176-4F42-8597-5C1E049B2735}" type="presParOf" srcId="{0EB97BDF-DA6F-42B2-AE47-46C38B99255C}" destId="{7D6B52AA-394D-4C9C-AD97-481C52334283}" srcOrd="10" destOrd="0" presId="urn:microsoft.com/office/officeart/2008/layout/LinedList"/>
    <dgm:cxn modelId="{B5E9D890-D1D6-4C7B-A262-13BE723DDA20}" type="presParOf" srcId="{0EB97BDF-DA6F-42B2-AE47-46C38B99255C}" destId="{F8836EC1-6F8A-4DF8-97BF-30F4D6D0FC58}" srcOrd="11" destOrd="0" presId="urn:microsoft.com/office/officeart/2008/layout/LinedList"/>
    <dgm:cxn modelId="{E34D2B6C-5097-4D9C-A973-46BA0870D138}" type="presParOf" srcId="{F8836EC1-6F8A-4DF8-97BF-30F4D6D0FC58}" destId="{B6AA3164-7FB5-44E3-892C-6061167DB218}" srcOrd="0" destOrd="0" presId="urn:microsoft.com/office/officeart/2008/layout/LinedList"/>
    <dgm:cxn modelId="{2DEAE05D-0F09-48E0-8972-AD80EE381ED4}" type="presParOf" srcId="{F8836EC1-6F8A-4DF8-97BF-30F4D6D0FC58}" destId="{DFFF8EFA-4BA1-4B61-9FF9-0062534D173F}" srcOrd="1" destOrd="0" presId="urn:microsoft.com/office/officeart/2008/layout/LinedList"/>
    <dgm:cxn modelId="{4B3C6756-5888-4B98-B3EF-61DF66CE9DF5}" type="presParOf" srcId="{0EB97BDF-DA6F-42B2-AE47-46C38B99255C}" destId="{216D6C48-A76E-473F-9216-8E069EE81DA2}" srcOrd="12" destOrd="0" presId="urn:microsoft.com/office/officeart/2008/layout/LinedList"/>
    <dgm:cxn modelId="{80327179-8521-4A82-B3B5-DD46F866A272}" type="presParOf" srcId="{0EB97BDF-DA6F-42B2-AE47-46C38B99255C}" destId="{2B483A3B-D811-4A31-8083-51F9267F3727}" srcOrd="13" destOrd="0" presId="urn:microsoft.com/office/officeart/2008/layout/LinedList"/>
    <dgm:cxn modelId="{946E5311-538D-4167-984C-07C563DDD009}" type="presParOf" srcId="{2B483A3B-D811-4A31-8083-51F9267F3727}" destId="{19678305-1ECD-432B-A6B0-799021AF1137}" srcOrd="0" destOrd="0" presId="urn:microsoft.com/office/officeart/2008/layout/LinedList"/>
    <dgm:cxn modelId="{2ADDF35D-9673-4886-9486-3F157CB6741F}" type="presParOf" srcId="{2B483A3B-D811-4A31-8083-51F9267F3727}" destId="{3466E669-3678-4FE0-A403-2E290962CFED}" srcOrd="1" destOrd="0" presId="urn:microsoft.com/office/officeart/2008/layout/LinedList"/>
    <dgm:cxn modelId="{0FE83243-C600-4E7F-B577-93D832588CE3}" type="presParOf" srcId="{0EB97BDF-DA6F-42B2-AE47-46C38B99255C}" destId="{E658F6A0-FB66-41C0-B6D2-AEC03B784270}" srcOrd="14" destOrd="0" presId="urn:microsoft.com/office/officeart/2008/layout/LinedList"/>
    <dgm:cxn modelId="{D0D568A7-2C51-4D34-8678-AD22DBA0FCC7}" type="presParOf" srcId="{0EB97BDF-DA6F-42B2-AE47-46C38B99255C}" destId="{F0B2D906-04FF-4459-91DA-0603ED0820B7}" srcOrd="15" destOrd="0" presId="urn:microsoft.com/office/officeart/2008/layout/LinedList"/>
    <dgm:cxn modelId="{E8BDF2DA-464C-4539-A9CD-D9A9F6E10841}" type="presParOf" srcId="{F0B2D906-04FF-4459-91DA-0603ED0820B7}" destId="{4A3F43DE-76DB-4BFA-B417-A34013D0A5E0}" srcOrd="0" destOrd="0" presId="urn:microsoft.com/office/officeart/2008/layout/LinedList"/>
    <dgm:cxn modelId="{8C335CD5-EF68-4C84-B055-9AA19284A63D}" type="presParOf" srcId="{F0B2D906-04FF-4459-91DA-0603ED0820B7}" destId="{40DBF537-FD75-46EF-9301-1FD094128DAA}" srcOrd="1" destOrd="0" presId="urn:microsoft.com/office/officeart/2008/layout/LinedList"/>
    <dgm:cxn modelId="{E4E73BEC-CB78-407D-869A-F714C9E874EF}" type="presParOf" srcId="{0EB97BDF-DA6F-42B2-AE47-46C38B99255C}" destId="{5BE2B0BF-A475-482D-8751-E353ED990965}" srcOrd="16" destOrd="0" presId="urn:microsoft.com/office/officeart/2008/layout/LinedList"/>
    <dgm:cxn modelId="{323EF326-7182-4E12-9FC5-94C6AFD61838}" type="presParOf" srcId="{0EB97BDF-DA6F-42B2-AE47-46C38B99255C}" destId="{87F3C11B-C006-43BF-AD57-05F2862E9855}" srcOrd="17" destOrd="0" presId="urn:microsoft.com/office/officeart/2008/layout/LinedList"/>
    <dgm:cxn modelId="{20BAD4EC-4A14-4C61-9D4F-8F76BDEB24FE}" type="presParOf" srcId="{87F3C11B-C006-43BF-AD57-05F2862E9855}" destId="{6B9E2B91-CED8-4271-B246-F4EF949B7B26}" srcOrd="0" destOrd="0" presId="urn:microsoft.com/office/officeart/2008/layout/LinedList"/>
    <dgm:cxn modelId="{A71A756C-D7AF-4515-AD6A-BAAE54E6ABA6}" type="presParOf" srcId="{87F3C11B-C006-43BF-AD57-05F2862E9855}" destId="{FAABBCEC-052A-472F-90F5-AE16BFEFC23B}" srcOrd="1" destOrd="0" presId="urn:microsoft.com/office/officeart/2008/layout/LinedList"/>
    <dgm:cxn modelId="{801D41F4-88FC-4A70-9C67-0DF9F25CE47D}" type="presParOf" srcId="{0EB97BDF-DA6F-42B2-AE47-46C38B99255C}" destId="{0E90F346-B413-43AC-8900-C4CB8788F526}" srcOrd="18" destOrd="0" presId="urn:microsoft.com/office/officeart/2008/layout/LinedList"/>
    <dgm:cxn modelId="{BF41458F-8DE1-4B42-9E50-40EBC5C8A056}" type="presParOf" srcId="{0EB97BDF-DA6F-42B2-AE47-46C38B99255C}" destId="{BD85A876-A31C-450A-9BBC-0E99922C19B3}" srcOrd="19" destOrd="0" presId="urn:microsoft.com/office/officeart/2008/layout/LinedList"/>
    <dgm:cxn modelId="{1068F7B4-69FE-4698-9C45-036428676F5E}" type="presParOf" srcId="{BD85A876-A31C-450A-9BBC-0E99922C19B3}" destId="{409E2FA3-EA0E-4542-B5B4-42427691801B}" srcOrd="0" destOrd="0" presId="urn:microsoft.com/office/officeart/2008/layout/LinedList"/>
    <dgm:cxn modelId="{B19469BF-BB27-40B3-B5EE-7D3115BF1972}" type="presParOf" srcId="{BD85A876-A31C-450A-9BBC-0E99922C19B3}" destId="{559FB7ED-2BCC-4CE7-BD90-493F2DEA0F01}" srcOrd="1" destOrd="0" presId="urn:microsoft.com/office/officeart/2008/layout/LinedList"/>
    <dgm:cxn modelId="{ADA2DFD3-BFF3-4B9E-B31B-06A9AE8AC484}" type="presParOf" srcId="{0EB97BDF-DA6F-42B2-AE47-46C38B99255C}" destId="{9D79CADA-325C-4D09-B6B0-C72A87653162}" srcOrd="20" destOrd="0" presId="urn:microsoft.com/office/officeart/2008/layout/LinedList"/>
    <dgm:cxn modelId="{4C4402F6-9550-48F9-B3C4-1809868C2450}" type="presParOf" srcId="{0EB97BDF-DA6F-42B2-AE47-46C38B99255C}" destId="{9A221F64-B880-4808-9D33-A3814B631643}" srcOrd="21" destOrd="0" presId="urn:microsoft.com/office/officeart/2008/layout/LinedList"/>
    <dgm:cxn modelId="{81A424A3-500D-4BDE-AD87-66C989C7D7FA}" type="presParOf" srcId="{9A221F64-B880-4808-9D33-A3814B631643}" destId="{B4A5D563-5045-4A4F-9CB9-E213D08AF885}" srcOrd="0" destOrd="0" presId="urn:microsoft.com/office/officeart/2008/layout/LinedList"/>
    <dgm:cxn modelId="{CB986AD0-057C-4048-8856-BCEED94F3B58}" type="presParOf" srcId="{9A221F64-B880-4808-9D33-A3814B631643}" destId="{7ED139C6-020A-494C-AC46-CA429053870E}" srcOrd="1" destOrd="0" presId="urn:microsoft.com/office/officeart/2008/layout/LinedList"/>
    <dgm:cxn modelId="{12FF0E17-CB66-4B93-8D07-5F54A6A0C323}" type="presParOf" srcId="{0EB97BDF-DA6F-42B2-AE47-46C38B99255C}" destId="{FDB57BF5-7710-4DAC-BF28-AC6B923B256A}" srcOrd="22" destOrd="0" presId="urn:microsoft.com/office/officeart/2008/layout/LinedList"/>
    <dgm:cxn modelId="{ED427933-A137-40E1-866D-6DC419053F60}" type="presParOf" srcId="{0EB97BDF-DA6F-42B2-AE47-46C38B99255C}" destId="{996484C1-8DF4-4127-A55D-1A1E3F747134}" srcOrd="23" destOrd="0" presId="urn:microsoft.com/office/officeart/2008/layout/LinedList"/>
    <dgm:cxn modelId="{96368ECC-D44F-4CFF-863A-C9C6DFFDF158}" type="presParOf" srcId="{996484C1-8DF4-4127-A55D-1A1E3F747134}" destId="{5FA87DAF-090A-4C07-A8D2-6E70EEBD23AB}" srcOrd="0" destOrd="0" presId="urn:microsoft.com/office/officeart/2008/layout/LinedList"/>
    <dgm:cxn modelId="{28913823-0090-4088-A06D-9DE2A82E001A}" type="presParOf" srcId="{996484C1-8DF4-4127-A55D-1A1E3F747134}" destId="{8C6994F3-E29B-4068-8AB7-A4FD03231C84}" srcOrd="1" destOrd="0" presId="urn:microsoft.com/office/officeart/2008/layout/LinedList"/>
    <dgm:cxn modelId="{EF54A21F-ABCC-467C-9516-46046C7300F4}" type="presParOf" srcId="{0EB97BDF-DA6F-42B2-AE47-46C38B99255C}" destId="{2E971D28-1F58-4279-9C5A-90FD0DBB05E6}" srcOrd="24" destOrd="0" presId="urn:microsoft.com/office/officeart/2008/layout/LinedList"/>
    <dgm:cxn modelId="{AE5DF983-9B3C-44F9-B689-644C11BFB9BB}" type="presParOf" srcId="{0EB97BDF-DA6F-42B2-AE47-46C38B99255C}" destId="{0E4F2923-7994-4C3D-A9C0-6F8C3DA9B306}" srcOrd="25" destOrd="0" presId="urn:microsoft.com/office/officeart/2008/layout/LinedList"/>
    <dgm:cxn modelId="{673BF712-7BD7-4FB0-B91B-9A5210034B43}" type="presParOf" srcId="{0E4F2923-7994-4C3D-A9C0-6F8C3DA9B306}" destId="{5073344E-8D41-4188-9D50-A45F782ACB64}" srcOrd="0" destOrd="0" presId="urn:microsoft.com/office/officeart/2008/layout/LinedList"/>
    <dgm:cxn modelId="{97D92C56-DD88-4F89-AE50-B9D5F564AD23}" type="presParOf" srcId="{0E4F2923-7994-4C3D-A9C0-6F8C3DA9B306}" destId="{B5DC70DC-9F20-4E49-8B13-6BA7946ADE69}" srcOrd="1" destOrd="0" presId="urn:microsoft.com/office/officeart/2008/layout/LinedList"/>
    <dgm:cxn modelId="{BA359C2E-31E7-4BB4-8B92-CA196B0FBA45}" type="presParOf" srcId="{0EB97BDF-DA6F-42B2-AE47-46C38B99255C}" destId="{09114700-A489-457C-8B2C-2EE112BE9105}" srcOrd="26" destOrd="0" presId="urn:microsoft.com/office/officeart/2008/layout/LinedList"/>
    <dgm:cxn modelId="{6DE8071F-C319-4DE7-9325-92FCCE70CB91}" type="presParOf" srcId="{0EB97BDF-DA6F-42B2-AE47-46C38B99255C}" destId="{A246A03E-4911-43D2-BCFE-2FFC632E8E70}" srcOrd="27" destOrd="0" presId="urn:microsoft.com/office/officeart/2008/layout/LinedList"/>
    <dgm:cxn modelId="{3F0B0E6C-3EBD-41CB-A321-948CB66F52F2}" type="presParOf" srcId="{A246A03E-4911-43D2-BCFE-2FFC632E8E70}" destId="{8224F365-66CB-4C73-BA37-EC716DF654C5}" srcOrd="0" destOrd="0" presId="urn:microsoft.com/office/officeart/2008/layout/LinedList"/>
    <dgm:cxn modelId="{C1A7D88A-E365-4074-8EF7-713FA34F1E74}" type="presParOf" srcId="{A246A03E-4911-43D2-BCFE-2FFC632E8E70}" destId="{66BB0DA1-CC4D-408D-8392-4042650B303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3AC5ED-83E0-49F5-86F0-7FBB22B1623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38C3E5F-E460-49A4-AA49-1D54A71F9109}">
      <dgm:prSet/>
      <dgm:spPr/>
      <dgm:t>
        <a:bodyPr/>
        <a:lstStyle/>
        <a:p>
          <a:r>
            <a:rPr lang="en-US" b="0" i="0" dirty="0"/>
            <a:t>Importing the dataset and also getting the risky factors associated with the data</a:t>
          </a:r>
          <a:endParaRPr lang="en-US" dirty="0"/>
        </a:p>
      </dgm:t>
    </dgm:pt>
    <dgm:pt modelId="{8EB0A11D-4D55-482C-BEF0-283900713957}" type="parTrans" cxnId="{1B23372E-8661-40E7-9970-E25D54EE0231}">
      <dgm:prSet/>
      <dgm:spPr/>
      <dgm:t>
        <a:bodyPr/>
        <a:lstStyle/>
        <a:p>
          <a:endParaRPr lang="en-US"/>
        </a:p>
      </dgm:t>
    </dgm:pt>
    <dgm:pt modelId="{71BDB44B-D6FE-4F9A-A977-5B0B8229EF41}" type="sibTrans" cxnId="{1B23372E-8661-40E7-9970-E25D54EE0231}">
      <dgm:prSet/>
      <dgm:spPr/>
      <dgm:t>
        <a:bodyPr/>
        <a:lstStyle/>
        <a:p>
          <a:endParaRPr lang="en-US"/>
        </a:p>
      </dgm:t>
    </dgm:pt>
    <dgm:pt modelId="{6006F3C3-BCB9-40C6-A379-CD78F1BA15A1}">
      <dgm:prSet/>
      <dgm:spPr/>
      <dgm:t>
        <a:bodyPr/>
        <a:lstStyle/>
        <a:p>
          <a:r>
            <a:rPr lang="en-US" b="0" i="0" dirty="0"/>
            <a:t>Exploring the data to figure out what they look like</a:t>
          </a:r>
          <a:endParaRPr lang="en-US" dirty="0"/>
        </a:p>
      </dgm:t>
    </dgm:pt>
    <dgm:pt modelId="{8469F3D7-B65A-4188-A3BE-097243AA277E}" type="parTrans" cxnId="{483C3280-3F10-4D15-8B94-B9AFDA2D7DF2}">
      <dgm:prSet/>
      <dgm:spPr/>
      <dgm:t>
        <a:bodyPr/>
        <a:lstStyle/>
        <a:p>
          <a:endParaRPr lang="en-US"/>
        </a:p>
      </dgm:t>
    </dgm:pt>
    <dgm:pt modelId="{CEC94FE3-F048-4D9D-8E5F-E21FE1959F3A}" type="sibTrans" cxnId="{483C3280-3F10-4D15-8B94-B9AFDA2D7DF2}">
      <dgm:prSet/>
      <dgm:spPr/>
      <dgm:t>
        <a:bodyPr/>
        <a:lstStyle/>
        <a:p>
          <a:endParaRPr lang="en-US"/>
        </a:p>
      </dgm:t>
    </dgm:pt>
    <dgm:pt modelId="{4C9FC1BC-D147-44FF-9CA9-68BE553AFBFF}">
      <dgm:prSet/>
      <dgm:spPr/>
      <dgm:t>
        <a:bodyPr/>
        <a:lstStyle/>
        <a:p>
          <a:r>
            <a:rPr lang="en-US" b="0" i="0" dirty="0"/>
            <a:t>Pre-processing the data</a:t>
          </a:r>
          <a:endParaRPr lang="en-US" dirty="0"/>
        </a:p>
      </dgm:t>
    </dgm:pt>
    <dgm:pt modelId="{2D0CA1E9-5CA1-41C1-A2D6-EF0EF858165B}" type="parTrans" cxnId="{662A2EC9-72BE-4A53-93B6-460520473A95}">
      <dgm:prSet/>
      <dgm:spPr/>
      <dgm:t>
        <a:bodyPr/>
        <a:lstStyle/>
        <a:p>
          <a:endParaRPr lang="en-US"/>
        </a:p>
      </dgm:t>
    </dgm:pt>
    <dgm:pt modelId="{544DC729-D277-48B6-9B73-31D8AD3BD41B}" type="sibTrans" cxnId="{662A2EC9-72BE-4A53-93B6-460520473A95}">
      <dgm:prSet/>
      <dgm:spPr/>
      <dgm:t>
        <a:bodyPr/>
        <a:lstStyle/>
        <a:p>
          <a:endParaRPr lang="en-US"/>
        </a:p>
      </dgm:t>
    </dgm:pt>
    <dgm:pt modelId="{0DFE6053-BC8C-4A12-B363-5E0081A252DA}">
      <dgm:prSet/>
      <dgm:spPr/>
      <dgm:t>
        <a:bodyPr/>
        <a:lstStyle/>
        <a:p>
          <a:r>
            <a:rPr lang="en-US" b="0" i="0"/>
            <a:t>Split the data into attributes and labels</a:t>
          </a:r>
          <a:endParaRPr lang="en-US"/>
        </a:p>
      </dgm:t>
    </dgm:pt>
    <dgm:pt modelId="{9FC86CE4-2CC7-4478-BAB7-9C8258A6BC2D}" type="parTrans" cxnId="{8E1AB41C-0AB9-4C52-A7AE-95979EB5319B}">
      <dgm:prSet/>
      <dgm:spPr/>
      <dgm:t>
        <a:bodyPr/>
        <a:lstStyle/>
        <a:p>
          <a:endParaRPr lang="en-US"/>
        </a:p>
      </dgm:t>
    </dgm:pt>
    <dgm:pt modelId="{BE737E94-3E88-47A5-90EE-291A8827F48F}" type="sibTrans" cxnId="{8E1AB41C-0AB9-4C52-A7AE-95979EB5319B}">
      <dgm:prSet/>
      <dgm:spPr/>
      <dgm:t>
        <a:bodyPr/>
        <a:lstStyle/>
        <a:p>
          <a:endParaRPr lang="en-US"/>
        </a:p>
      </dgm:t>
    </dgm:pt>
    <dgm:pt modelId="{81D14B97-E094-4B71-A520-3E2B578F5472}">
      <dgm:prSet/>
      <dgm:spPr/>
      <dgm:t>
        <a:bodyPr/>
        <a:lstStyle/>
        <a:p>
          <a:r>
            <a:rPr lang="en-US" b="0" i="0"/>
            <a:t>Divide the data into training and testing sets</a:t>
          </a:r>
          <a:endParaRPr lang="en-US"/>
        </a:p>
      </dgm:t>
    </dgm:pt>
    <dgm:pt modelId="{9D5570C7-FAA5-47DC-9B86-4BE713DB28A8}" type="parTrans" cxnId="{D527B460-2840-497C-A21E-526FD75135E1}">
      <dgm:prSet/>
      <dgm:spPr/>
      <dgm:t>
        <a:bodyPr/>
        <a:lstStyle/>
        <a:p>
          <a:endParaRPr lang="en-US"/>
        </a:p>
      </dgm:t>
    </dgm:pt>
    <dgm:pt modelId="{B3AB787A-EBD3-4F72-9289-FFAEA9F22534}" type="sibTrans" cxnId="{D527B460-2840-497C-A21E-526FD75135E1}">
      <dgm:prSet/>
      <dgm:spPr/>
      <dgm:t>
        <a:bodyPr/>
        <a:lstStyle/>
        <a:p>
          <a:endParaRPr lang="en-US"/>
        </a:p>
      </dgm:t>
    </dgm:pt>
    <dgm:pt modelId="{FAE41BC2-77D5-46CE-8F93-3F165EC18B52}">
      <dgm:prSet/>
      <dgm:spPr/>
      <dgm:t>
        <a:bodyPr/>
        <a:lstStyle/>
        <a:p>
          <a:r>
            <a:rPr lang="en-US" b="0" i="0"/>
            <a:t>Train the SVM algorithm</a:t>
          </a:r>
          <a:endParaRPr lang="en-US"/>
        </a:p>
      </dgm:t>
    </dgm:pt>
    <dgm:pt modelId="{641A27DB-6A6E-46C5-9BA9-D581D3C8E53B}" type="parTrans" cxnId="{F674165F-9FDF-4030-B00D-77A669F54A79}">
      <dgm:prSet/>
      <dgm:spPr/>
      <dgm:t>
        <a:bodyPr/>
        <a:lstStyle/>
        <a:p>
          <a:endParaRPr lang="en-US"/>
        </a:p>
      </dgm:t>
    </dgm:pt>
    <dgm:pt modelId="{85F3BFA7-68F5-45BE-A45E-9DC978CB878C}" type="sibTrans" cxnId="{F674165F-9FDF-4030-B00D-77A669F54A79}">
      <dgm:prSet/>
      <dgm:spPr/>
      <dgm:t>
        <a:bodyPr/>
        <a:lstStyle/>
        <a:p>
          <a:endParaRPr lang="en-US"/>
        </a:p>
      </dgm:t>
    </dgm:pt>
    <dgm:pt modelId="{13B682CC-9CD8-40CE-AC4B-094A4EFF0224}">
      <dgm:prSet/>
      <dgm:spPr/>
      <dgm:t>
        <a:bodyPr/>
        <a:lstStyle/>
        <a:p>
          <a:r>
            <a:rPr lang="en-US" b="0" i="0" dirty="0"/>
            <a:t>Make some predictions</a:t>
          </a:r>
          <a:endParaRPr lang="en-US" dirty="0"/>
        </a:p>
      </dgm:t>
    </dgm:pt>
    <dgm:pt modelId="{3E8BF6C7-2DD2-4647-9909-1BD83E906EEC}" type="parTrans" cxnId="{B39925C8-0FBA-4C64-A8E9-0ED5A5C129A0}">
      <dgm:prSet/>
      <dgm:spPr/>
      <dgm:t>
        <a:bodyPr/>
        <a:lstStyle/>
        <a:p>
          <a:endParaRPr lang="en-US"/>
        </a:p>
      </dgm:t>
    </dgm:pt>
    <dgm:pt modelId="{995DC249-381F-4FCD-9420-D01A427B8845}" type="sibTrans" cxnId="{B39925C8-0FBA-4C64-A8E9-0ED5A5C129A0}">
      <dgm:prSet/>
      <dgm:spPr/>
      <dgm:t>
        <a:bodyPr/>
        <a:lstStyle/>
        <a:p>
          <a:endParaRPr lang="en-US"/>
        </a:p>
      </dgm:t>
    </dgm:pt>
    <dgm:pt modelId="{870E6E5F-821E-4C4A-B948-1B4628A11B8F}">
      <dgm:prSet/>
      <dgm:spPr/>
      <dgm:t>
        <a:bodyPr/>
        <a:lstStyle/>
        <a:p>
          <a:r>
            <a:rPr lang="en-US" b="0" i="0" dirty="0"/>
            <a:t>Evaluate the results of the algorithm</a:t>
          </a:r>
          <a:endParaRPr lang="en-US" dirty="0"/>
        </a:p>
      </dgm:t>
    </dgm:pt>
    <dgm:pt modelId="{97897099-9421-4ABD-842A-063D5E4CA208}" type="parTrans" cxnId="{A9ABDE1A-3E7E-4A8A-B30C-6AB125632456}">
      <dgm:prSet/>
      <dgm:spPr/>
      <dgm:t>
        <a:bodyPr/>
        <a:lstStyle/>
        <a:p>
          <a:endParaRPr lang="en-US"/>
        </a:p>
      </dgm:t>
    </dgm:pt>
    <dgm:pt modelId="{DE724AAC-7965-40CC-B3C2-DD27C13A913D}" type="sibTrans" cxnId="{A9ABDE1A-3E7E-4A8A-B30C-6AB125632456}">
      <dgm:prSet/>
      <dgm:spPr/>
      <dgm:t>
        <a:bodyPr/>
        <a:lstStyle/>
        <a:p>
          <a:endParaRPr lang="en-US"/>
        </a:p>
      </dgm:t>
    </dgm:pt>
    <dgm:pt modelId="{53B1DCE4-C7AE-4C43-908A-CCD0BEBFDF5B}" type="pres">
      <dgm:prSet presAssocID="{993AC5ED-83E0-49F5-86F0-7FBB22B1623F}" presName="root" presStyleCnt="0">
        <dgm:presLayoutVars>
          <dgm:dir/>
          <dgm:resizeHandles val="exact"/>
        </dgm:presLayoutVars>
      </dgm:prSet>
      <dgm:spPr/>
    </dgm:pt>
    <dgm:pt modelId="{3E757557-15AB-45C1-981E-D46074A8EC4D}" type="pres">
      <dgm:prSet presAssocID="{538C3E5F-E460-49A4-AA49-1D54A71F9109}" presName="compNode" presStyleCnt="0"/>
      <dgm:spPr/>
    </dgm:pt>
    <dgm:pt modelId="{3C90B02D-3656-470F-87C3-34801E2E0D03}" type="pres">
      <dgm:prSet presAssocID="{538C3E5F-E460-49A4-AA49-1D54A71F9109}" presName="iconRect" presStyleLbl="node1" presStyleIdx="0" presStyleCnt="8" custLinFactNeighborX="-33627" custLinFactNeighborY="271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CDD9920-E223-4CA4-855A-53C6F20FA611}" type="pres">
      <dgm:prSet presAssocID="{538C3E5F-E460-49A4-AA49-1D54A71F9109}" presName="spaceRect" presStyleCnt="0"/>
      <dgm:spPr/>
    </dgm:pt>
    <dgm:pt modelId="{49028E54-74BD-4260-8658-179DB89612EB}" type="pres">
      <dgm:prSet presAssocID="{538C3E5F-E460-49A4-AA49-1D54A71F9109}" presName="textRect" presStyleLbl="revTx" presStyleIdx="0" presStyleCnt="8" custScaleX="83054" custScaleY="171667" custLinFactNeighborX="-16507" custLinFactNeighborY="-8885">
        <dgm:presLayoutVars>
          <dgm:chMax val="1"/>
          <dgm:chPref val="1"/>
        </dgm:presLayoutVars>
      </dgm:prSet>
      <dgm:spPr/>
    </dgm:pt>
    <dgm:pt modelId="{352D3646-4E6B-4E2E-9A71-A16CB42C5568}" type="pres">
      <dgm:prSet presAssocID="{71BDB44B-D6FE-4F9A-A977-5B0B8229EF41}" presName="sibTrans" presStyleCnt="0"/>
      <dgm:spPr/>
    </dgm:pt>
    <dgm:pt modelId="{804952DA-6A7F-4475-9DD1-B2888D496339}" type="pres">
      <dgm:prSet presAssocID="{6006F3C3-BCB9-40C6-A379-CD78F1BA15A1}" presName="compNode" presStyleCnt="0"/>
      <dgm:spPr/>
    </dgm:pt>
    <dgm:pt modelId="{06A932B8-7BDD-4B4B-87E3-B5988E730A8C}" type="pres">
      <dgm:prSet presAssocID="{6006F3C3-BCB9-40C6-A379-CD78F1BA15A1}"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9BBB3E25-A994-41BB-93B4-AC29756D49EB}" type="pres">
      <dgm:prSet presAssocID="{6006F3C3-BCB9-40C6-A379-CD78F1BA15A1}" presName="spaceRect" presStyleCnt="0"/>
      <dgm:spPr/>
    </dgm:pt>
    <dgm:pt modelId="{16ADAB43-4EF0-4E03-9445-03E5615EF2AB}" type="pres">
      <dgm:prSet presAssocID="{6006F3C3-BCB9-40C6-A379-CD78F1BA15A1}" presName="textRect" presStyleLbl="revTx" presStyleIdx="1" presStyleCnt="8">
        <dgm:presLayoutVars>
          <dgm:chMax val="1"/>
          <dgm:chPref val="1"/>
        </dgm:presLayoutVars>
      </dgm:prSet>
      <dgm:spPr/>
    </dgm:pt>
    <dgm:pt modelId="{B4B877F5-DBFE-466E-9C73-EBA3941C52D7}" type="pres">
      <dgm:prSet presAssocID="{CEC94FE3-F048-4D9D-8E5F-E21FE1959F3A}" presName="sibTrans" presStyleCnt="0"/>
      <dgm:spPr/>
    </dgm:pt>
    <dgm:pt modelId="{FE780EEF-DE58-4F95-B5CC-F606E296EDC0}" type="pres">
      <dgm:prSet presAssocID="{4C9FC1BC-D147-44FF-9CA9-68BE553AFBFF}" presName="compNode" presStyleCnt="0"/>
      <dgm:spPr/>
    </dgm:pt>
    <dgm:pt modelId="{A3E9E630-0F9A-4F3C-863C-F891D2535019}" type="pres">
      <dgm:prSet presAssocID="{4C9FC1BC-D147-44FF-9CA9-68BE553AFBFF}"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0C039827-489E-47FC-9980-8D9880C290D5}" type="pres">
      <dgm:prSet presAssocID="{4C9FC1BC-D147-44FF-9CA9-68BE553AFBFF}" presName="spaceRect" presStyleCnt="0"/>
      <dgm:spPr/>
    </dgm:pt>
    <dgm:pt modelId="{33F159F4-AE1B-4CF7-AB7A-1AD56F049DE8}" type="pres">
      <dgm:prSet presAssocID="{4C9FC1BC-D147-44FF-9CA9-68BE553AFBFF}" presName="textRect" presStyleLbl="revTx" presStyleIdx="2" presStyleCnt="8">
        <dgm:presLayoutVars>
          <dgm:chMax val="1"/>
          <dgm:chPref val="1"/>
        </dgm:presLayoutVars>
      </dgm:prSet>
      <dgm:spPr/>
    </dgm:pt>
    <dgm:pt modelId="{40B1FF9B-FFC9-44E0-B9EB-6C606942027E}" type="pres">
      <dgm:prSet presAssocID="{544DC729-D277-48B6-9B73-31D8AD3BD41B}" presName="sibTrans" presStyleCnt="0"/>
      <dgm:spPr/>
    </dgm:pt>
    <dgm:pt modelId="{629D3D04-24A4-420D-B1D3-76523E593B12}" type="pres">
      <dgm:prSet presAssocID="{0DFE6053-BC8C-4A12-B363-5E0081A252DA}" presName="compNode" presStyleCnt="0"/>
      <dgm:spPr/>
    </dgm:pt>
    <dgm:pt modelId="{1DB4F4BE-4F47-4CED-8AD6-205F27F4EC47}" type="pres">
      <dgm:prSet presAssocID="{0DFE6053-BC8C-4A12-B363-5E0081A252DA}"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code"/>
        </a:ext>
      </dgm:extLst>
    </dgm:pt>
    <dgm:pt modelId="{496E001C-1AE8-4A3B-A6BA-860C347BF5A2}" type="pres">
      <dgm:prSet presAssocID="{0DFE6053-BC8C-4A12-B363-5E0081A252DA}" presName="spaceRect" presStyleCnt="0"/>
      <dgm:spPr/>
    </dgm:pt>
    <dgm:pt modelId="{730E7A76-ADB0-49A1-A189-922FC6BB850A}" type="pres">
      <dgm:prSet presAssocID="{0DFE6053-BC8C-4A12-B363-5E0081A252DA}" presName="textRect" presStyleLbl="revTx" presStyleIdx="3" presStyleCnt="8">
        <dgm:presLayoutVars>
          <dgm:chMax val="1"/>
          <dgm:chPref val="1"/>
        </dgm:presLayoutVars>
      </dgm:prSet>
      <dgm:spPr/>
    </dgm:pt>
    <dgm:pt modelId="{60D91D9A-568A-4B40-AE52-C32D2D275436}" type="pres">
      <dgm:prSet presAssocID="{BE737E94-3E88-47A5-90EE-291A8827F48F}" presName="sibTrans" presStyleCnt="0"/>
      <dgm:spPr/>
    </dgm:pt>
    <dgm:pt modelId="{12C27144-64D6-4CAC-8FB0-BA36513A77E2}" type="pres">
      <dgm:prSet presAssocID="{81D14B97-E094-4B71-A520-3E2B578F5472}" presName="compNode" presStyleCnt="0"/>
      <dgm:spPr/>
    </dgm:pt>
    <dgm:pt modelId="{4C50612A-7852-42F9-B91F-3D1CFBC52F02}" type="pres">
      <dgm:prSet presAssocID="{81D14B97-E094-4B71-A520-3E2B578F5472}"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ble"/>
        </a:ext>
      </dgm:extLst>
    </dgm:pt>
    <dgm:pt modelId="{456BCE1D-556E-4342-92C4-FFF72F7F6FB5}" type="pres">
      <dgm:prSet presAssocID="{81D14B97-E094-4B71-A520-3E2B578F5472}" presName="spaceRect" presStyleCnt="0"/>
      <dgm:spPr/>
    </dgm:pt>
    <dgm:pt modelId="{FC5E2CBB-20B3-4F45-82B9-DD4E86BBDAAD}" type="pres">
      <dgm:prSet presAssocID="{81D14B97-E094-4B71-A520-3E2B578F5472}" presName="textRect" presStyleLbl="revTx" presStyleIdx="4" presStyleCnt="8">
        <dgm:presLayoutVars>
          <dgm:chMax val="1"/>
          <dgm:chPref val="1"/>
        </dgm:presLayoutVars>
      </dgm:prSet>
      <dgm:spPr/>
    </dgm:pt>
    <dgm:pt modelId="{AB044085-F8C8-49A0-A0F8-3F63D80DEEBF}" type="pres">
      <dgm:prSet presAssocID="{B3AB787A-EBD3-4F72-9289-FFAEA9F22534}" presName="sibTrans" presStyleCnt="0"/>
      <dgm:spPr/>
    </dgm:pt>
    <dgm:pt modelId="{A2115175-B24F-49F5-80A7-793247AFCDBD}" type="pres">
      <dgm:prSet presAssocID="{FAE41BC2-77D5-46CE-8F93-3F165EC18B52}" presName="compNode" presStyleCnt="0"/>
      <dgm:spPr/>
    </dgm:pt>
    <dgm:pt modelId="{C62D1311-DDBE-4BD7-A04E-B4C6474D5B91}" type="pres">
      <dgm:prSet presAssocID="{FAE41BC2-77D5-46CE-8F93-3F165EC18B52}"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mputer"/>
        </a:ext>
      </dgm:extLst>
    </dgm:pt>
    <dgm:pt modelId="{D15E5C1C-6F61-4818-8405-909F90C03C33}" type="pres">
      <dgm:prSet presAssocID="{FAE41BC2-77D5-46CE-8F93-3F165EC18B52}" presName="spaceRect" presStyleCnt="0"/>
      <dgm:spPr/>
    </dgm:pt>
    <dgm:pt modelId="{14512A27-4942-4769-93BD-E880B4177DAC}" type="pres">
      <dgm:prSet presAssocID="{FAE41BC2-77D5-46CE-8F93-3F165EC18B52}" presName="textRect" presStyleLbl="revTx" presStyleIdx="5" presStyleCnt="8">
        <dgm:presLayoutVars>
          <dgm:chMax val="1"/>
          <dgm:chPref val="1"/>
        </dgm:presLayoutVars>
      </dgm:prSet>
      <dgm:spPr/>
    </dgm:pt>
    <dgm:pt modelId="{3B0B7783-0D2D-447B-850E-CE12A0690543}" type="pres">
      <dgm:prSet presAssocID="{85F3BFA7-68F5-45BE-A45E-9DC978CB878C}" presName="sibTrans" presStyleCnt="0"/>
      <dgm:spPr/>
    </dgm:pt>
    <dgm:pt modelId="{7181CFC7-EDAB-400E-A07F-90EB365CBAE6}" type="pres">
      <dgm:prSet presAssocID="{13B682CC-9CD8-40CE-AC4B-094A4EFF0224}" presName="compNode" presStyleCnt="0"/>
      <dgm:spPr/>
    </dgm:pt>
    <dgm:pt modelId="{7B27A1D7-34B5-4089-AF81-DCB37D552E18}" type="pres">
      <dgm:prSet presAssocID="{13B682CC-9CD8-40CE-AC4B-094A4EFF0224}" presName="iconRect" presStyleLbl="node1" presStyleIdx="6" presStyleCnt="8" custLinFactX="329897" custLinFactNeighborX="400000" custLinFactNeighborY="7486"/>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loud"/>
        </a:ext>
      </dgm:extLst>
    </dgm:pt>
    <dgm:pt modelId="{3DF9F19A-1901-4A49-80A0-E213B8F809DC}" type="pres">
      <dgm:prSet presAssocID="{13B682CC-9CD8-40CE-AC4B-094A4EFF0224}" presName="spaceRect" presStyleCnt="0"/>
      <dgm:spPr/>
    </dgm:pt>
    <dgm:pt modelId="{BB08DCCD-8533-432C-BBE4-DD03F6F4DC10}" type="pres">
      <dgm:prSet presAssocID="{13B682CC-9CD8-40CE-AC4B-094A4EFF0224}" presName="textRect" presStyleLbl="revTx" presStyleIdx="6" presStyleCnt="8" custLinFactX="132368" custLinFactNeighborX="200000" custLinFactNeighborY="-5379">
        <dgm:presLayoutVars>
          <dgm:chMax val="1"/>
          <dgm:chPref val="1"/>
        </dgm:presLayoutVars>
      </dgm:prSet>
      <dgm:spPr/>
    </dgm:pt>
    <dgm:pt modelId="{78F2FBB4-91F0-4237-BAC0-05D32E4E9D2A}" type="pres">
      <dgm:prSet presAssocID="{995DC249-381F-4FCD-9420-D01A427B8845}" presName="sibTrans" presStyleCnt="0"/>
      <dgm:spPr/>
    </dgm:pt>
    <dgm:pt modelId="{D1745871-5CB6-4855-9C89-3D6F76A8A13F}" type="pres">
      <dgm:prSet presAssocID="{870E6E5F-821E-4C4A-B948-1B4628A11B8F}" presName="compNode" presStyleCnt="0"/>
      <dgm:spPr/>
    </dgm:pt>
    <dgm:pt modelId="{BCE3E03A-C807-46B5-8EB8-F358992DAB16}" type="pres">
      <dgm:prSet presAssocID="{870E6E5F-821E-4C4A-B948-1B4628A11B8F}" presName="iconRect" presStyleLbl="node1" presStyleIdx="7" presStyleCnt="8" custLinFactNeighborX="42421" custLinFactNeighborY="2495"/>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heckmark"/>
        </a:ext>
      </dgm:extLst>
    </dgm:pt>
    <dgm:pt modelId="{D2FE4747-8CD0-43BE-8D91-15CFA05E7C44}" type="pres">
      <dgm:prSet presAssocID="{870E6E5F-821E-4C4A-B948-1B4628A11B8F}" presName="spaceRect" presStyleCnt="0"/>
      <dgm:spPr/>
    </dgm:pt>
    <dgm:pt modelId="{FBD138FB-98FA-4097-8628-C23CD9DD4101}" type="pres">
      <dgm:prSet presAssocID="{870E6E5F-821E-4C4A-B948-1B4628A11B8F}" presName="textRect" presStyleLbl="revTx" presStyleIdx="7" presStyleCnt="8" custLinFactNeighborX="27122" custLinFactNeighborY="-15106">
        <dgm:presLayoutVars>
          <dgm:chMax val="1"/>
          <dgm:chPref val="1"/>
        </dgm:presLayoutVars>
      </dgm:prSet>
      <dgm:spPr/>
    </dgm:pt>
  </dgm:ptLst>
  <dgm:cxnLst>
    <dgm:cxn modelId="{129B6E05-E022-431A-8C08-629D2E946993}" type="presOf" srcId="{FAE41BC2-77D5-46CE-8F93-3F165EC18B52}" destId="{14512A27-4942-4769-93BD-E880B4177DAC}" srcOrd="0" destOrd="0" presId="urn:microsoft.com/office/officeart/2018/2/layout/IconLabelList"/>
    <dgm:cxn modelId="{15327408-D899-43BA-9B93-C44BE8F31A34}" type="presOf" srcId="{81D14B97-E094-4B71-A520-3E2B578F5472}" destId="{FC5E2CBB-20B3-4F45-82B9-DD4E86BBDAAD}" srcOrd="0" destOrd="0" presId="urn:microsoft.com/office/officeart/2018/2/layout/IconLabelList"/>
    <dgm:cxn modelId="{A9ABDE1A-3E7E-4A8A-B30C-6AB125632456}" srcId="{993AC5ED-83E0-49F5-86F0-7FBB22B1623F}" destId="{870E6E5F-821E-4C4A-B948-1B4628A11B8F}" srcOrd="7" destOrd="0" parTransId="{97897099-9421-4ABD-842A-063D5E4CA208}" sibTransId="{DE724AAC-7965-40CC-B3C2-DD27C13A913D}"/>
    <dgm:cxn modelId="{8E1AB41C-0AB9-4C52-A7AE-95979EB5319B}" srcId="{993AC5ED-83E0-49F5-86F0-7FBB22B1623F}" destId="{0DFE6053-BC8C-4A12-B363-5E0081A252DA}" srcOrd="3" destOrd="0" parTransId="{9FC86CE4-2CC7-4478-BAB7-9C8258A6BC2D}" sibTransId="{BE737E94-3E88-47A5-90EE-291A8827F48F}"/>
    <dgm:cxn modelId="{0E74FE22-516D-4DDE-9D7E-33705AC72C08}" type="presOf" srcId="{870E6E5F-821E-4C4A-B948-1B4628A11B8F}" destId="{FBD138FB-98FA-4097-8628-C23CD9DD4101}" srcOrd="0" destOrd="0" presId="urn:microsoft.com/office/officeart/2018/2/layout/IconLabelList"/>
    <dgm:cxn modelId="{1B23372E-8661-40E7-9970-E25D54EE0231}" srcId="{993AC5ED-83E0-49F5-86F0-7FBB22B1623F}" destId="{538C3E5F-E460-49A4-AA49-1D54A71F9109}" srcOrd="0" destOrd="0" parTransId="{8EB0A11D-4D55-482C-BEF0-283900713957}" sibTransId="{71BDB44B-D6FE-4F9A-A977-5B0B8229EF41}"/>
    <dgm:cxn modelId="{11D6DC2E-5F73-40CD-93DD-F2BA1923F87D}" type="presOf" srcId="{4C9FC1BC-D147-44FF-9CA9-68BE553AFBFF}" destId="{33F159F4-AE1B-4CF7-AB7A-1AD56F049DE8}" srcOrd="0" destOrd="0" presId="urn:microsoft.com/office/officeart/2018/2/layout/IconLabelList"/>
    <dgm:cxn modelId="{F674165F-9FDF-4030-B00D-77A669F54A79}" srcId="{993AC5ED-83E0-49F5-86F0-7FBB22B1623F}" destId="{FAE41BC2-77D5-46CE-8F93-3F165EC18B52}" srcOrd="5" destOrd="0" parTransId="{641A27DB-6A6E-46C5-9BA9-D581D3C8E53B}" sibTransId="{85F3BFA7-68F5-45BE-A45E-9DC978CB878C}"/>
    <dgm:cxn modelId="{D527B460-2840-497C-A21E-526FD75135E1}" srcId="{993AC5ED-83E0-49F5-86F0-7FBB22B1623F}" destId="{81D14B97-E094-4B71-A520-3E2B578F5472}" srcOrd="4" destOrd="0" parTransId="{9D5570C7-FAA5-47DC-9B86-4BE713DB28A8}" sibTransId="{B3AB787A-EBD3-4F72-9289-FFAEA9F22534}"/>
    <dgm:cxn modelId="{483C3280-3F10-4D15-8B94-B9AFDA2D7DF2}" srcId="{993AC5ED-83E0-49F5-86F0-7FBB22B1623F}" destId="{6006F3C3-BCB9-40C6-A379-CD78F1BA15A1}" srcOrd="1" destOrd="0" parTransId="{8469F3D7-B65A-4188-A3BE-097243AA277E}" sibTransId="{CEC94FE3-F048-4D9D-8E5F-E21FE1959F3A}"/>
    <dgm:cxn modelId="{30991DBA-822C-4EF9-B76C-87E9CD85143E}" type="presOf" srcId="{0DFE6053-BC8C-4A12-B363-5E0081A252DA}" destId="{730E7A76-ADB0-49A1-A189-922FC6BB850A}" srcOrd="0" destOrd="0" presId="urn:microsoft.com/office/officeart/2018/2/layout/IconLabelList"/>
    <dgm:cxn modelId="{E41CCAC3-177C-42AE-8ECA-3ADCC781AAAD}" type="presOf" srcId="{13B682CC-9CD8-40CE-AC4B-094A4EFF0224}" destId="{BB08DCCD-8533-432C-BBE4-DD03F6F4DC10}" srcOrd="0" destOrd="0" presId="urn:microsoft.com/office/officeart/2018/2/layout/IconLabelList"/>
    <dgm:cxn modelId="{B39925C8-0FBA-4C64-A8E9-0ED5A5C129A0}" srcId="{993AC5ED-83E0-49F5-86F0-7FBB22B1623F}" destId="{13B682CC-9CD8-40CE-AC4B-094A4EFF0224}" srcOrd="6" destOrd="0" parTransId="{3E8BF6C7-2DD2-4647-9909-1BD83E906EEC}" sibTransId="{995DC249-381F-4FCD-9420-D01A427B8845}"/>
    <dgm:cxn modelId="{662A2EC9-72BE-4A53-93B6-460520473A95}" srcId="{993AC5ED-83E0-49F5-86F0-7FBB22B1623F}" destId="{4C9FC1BC-D147-44FF-9CA9-68BE553AFBFF}" srcOrd="2" destOrd="0" parTransId="{2D0CA1E9-5CA1-41C1-A2D6-EF0EF858165B}" sibTransId="{544DC729-D277-48B6-9B73-31D8AD3BD41B}"/>
    <dgm:cxn modelId="{DD217BCF-165B-47C3-BE56-55B2034B76B1}" type="presOf" srcId="{993AC5ED-83E0-49F5-86F0-7FBB22B1623F}" destId="{53B1DCE4-C7AE-4C43-908A-CCD0BEBFDF5B}" srcOrd="0" destOrd="0" presId="urn:microsoft.com/office/officeart/2018/2/layout/IconLabelList"/>
    <dgm:cxn modelId="{D98208F6-6EFE-480C-AE8A-78525C8A0B25}" type="presOf" srcId="{6006F3C3-BCB9-40C6-A379-CD78F1BA15A1}" destId="{16ADAB43-4EF0-4E03-9445-03E5615EF2AB}" srcOrd="0" destOrd="0" presId="urn:microsoft.com/office/officeart/2018/2/layout/IconLabelList"/>
    <dgm:cxn modelId="{523710F9-270A-4164-A864-5AD324AF150E}" type="presOf" srcId="{538C3E5F-E460-49A4-AA49-1D54A71F9109}" destId="{49028E54-74BD-4260-8658-179DB89612EB}" srcOrd="0" destOrd="0" presId="urn:microsoft.com/office/officeart/2018/2/layout/IconLabelList"/>
    <dgm:cxn modelId="{67C1BF47-2450-40D4-AD61-F98C6D04412B}" type="presParOf" srcId="{53B1DCE4-C7AE-4C43-908A-CCD0BEBFDF5B}" destId="{3E757557-15AB-45C1-981E-D46074A8EC4D}" srcOrd="0" destOrd="0" presId="urn:microsoft.com/office/officeart/2018/2/layout/IconLabelList"/>
    <dgm:cxn modelId="{53B73D10-D050-43C3-B5AE-6FA04CDE98C5}" type="presParOf" srcId="{3E757557-15AB-45C1-981E-D46074A8EC4D}" destId="{3C90B02D-3656-470F-87C3-34801E2E0D03}" srcOrd="0" destOrd="0" presId="urn:microsoft.com/office/officeart/2018/2/layout/IconLabelList"/>
    <dgm:cxn modelId="{D0D3B4CD-1879-43D2-BA8D-24A9617D0D83}" type="presParOf" srcId="{3E757557-15AB-45C1-981E-D46074A8EC4D}" destId="{ACDD9920-E223-4CA4-855A-53C6F20FA611}" srcOrd="1" destOrd="0" presId="urn:microsoft.com/office/officeart/2018/2/layout/IconLabelList"/>
    <dgm:cxn modelId="{6BC11EF4-9F2D-48B9-AF7F-7747E0E42ECF}" type="presParOf" srcId="{3E757557-15AB-45C1-981E-D46074A8EC4D}" destId="{49028E54-74BD-4260-8658-179DB89612EB}" srcOrd="2" destOrd="0" presId="urn:microsoft.com/office/officeart/2018/2/layout/IconLabelList"/>
    <dgm:cxn modelId="{0B2BEC7B-1B52-40AD-B014-9510AB7AB1D5}" type="presParOf" srcId="{53B1DCE4-C7AE-4C43-908A-CCD0BEBFDF5B}" destId="{352D3646-4E6B-4E2E-9A71-A16CB42C5568}" srcOrd="1" destOrd="0" presId="urn:microsoft.com/office/officeart/2018/2/layout/IconLabelList"/>
    <dgm:cxn modelId="{99C0A9FE-5846-4257-8AAA-1AE9DB4E0690}" type="presParOf" srcId="{53B1DCE4-C7AE-4C43-908A-CCD0BEBFDF5B}" destId="{804952DA-6A7F-4475-9DD1-B2888D496339}" srcOrd="2" destOrd="0" presId="urn:microsoft.com/office/officeart/2018/2/layout/IconLabelList"/>
    <dgm:cxn modelId="{8EBDE075-790F-4EB4-B770-1C96321E9200}" type="presParOf" srcId="{804952DA-6A7F-4475-9DD1-B2888D496339}" destId="{06A932B8-7BDD-4B4B-87E3-B5988E730A8C}" srcOrd="0" destOrd="0" presId="urn:microsoft.com/office/officeart/2018/2/layout/IconLabelList"/>
    <dgm:cxn modelId="{275A8814-4138-4541-B932-877A69777F06}" type="presParOf" srcId="{804952DA-6A7F-4475-9DD1-B2888D496339}" destId="{9BBB3E25-A994-41BB-93B4-AC29756D49EB}" srcOrd="1" destOrd="0" presId="urn:microsoft.com/office/officeart/2018/2/layout/IconLabelList"/>
    <dgm:cxn modelId="{208B1253-BE5C-4229-A41A-08C0950DBD20}" type="presParOf" srcId="{804952DA-6A7F-4475-9DD1-B2888D496339}" destId="{16ADAB43-4EF0-4E03-9445-03E5615EF2AB}" srcOrd="2" destOrd="0" presId="urn:microsoft.com/office/officeart/2018/2/layout/IconLabelList"/>
    <dgm:cxn modelId="{99F191B2-8155-468D-AE40-9404D47E09AE}" type="presParOf" srcId="{53B1DCE4-C7AE-4C43-908A-CCD0BEBFDF5B}" destId="{B4B877F5-DBFE-466E-9C73-EBA3941C52D7}" srcOrd="3" destOrd="0" presId="urn:microsoft.com/office/officeart/2018/2/layout/IconLabelList"/>
    <dgm:cxn modelId="{8C4277A4-C3D5-4D88-BA62-6043054E0F31}" type="presParOf" srcId="{53B1DCE4-C7AE-4C43-908A-CCD0BEBFDF5B}" destId="{FE780EEF-DE58-4F95-B5CC-F606E296EDC0}" srcOrd="4" destOrd="0" presId="urn:microsoft.com/office/officeart/2018/2/layout/IconLabelList"/>
    <dgm:cxn modelId="{FFA6A7B6-67D0-4932-ABE9-DE2D0D4AAB13}" type="presParOf" srcId="{FE780EEF-DE58-4F95-B5CC-F606E296EDC0}" destId="{A3E9E630-0F9A-4F3C-863C-F891D2535019}" srcOrd="0" destOrd="0" presId="urn:microsoft.com/office/officeart/2018/2/layout/IconLabelList"/>
    <dgm:cxn modelId="{B34334B3-625A-4F95-88F0-FF7798EDCE3F}" type="presParOf" srcId="{FE780EEF-DE58-4F95-B5CC-F606E296EDC0}" destId="{0C039827-489E-47FC-9980-8D9880C290D5}" srcOrd="1" destOrd="0" presId="urn:microsoft.com/office/officeart/2018/2/layout/IconLabelList"/>
    <dgm:cxn modelId="{CC2C3957-2F0C-4CC4-8068-02C835AD9583}" type="presParOf" srcId="{FE780EEF-DE58-4F95-B5CC-F606E296EDC0}" destId="{33F159F4-AE1B-4CF7-AB7A-1AD56F049DE8}" srcOrd="2" destOrd="0" presId="urn:microsoft.com/office/officeart/2018/2/layout/IconLabelList"/>
    <dgm:cxn modelId="{0E5908DA-38F5-4EC0-B486-C6DC37C52F24}" type="presParOf" srcId="{53B1DCE4-C7AE-4C43-908A-CCD0BEBFDF5B}" destId="{40B1FF9B-FFC9-44E0-B9EB-6C606942027E}" srcOrd="5" destOrd="0" presId="urn:microsoft.com/office/officeart/2018/2/layout/IconLabelList"/>
    <dgm:cxn modelId="{A4A98930-436F-49D4-913B-686BDAD34D61}" type="presParOf" srcId="{53B1DCE4-C7AE-4C43-908A-CCD0BEBFDF5B}" destId="{629D3D04-24A4-420D-B1D3-76523E593B12}" srcOrd="6" destOrd="0" presId="urn:microsoft.com/office/officeart/2018/2/layout/IconLabelList"/>
    <dgm:cxn modelId="{D9A68291-53F3-4C7D-8475-714CDB0BC0E8}" type="presParOf" srcId="{629D3D04-24A4-420D-B1D3-76523E593B12}" destId="{1DB4F4BE-4F47-4CED-8AD6-205F27F4EC47}" srcOrd="0" destOrd="0" presId="urn:microsoft.com/office/officeart/2018/2/layout/IconLabelList"/>
    <dgm:cxn modelId="{A571221D-FF4D-426E-8435-2C2CD35AA0C4}" type="presParOf" srcId="{629D3D04-24A4-420D-B1D3-76523E593B12}" destId="{496E001C-1AE8-4A3B-A6BA-860C347BF5A2}" srcOrd="1" destOrd="0" presId="urn:microsoft.com/office/officeart/2018/2/layout/IconLabelList"/>
    <dgm:cxn modelId="{3541E80C-FBBF-47D3-A0A4-86E588FEE082}" type="presParOf" srcId="{629D3D04-24A4-420D-B1D3-76523E593B12}" destId="{730E7A76-ADB0-49A1-A189-922FC6BB850A}" srcOrd="2" destOrd="0" presId="urn:microsoft.com/office/officeart/2018/2/layout/IconLabelList"/>
    <dgm:cxn modelId="{EDA441E8-F537-4038-8FC3-CFD7FEDDFA08}" type="presParOf" srcId="{53B1DCE4-C7AE-4C43-908A-CCD0BEBFDF5B}" destId="{60D91D9A-568A-4B40-AE52-C32D2D275436}" srcOrd="7" destOrd="0" presId="urn:microsoft.com/office/officeart/2018/2/layout/IconLabelList"/>
    <dgm:cxn modelId="{2E2D7DF1-DA5F-4B0A-8164-FD7E7C5234AF}" type="presParOf" srcId="{53B1DCE4-C7AE-4C43-908A-CCD0BEBFDF5B}" destId="{12C27144-64D6-4CAC-8FB0-BA36513A77E2}" srcOrd="8" destOrd="0" presId="urn:microsoft.com/office/officeart/2018/2/layout/IconLabelList"/>
    <dgm:cxn modelId="{98D67270-7229-4943-8BED-D234511FB662}" type="presParOf" srcId="{12C27144-64D6-4CAC-8FB0-BA36513A77E2}" destId="{4C50612A-7852-42F9-B91F-3D1CFBC52F02}" srcOrd="0" destOrd="0" presId="urn:microsoft.com/office/officeart/2018/2/layout/IconLabelList"/>
    <dgm:cxn modelId="{5FA5B34A-99FE-4B5E-9BA0-F7FF5789F3D8}" type="presParOf" srcId="{12C27144-64D6-4CAC-8FB0-BA36513A77E2}" destId="{456BCE1D-556E-4342-92C4-FFF72F7F6FB5}" srcOrd="1" destOrd="0" presId="urn:microsoft.com/office/officeart/2018/2/layout/IconLabelList"/>
    <dgm:cxn modelId="{2B37594E-16AB-429C-9C83-05D8210E1FA1}" type="presParOf" srcId="{12C27144-64D6-4CAC-8FB0-BA36513A77E2}" destId="{FC5E2CBB-20B3-4F45-82B9-DD4E86BBDAAD}" srcOrd="2" destOrd="0" presId="urn:microsoft.com/office/officeart/2018/2/layout/IconLabelList"/>
    <dgm:cxn modelId="{654DDC06-9E85-491C-92FF-B0CDA7F37E7B}" type="presParOf" srcId="{53B1DCE4-C7AE-4C43-908A-CCD0BEBFDF5B}" destId="{AB044085-F8C8-49A0-A0F8-3F63D80DEEBF}" srcOrd="9" destOrd="0" presId="urn:microsoft.com/office/officeart/2018/2/layout/IconLabelList"/>
    <dgm:cxn modelId="{F9362408-0580-46CE-9734-68177092538D}" type="presParOf" srcId="{53B1DCE4-C7AE-4C43-908A-CCD0BEBFDF5B}" destId="{A2115175-B24F-49F5-80A7-793247AFCDBD}" srcOrd="10" destOrd="0" presId="urn:microsoft.com/office/officeart/2018/2/layout/IconLabelList"/>
    <dgm:cxn modelId="{02D88693-DC53-43C5-A68C-D162FA378935}" type="presParOf" srcId="{A2115175-B24F-49F5-80A7-793247AFCDBD}" destId="{C62D1311-DDBE-4BD7-A04E-B4C6474D5B91}" srcOrd="0" destOrd="0" presId="urn:microsoft.com/office/officeart/2018/2/layout/IconLabelList"/>
    <dgm:cxn modelId="{E8C7BC9D-1E9B-4008-9C5A-6CB43AD71E6D}" type="presParOf" srcId="{A2115175-B24F-49F5-80A7-793247AFCDBD}" destId="{D15E5C1C-6F61-4818-8405-909F90C03C33}" srcOrd="1" destOrd="0" presId="urn:microsoft.com/office/officeart/2018/2/layout/IconLabelList"/>
    <dgm:cxn modelId="{8E7910EC-F1A5-4966-B483-640701780846}" type="presParOf" srcId="{A2115175-B24F-49F5-80A7-793247AFCDBD}" destId="{14512A27-4942-4769-93BD-E880B4177DAC}" srcOrd="2" destOrd="0" presId="urn:microsoft.com/office/officeart/2018/2/layout/IconLabelList"/>
    <dgm:cxn modelId="{970267F9-24AA-44F5-A0A3-DAC906A3B565}" type="presParOf" srcId="{53B1DCE4-C7AE-4C43-908A-CCD0BEBFDF5B}" destId="{3B0B7783-0D2D-447B-850E-CE12A0690543}" srcOrd="11" destOrd="0" presId="urn:microsoft.com/office/officeart/2018/2/layout/IconLabelList"/>
    <dgm:cxn modelId="{7A1658A9-B1AF-468E-AB79-25A1E79B049D}" type="presParOf" srcId="{53B1DCE4-C7AE-4C43-908A-CCD0BEBFDF5B}" destId="{7181CFC7-EDAB-400E-A07F-90EB365CBAE6}" srcOrd="12" destOrd="0" presId="urn:microsoft.com/office/officeart/2018/2/layout/IconLabelList"/>
    <dgm:cxn modelId="{D1E33C94-ACBD-4C16-8346-D3870C70EB2E}" type="presParOf" srcId="{7181CFC7-EDAB-400E-A07F-90EB365CBAE6}" destId="{7B27A1D7-34B5-4089-AF81-DCB37D552E18}" srcOrd="0" destOrd="0" presId="urn:microsoft.com/office/officeart/2018/2/layout/IconLabelList"/>
    <dgm:cxn modelId="{2C5F8677-6985-4B88-9465-2AFB18EC1981}" type="presParOf" srcId="{7181CFC7-EDAB-400E-A07F-90EB365CBAE6}" destId="{3DF9F19A-1901-4A49-80A0-E213B8F809DC}" srcOrd="1" destOrd="0" presId="urn:microsoft.com/office/officeart/2018/2/layout/IconLabelList"/>
    <dgm:cxn modelId="{579F8FDC-CD9F-4A66-8C03-FBBC9696A04F}" type="presParOf" srcId="{7181CFC7-EDAB-400E-A07F-90EB365CBAE6}" destId="{BB08DCCD-8533-432C-BBE4-DD03F6F4DC10}" srcOrd="2" destOrd="0" presId="urn:microsoft.com/office/officeart/2018/2/layout/IconLabelList"/>
    <dgm:cxn modelId="{F1C08C61-5E47-4E81-92A1-724E9E9204A2}" type="presParOf" srcId="{53B1DCE4-C7AE-4C43-908A-CCD0BEBFDF5B}" destId="{78F2FBB4-91F0-4237-BAC0-05D32E4E9D2A}" srcOrd="13" destOrd="0" presId="urn:microsoft.com/office/officeart/2018/2/layout/IconLabelList"/>
    <dgm:cxn modelId="{B3B1B385-AE05-4454-8125-5827E6584657}" type="presParOf" srcId="{53B1DCE4-C7AE-4C43-908A-CCD0BEBFDF5B}" destId="{D1745871-5CB6-4855-9C89-3D6F76A8A13F}" srcOrd="14" destOrd="0" presId="urn:microsoft.com/office/officeart/2018/2/layout/IconLabelList"/>
    <dgm:cxn modelId="{B88C0690-9E6C-4E37-AF37-13BB6C7C9650}" type="presParOf" srcId="{D1745871-5CB6-4855-9C89-3D6F76A8A13F}" destId="{BCE3E03A-C807-46B5-8EB8-F358992DAB16}" srcOrd="0" destOrd="0" presId="urn:microsoft.com/office/officeart/2018/2/layout/IconLabelList"/>
    <dgm:cxn modelId="{0FD7394E-87D9-4011-8A1C-C6199E236EBA}" type="presParOf" srcId="{D1745871-5CB6-4855-9C89-3D6F76A8A13F}" destId="{D2FE4747-8CD0-43BE-8D91-15CFA05E7C44}" srcOrd="1" destOrd="0" presId="urn:microsoft.com/office/officeart/2018/2/layout/IconLabelList"/>
    <dgm:cxn modelId="{6053C291-AC5B-4512-96EE-52E0ECD5DCDC}" type="presParOf" srcId="{D1745871-5CB6-4855-9C89-3D6F76A8A13F}" destId="{FBD138FB-98FA-4097-8628-C23CD9DD410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C9920E-13BB-45CC-89E3-8F068ED120D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8FDFD14-42DB-44E9-B9EB-A5C2A4A2E489}">
      <dgm:prSet/>
      <dgm:spPr/>
      <dgm:t>
        <a:bodyPr/>
        <a:lstStyle/>
        <a:p>
          <a:r>
            <a:rPr lang="en-US" dirty="0"/>
            <a:t>Scikit-learn</a:t>
          </a:r>
        </a:p>
      </dgm:t>
    </dgm:pt>
    <dgm:pt modelId="{39320AE0-BD3A-4472-9DDD-07F503A255C2}" type="parTrans" cxnId="{822B6E92-348B-4264-AFFD-CEE81C80F2B6}">
      <dgm:prSet/>
      <dgm:spPr/>
      <dgm:t>
        <a:bodyPr/>
        <a:lstStyle/>
        <a:p>
          <a:endParaRPr lang="en-US"/>
        </a:p>
      </dgm:t>
    </dgm:pt>
    <dgm:pt modelId="{7E600FCA-A529-413A-8531-CDEFD4BD29F4}" type="sibTrans" cxnId="{822B6E92-348B-4264-AFFD-CEE81C80F2B6}">
      <dgm:prSet/>
      <dgm:spPr/>
      <dgm:t>
        <a:bodyPr/>
        <a:lstStyle/>
        <a:p>
          <a:endParaRPr lang="en-US"/>
        </a:p>
      </dgm:t>
    </dgm:pt>
    <dgm:pt modelId="{ECB0E32D-FFE2-4696-B750-FE772A03C55C}">
      <dgm:prSet/>
      <dgm:spPr/>
      <dgm:t>
        <a:bodyPr/>
        <a:lstStyle/>
        <a:p>
          <a:r>
            <a:rPr lang="en-US"/>
            <a:t>Tensorflow 2.3</a:t>
          </a:r>
        </a:p>
      </dgm:t>
    </dgm:pt>
    <dgm:pt modelId="{8D4EC6E4-B7AA-4E51-90AD-F053B4873F99}" type="parTrans" cxnId="{2C53D1E1-997C-40AB-9661-5765C441867C}">
      <dgm:prSet/>
      <dgm:spPr/>
      <dgm:t>
        <a:bodyPr/>
        <a:lstStyle/>
        <a:p>
          <a:endParaRPr lang="en-US"/>
        </a:p>
      </dgm:t>
    </dgm:pt>
    <dgm:pt modelId="{05B3AB93-34B9-4BCD-B9A3-DFE268AF1D01}" type="sibTrans" cxnId="{2C53D1E1-997C-40AB-9661-5765C441867C}">
      <dgm:prSet/>
      <dgm:spPr/>
      <dgm:t>
        <a:bodyPr/>
        <a:lstStyle/>
        <a:p>
          <a:endParaRPr lang="en-US"/>
        </a:p>
      </dgm:t>
    </dgm:pt>
    <dgm:pt modelId="{704E4984-6B7F-477B-B6F6-8380E991B070}">
      <dgm:prSet/>
      <dgm:spPr/>
      <dgm:t>
        <a:bodyPr/>
        <a:lstStyle/>
        <a:p>
          <a:r>
            <a:rPr lang="en-US"/>
            <a:t>Pandas</a:t>
          </a:r>
        </a:p>
      </dgm:t>
    </dgm:pt>
    <dgm:pt modelId="{B6218CB8-D01C-4E48-A29B-D130E22E57AE}" type="parTrans" cxnId="{B6EBB18B-8282-475F-9D42-DC9D4892A57D}">
      <dgm:prSet/>
      <dgm:spPr/>
      <dgm:t>
        <a:bodyPr/>
        <a:lstStyle/>
        <a:p>
          <a:endParaRPr lang="en-US"/>
        </a:p>
      </dgm:t>
    </dgm:pt>
    <dgm:pt modelId="{ECFFD9E9-7C73-4C9C-8EBE-5271C61BC47D}" type="sibTrans" cxnId="{B6EBB18B-8282-475F-9D42-DC9D4892A57D}">
      <dgm:prSet/>
      <dgm:spPr/>
      <dgm:t>
        <a:bodyPr/>
        <a:lstStyle/>
        <a:p>
          <a:endParaRPr lang="en-US"/>
        </a:p>
      </dgm:t>
    </dgm:pt>
    <dgm:pt modelId="{BCDE1FDF-FB50-4CD2-91FB-9B0B99C4AEB6}">
      <dgm:prSet/>
      <dgm:spPr/>
      <dgm:t>
        <a:bodyPr/>
        <a:lstStyle/>
        <a:p>
          <a:r>
            <a:rPr lang="en-US" dirty="0"/>
            <a:t>Seaborn</a:t>
          </a:r>
        </a:p>
      </dgm:t>
    </dgm:pt>
    <dgm:pt modelId="{C8FF1634-8C4E-459B-9DCF-1F8A588AA3A1}" type="parTrans" cxnId="{F5DE65A4-BFD4-49EF-A13B-BF9B805C6745}">
      <dgm:prSet/>
      <dgm:spPr/>
      <dgm:t>
        <a:bodyPr/>
        <a:lstStyle/>
        <a:p>
          <a:endParaRPr lang="en-US"/>
        </a:p>
      </dgm:t>
    </dgm:pt>
    <dgm:pt modelId="{19B03D60-C4CE-42AA-961D-03B6AD91B8EB}" type="sibTrans" cxnId="{F5DE65A4-BFD4-49EF-A13B-BF9B805C6745}">
      <dgm:prSet/>
      <dgm:spPr/>
      <dgm:t>
        <a:bodyPr/>
        <a:lstStyle/>
        <a:p>
          <a:endParaRPr lang="en-US"/>
        </a:p>
      </dgm:t>
    </dgm:pt>
    <dgm:pt modelId="{3C6CAB25-270B-4A8B-982F-9D9D77CDE735}">
      <dgm:prSet/>
      <dgm:spPr/>
      <dgm:t>
        <a:bodyPr/>
        <a:lstStyle/>
        <a:p>
          <a:r>
            <a:rPr lang="en-US" dirty="0"/>
            <a:t>Matplotlib</a:t>
          </a:r>
        </a:p>
      </dgm:t>
    </dgm:pt>
    <dgm:pt modelId="{221377F2-168C-4900-A0F7-95737847148F}" type="parTrans" cxnId="{95A87E75-7792-4803-A5A1-F0947B7D9AC8}">
      <dgm:prSet/>
      <dgm:spPr/>
      <dgm:t>
        <a:bodyPr/>
        <a:lstStyle/>
        <a:p>
          <a:endParaRPr lang="en-US"/>
        </a:p>
      </dgm:t>
    </dgm:pt>
    <dgm:pt modelId="{7CC8EE28-03AC-40F0-A306-9B9EAC78B092}" type="sibTrans" cxnId="{95A87E75-7792-4803-A5A1-F0947B7D9AC8}">
      <dgm:prSet/>
      <dgm:spPr/>
      <dgm:t>
        <a:bodyPr/>
        <a:lstStyle/>
        <a:p>
          <a:endParaRPr lang="en-US"/>
        </a:p>
      </dgm:t>
    </dgm:pt>
    <dgm:pt modelId="{240E7406-88B0-4DFE-817C-56F388E4D990}" type="pres">
      <dgm:prSet presAssocID="{68C9920E-13BB-45CC-89E3-8F068ED120DF}" presName="linear" presStyleCnt="0">
        <dgm:presLayoutVars>
          <dgm:animLvl val="lvl"/>
          <dgm:resizeHandles val="exact"/>
        </dgm:presLayoutVars>
      </dgm:prSet>
      <dgm:spPr/>
    </dgm:pt>
    <dgm:pt modelId="{2C58B72A-42E7-402D-8917-2F14902DD527}" type="pres">
      <dgm:prSet presAssocID="{48FDFD14-42DB-44E9-B9EB-A5C2A4A2E489}" presName="parentText" presStyleLbl="node1" presStyleIdx="0" presStyleCnt="5">
        <dgm:presLayoutVars>
          <dgm:chMax val="0"/>
          <dgm:bulletEnabled val="1"/>
        </dgm:presLayoutVars>
      </dgm:prSet>
      <dgm:spPr/>
    </dgm:pt>
    <dgm:pt modelId="{30029807-896C-4EED-AE20-711F91354C6B}" type="pres">
      <dgm:prSet presAssocID="{7E600FCA-A529-413A-8531-CDEFD4BD29F4}" presName="spacer" presStyleCnt="0"/>
      <dgm:spPr/>
    </dgm:pt>
    <dgm:pt modelId="{E9059802-9A58-4CA9-8AE9-2E51275BA3F4}" type="pres">
      <dgm:prSet presAssocID="{ECB0E32D-FFE2-4696-B750-FE772A03C55C}" presName="parentText" presStyleLbl="node1" presStyleIdx="1" presStyleCnt="5">
        <dgm:presLayoutVars>
          <dgm:chMax val="0"/>
          <dgm:bulletEnabled val="1"/>
        </dgm:presLayoutVars>
      </dgm:prSet>
      <dgm:spPr/>
    </dgm:pt>
    <dgm:pt modelId="{A7707CFD-0905-458F-9DF4-5CF8233840CB}" type="pres">
      <dgm:prSet presAssocID="{05B3AB93-34B9-4BCD-B9A3-DFE268AF1D01}" presName="spacer" presStyleCnt="0"/>
      <dgm:spPr/>
    </dgm:pt>
    <dgm:pt modelId="{92643E64-5D9C-4E21-8DCC-94FDA0239500}" type="pres">
      <dgm:prSet presAssocID="{704E4984-6B7F-477B-B6F6-8380E991B070}" presName="parentText" presStyleLbl="node1" presStyleIdx="2" presStyleCnt="5">
        <dgm:presLayoutVars>
          <dgm:chMax val="0"/>
          <dgm:bulletEnabled val="1"/>
        </dgm:presLayoutVars>
      </dgm:prSet>
      <dgm:spPr/>
    </dgm:pt>
    <dgm:pt modelId="{D9F94596-E29E-41B1-8DDF-2A2627F175DF}" type="pres">
      <dgm:prSet presAssocID="{ECFFD9E9-7C73-4C9C-8EBE-5271C61BC47D}" presName="spacer" presStyleCnt="0"/>
      <dgm:spPr/>
    </dgm:pt>
    <dgm:pt modelId="{4B3DFF89-2339-4F1D-891C-EAD67D75534F}" type="pres">
      <dgm:prSet presAssocID="{BCDE1FDF-FB50-4CD2-91FB-9B0B99C4AEB6}" presName="parentText" presStyleLbl="node1" presStyleIdx="3" presStyleCnt="5">
        <dgm:presLayoutVars>
          <dgm:chMax val="0"/>
          <dgm:bulletEnabled val="1"/>
        </dgm:presLayoutVars>
      </dgm:prSet>
      <dgm:spPr/>
    </dgm:pt>
    <dgm:pt modelId="{C4407138-715E-49F4-A1E4-847757260F6B}" type="pres">
      <dgm:prSet presAssocID="{19B03D60-C4CE-42AA-961D-03B6AD91B8EB}" presName="spacer" presStyleCnt="0"/>
      <dgm:spPr/>
    </dgm:pt>
    <dgm:pt modelId="{DC42332D-D25D-4536-9E8E-3BEB30FE3B0C}" type="pres">
      <dgm:prSet presAssocID="{3C6CAB25-270B-4A8B-982F-9D9D77CDE735}" presName="parentText" presStyleLbl="node1" presStyleIdx="4" presStyleCnt="5">
        <dgm:presLayoutVars>
          <dgm:chMax val="0"/>
          <dgm:bulletEnabled val="1"/>
        </dgm:presLayoutVars>
      </dgm:prSet>
      <dgm:spPr/>
    </dgm:pt>
  </dgm:ptLst>
  <dgm:cxnLst>
    <dgm:cxn modelId="{73683034-489A-41AD-AB68-6E8BFD26636A}" type="presOf" srcId="{ECB0E32D-FFE2-4696-B750-FE772A03C55C}" destId="{E9059802-9A58-4CA9-8AE9-2E51275BA3F4}" srcOrd="0" destOrd="0" presId="urn:microsoft.com/office/officeart/2005/8/layout/vList2"/>
    <dgm:cxn modelId="{E2E76062-E504-4DDC-95D1-FC37F3195509}" type="presOf" srcId="{68C9920E-13BB-45CC-89E3-8F068ED120DF}" destId="{240E7406-88B0-4DFE-817C-56F388E4D990}" srcOrd="0" destOrd="0" presId="urn:microsoft.com/office/officeart/2005/8/layout/vList2"/>
    <dgm:cxn modelId="{A7207842-B0FE-41AA-8279-1F53F2EE55B5}" type="presOf" srcId="{BCDE1FDF-FB50-4CD2-91FB-9B0B99C4AEB6}" destId="{4B3DFF89-2339-4F1D-891C-EAD67D75534F}" srcOrd="0" destOrd="0" presId="urn:microsoft.com/office/officeart/2005/8/layout/vList2"/>
    <dgm:cxn modelId="{95A87E75-7792-4803-A5A1-F0947B7D9AC8}" srcId="{68C9920E-13BB-45CC-89E3-8F068ED120DF}" destId="{3C6CAB25-270B-4A8B-982F-9D9D77CDE735}" srcOrd="4" destOrd="0" parTransId="{221377F2-168C-4900-A0F7-95737847148F}" sibTransId="{7CC8EE28-03AC-40F0-A306-9B9EAC78B092}"/>
    <dgm:cxn modelId="{B6EBB18B-8282-475F-9D42-DC9D4892A57D}" srcId="{68C9920E-13BB-45CC-89E3-8F068ED120DF}" destId="{704E4984-6B7F-477B-B6F6-8380E991B070}" srcOrd="2" destOrd="0" parTransId="{B6218CB8-D01C-4E48-A29B-D130E22E57AE}" sibTransId="{ECFFD9E9-7C73-4C9C-8EBE-5271C61BC47D}"/>
    <dgm:cxn modelId="{822B6E92-348B-4264-AFFD-CEE81C80F2B6}" srcId="{68C9920E-13BB-45CC-89E3-8F068ED120DF}" destId="{48FDFD14-42DB-44E9-B9EB-A5C2A4A2E489}" srcOrd="0" destOrd="0" parTransId="{39320AE0-BD3A-4472-9DDD-07F503A255C2}" sibTransId="{7E600FCA-A529-413A-8531-CDEFD4BD29F4}"/>
    <dgm:cxn modelId="{F5DE65A4-BFD4-49EF-A13B-BF9B805C6745}" srcId="{68C9920E-13BB-45CC-89E3-8F068ED120DF}" destId="{BCDE1FDF-FB50-4CD2-91FB-9B0B99C4AEB6}" srcOrd="3" destOrd="0" parTransId="{C8FF1634-8C4E-459B-9DCF-1F8A588AA3A1}" sibTransId="{19B03D60-C4CE-42AA-961D-03B6AD91B8EB}"/>
    <dgm:cxn modelId="{0F1844A5-3F7B-448C-B084-D3D9F0AA6686}" type="presOf" srcId="{704E4984-6B7F-477B-B6F6-8380E991B070}" destId="{92643E64-5D9C-4E21-8DCC-94FDA0239500}" srcOrd="0" destOrd="0" presId="urn:microsoft.com/office/officeart/2005/8/layout/vList2"/>
    <dgm:cxn modelId="{7F56C2D5-7C2C-47F5-BE81-66D19060FADE}" type="presOf" srcId="{48FDFD14-42DB-44E9-B9EB-A5C2A4A2E489}" destId="{2C58B72A-42E7-402D-8917-2F14902DD527}" srcOrd="0" destOrd="0" presId="urn:microsoft.com/office/officeart/2005/8/layout/vList2"/>
    <dgm:cxn modelId="{1A58FCD5-A08E-40BD-B671-8375792FC9E7}" type="presOf" srcId="{3C6CAB25-270B-4A8B-982F-9D9D77CDE735}" destId="{DC42332D-D25D-4536-9E8E-3BEB30FE3B0C}" srcOrd="0" destOrd="0" presId="urn:microsoft.com/office/officeart/2005/8/layout/vList2"/>
    <dgm:cxn modelId="{2C53D1E1-997C-40AB-9661-5765C441867C}" srcId="{68C9920E-13BB-45CC-89E3-8F068ED120DF}" destId="{ECB0E32D-FFE2-4696-B750-FE772A03C55C}" srcOrd="1" destOrd="0" parTransId="{8D4EC6E4-B7AA-4E51-90AD-F053B4873F99}" sibTransId="{05B3AB93-34B9-4BCD-B9A3-DFE268AF1D01}"/>
    <dgm:cxn modelId="{F8D5D68A-8D61-4E1D-A3BD-046F41F47FD0}" type="presParOf" srcId="{240E7406-88B0-4DFE-817C-56F388E4D990}" destId="{2C58B72A-42E7-402D-8917-2F14902DD527}" srcOrd="0" destOrd="0" presId="urn:microsoft.com/office/officeart/2005/8/layout/vList2"/>
    <dgm:cxn modelId="{0A9A2702-CD9C-4ACA-9AB2-82AAD848ED48}" type="presParOf" srcId="{240E7406-88B0-4DFE-817C-56F388E4D990}" destId="{30029807-896C-4EED-AE20-711F91354C6B}" srcOrd="1" destOrd="0" presId="urn:microsoft.com/office/officeart/2005/8/layout/vList2"/>
    <dgm:cxn modelId="{EE2A3F1C-9B04-468E-80C7-7F63CEEADD02}" type="presParOf" srcId="{240E7406-88B0-4DFE-817C-56F388E4D990}" destId="{E9059802-9A58-4CA9-8AE9-2E51275BA3F4}" srcOrd="2" destOrd="0" presId="urn:microsoft.com/office/officeart/2005/8/layout/vList2"/>
    <dgm:cxn modelId="{AE3C9BBA-1C4E-448F-BE30-9DDA12ED111D}" type="presParOf" srcId="{240E7406-88B0-4DFE-817C-56F388E4D990}" destId="{A7707CFD-0905-458F-9DF4-5CF8233840CB}" srcOrd="3" destOrd="0" presId="urn:microsoft.com/office/officeart/2005/8/layout/vList2"/>
    <dgm:cxn modelId="{9EF1D926-F359-4D61-A286-A32F482D6F01}" type="presParOf" srcId="{240E7406-88B0-4DFE-817C-56F388E4D990}" destId="{92643E64-5D9C-4E21-8DCC-94FDA0239500}" srcOrd="4" destOrd="0" presId="urn:microsoft.com/office/officeart/2005/8/layout/vList2"/>
    <dgm:cxn modelId="{96E25E0C-397A-4FDE-A589-86952846F49B}" type="presParOf" srcId="{240E7406-88B0-4DFE-817C-56F388E4D990}" destId="{D9F94596-E29E-41B1-8DDF-2A2627F175DF}" srcOrd="5" destOrd="0" presId="urn:microsoft.com/office/officeart/2005/8/layout/vList2"/>
    <dgm:cxn modelId="{D3746F9E-2908-4A38-8015-553EE25B96CD}" type="presParOf" srcId="{240E7406-88B0-4DFE-817C-56F388E4D990}" destId="{4B3DFF89-2339-4F1D-891C-EAD67D75534F}" srcOrd="6" destOrd="0" presId="urn:microsoft.com/office/officeart/2005/8/layout/vList2"/>
    <dgm:cxn modelId="{9F8163AE-9BC6-490A-B62E-2035E91436A4}" type="presParOf" srcId="{240E7406-88B0-4DFE-817C-56F388E4D990}" destId="{C4407138-715E-49F4-A1E4-847757260F6B}" srcOrd="7" destOrd="0" presId="urn:microsoft.com/office/officeart/2005/8/layout/vList2"/>
    <dgm:cxn modelId="{966C4667-0061-4447-AB50-87698FD732B2}" type="presParOf" srcId="{240E7406-88B0-4DFE-817C-56F388E4D990}" destId="{DC42332D-D25D-4536-9E8E-3BEB30FE3B0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CB2BF-DC84-4598-915C-CFC04635688B}">
      <dsp:nvSpPr>
        <dsp:cNvPr id="0" name=""/>
        <dsp:cNvSpPr/>
      </dsp:nvSpPr>
      <dsp:spPr>
        <a:xfrm>
          <a:off x="0" y="734"/>
          <a:ext cx="660990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E04878-E09A-4614-8160-E4D66F1358E0}">
      <dsp:nvSpPr>
        <dsp:cNvPr id="0" name=""/>
        <dsp:cNvSpPr/>
      </dsp:nvSpPr>
      <dsp:spPr>
        <a:xfrm>
          <a:off x="0" y="734"/>
          <a:ext cx="6609901" cy="429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OBJECTIVE</a:t>
          </a:r>
        </a:p>
      </dsp:txBody>
      <dsp:txXfrm>
        <a:off x="0" y="734"/>
        <a:ext cx="6609901" cy="429579"/>
      </dsp:txXfrm>
    </dsp:sp>
    <dsp:sp modelId="{2144D99D-B2EE-447D-BE5B-EA5B0E77F9CC}">
      <dsp:nvSpPr>
        <dsp:cNvPr id="0" name=""/>
        <dsp:cNvSpPr/>
      </dsp:nvSpPr>
      <dsp:spPr>
        <a:xfrm>
          <a:off x="0" y="430313"/>
          <a:ext cx="6609901"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43436A-89D6-486C-BF81-5690364EFAE3}">
      <dsp:nvSpPr>
        <dsp:cNvPr id="0" name=""/>
        <dsp:cNvSpPr/>
      </dsp:nvSpPr>
      <dsp:spPr>
        <a:xfrm>
          <a:off x="0" y="430313"/>
          <a:ext cx="6609901" cy="429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INTRODUCTION</a:t>
          </a:r>
        </a:p>
      </dsp:txBody>
      <dsp:txXfrm>
        <a:off x="0" y="430313"/>
        <a:ext cx="6609901" cy="429579"/>
      </dsp:txXfrm>
    </dsp:sp>
    <dsp:sp modelId="{59A554AA-0122-40E4-B60E-669CCDCDB4D1}">
      <dsp:nvSpPr>
        <dsp:cNvPr id="0" name=""/>
        <dsp:cNvSpPr/>
      </dsp:nvSpPr>
      <dsp:spPr>
        <a:xfrm>
          <a:off x="0" y="859892"/>
          <a:ext cx="66099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E74074-5C12-4AD8-A9FC-ECB7378EB7E4}">
      <dsp:nvSpPr>
        <dsp:cNvPr id="0" name=""/>
        <dsp:cNvSpPr/>
      </dsp:nvSpPr>
      <dsp:spPr>
        <a:xfrm>
          <a:off x="0" y="859892"/>
          <a:ext cx="6609901" cy="429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SUPPORT VECTOR MACHINE</a:t>
          </a:r>
        </a:p>
      </dsp:txBody>
      <dsp:txXfrm>
        <a:off x="0" y="859892"/>
        <a:ext cx="6609901" cy="429579"/>
      </dsp:txXfrm>
    </dsp:sp>
    <dsp:sp modelId="{088E5510-71D3-4594-A9B7-DD53763ED515}">
      <dsp:nvSpPr>
        <dsp:cNvPr id="0" name=""/>
        <dsp:cNvSpPr/>
      </dsp:nvSpPr>
      <dsp:spPr>
        <a:xfrm>
          <a:off x="0" y="1289471"/>
          <a:ext cx="660990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71F8CE-52C1-4F82-8F6B-C83A8DB8D5FB}">
      <dsp:nvSpPr>
        <dsp:cNvPr id="0" name=""/>
        <dsp:cNvSpPr/>
      </dsp:nvSpPr>
      <dsp:spPr>
        <a:xfrm>
          <a:off x="0" y="1289471"/>
          <a:ext cx="6609901" cy="429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WORKING </a:t>
          </a:r>
        </a:p>
      </dsp:txBody>
      <dsp:txXfrm>
        <a:off x="0" y="1289471"/>
        <a:ext cx="6609901" cy="429579"/>
      </dsp:txXfrm>
    </dsp:sp>
    <dsp:sp modelId="{1E455D27-129F-47EB-9726-083486E7E530}">
      <dsp:nvSpPr>
        <dsp:cNvPr id="0" name=""/>
        <dsp:cNvSpPr/>
      </dsp:nvSpPr>
      <dsp:spPr>
        <a:xfrm>
          <a:off x="0" y="1719050"/>
          <a:ext cx="6609901"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47E351-B321-410A-9EEB-9BCF37FF079F}">
      <dsp:nvSpPr>
        <dsp:cNvPr id="0" name=""/>
        <dsp:cNvSpPr/>
      </dsp:nvSpPr>
      <dsp:spPr>
        <a:xfrm>
          <a:off x="0" y="1719050"/>
          <a:ext cx="6609901" cy="429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WHY ONLY SVM </a:t>
          </a:r>
        </a:p>
      </dsp:txBody>
      <dsp:txXfrm>
        <a:off x="0" y="1719050"/>
        <a:ext cx="6609901" cy="429579"/>
      </dsp:txXfrm>
    </dsp:sp>
    <dsp:sp modelId="{7D6B52AA-394D-4C9C-AD97-481C52334283}">
      <dsp:nvSpPr>
        <dsp:cNvPr id="0" name=""/>
        <dsp:cNvSpPr/>
      </dsp:nvSpPr>
      <dsp:spPr>
        <a:xfrm>
          <a:off x="0" y="2148629"/>
          <a:ext cx="660990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AA3164-7FB5-44E3-892C-6061167DB218}">
      <dsp:nvSpPr>
        <dsp:cNvPr id="0" name=""/>
        <dsp:cNvSpPr/>
      </dsp:nvSpPr>
      <dsp:spPr>
        <a:xfrm>
          <a:off x="0" y="2148629"/>
          <a:ext cx="6609901" cy="429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TUNING PARAMETERS </a:t>
          </a:r>
        </a:p>
      </dsp:txBody>
      <dsp:txXfrm>
        <a:off x="0" y="2148629"/>
        <a:ext cx="6609901" cy="429579"/>
      </dsp:txXfrm>
    </dsp:sp>
    <dsp:sp modelId="{216D6C48-A76E-473F-9216-8E069EE81DA2}">
      <dsp:nvSpPr>
        <dsp:cNvPr id="0" name=""/>
        <dsp:cNvSpPr/>
      </dsp:nvSpPr>
      <dsp:spPr>
        <a:xfrm>
          <a:off x="0" y="2578208"/>
          <a:ext cx="6609901"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678305-1ECD-432B-A6B0-799021AF1137}">
      <dsp:nvSpPr>
        <dsp:cNvPr id="0" name=""/>
        <dsp:cNvSpPr/>
      </dsp:nvSpPr>
      <dsp:spPr>
        <a:xfrm>
          <a:off x="0" y="2578208"/>
          <a:ext cx="6609901" cy="429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MATHEMATICS BEHIND SVM</a:t>
          </a:r>
        </a:p>
      </dsp:txBody>
      <dsp:txXfrm>
        <a:off x="0" y="2578208"/>
        <a:ext cx="6609901" cy="429579"/>
      </dsp:txXfrm>
    </dsp:sp>
    <dsp:sp modelId="{E658F6A0-FB66-41C0-B6D2-AEC03B784270}">
      <dsp:nvSpPr>
        <dsp:cNvPr id="0" name=""/>
        <dsp:cNvSpPr/>
      </dsp:nvSpPr>
      <dsp:spPr>
        <a:xfrm>
          <a:off x="0" y="3007787"/>
          <a:ext cx="66099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3F43DE-76DB-4BFA-B417-A34013D0A5E0}">
      <dsp:nvSpPr>
        <dsp:cNvPr id="0" name=""/>
        <dsp:cNvSpPr/>
      </dsp:nvSpPr>
      <dsp:spPr>
        <a:xfrm>
          <a:off x="0" y="3007787"/>
          <a:ext cx="6609901" cy="429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PROS AND CONS</a:t>
          </a:r>
        </a:p>
      </dsp:txBody>
      <dsp:txXfrm>
        <a:off x="0" y="3007787"/>
        <a:ext cx="6609901" cy="429579"/>
      </dsp:txXfrm>
    </dsp:sp>
    <dsp:sp modelId="{5BE2B0BF-A475-482D-8751-E353ED990965}">
      <dsp:nvSpPr>
        <dsp:cNvPr id="0" name=""/>
        <dsp:cNvSpPr/>
      </dsp:nvSpPr>
      <dsp:spPr>
        <a:xfrm>
          <a:off x="0" y="3437367"/>
          <a:ext cx="660990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9E2B91-CED8-4271-B246-F4EF949B7B26}">
      <dsp:nvSpPr>
        <dsp:cNvPr id="0" name=""/>
        <dsp:cNvSpPr/>
      </dsp:nvSpPr>
      <dsp:spPr>
        <a:xfrm>
          <a:off x="0" y="3437367"/>
          <a:ext cx="6609901" cy="429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DATASET AND PACKAGES EXPLAINED </a:t>
          </a:r>
        </a:p>
      </dsp:txBody>
      <dsp:txXfrm>
        <a:off x="0" y="3437367"/>
        <a:ext cx="6609901" cy="429579"/>
      </dsp:txXfrm>
    </dsp:sp>
    <dsp:sp modelId="{0E90F346-B413-43AC-8900-C4CB8788F526}">
      <dsp:nvSpPr>
        <dsp:cNvPr id="0" name=""/>
        <dsp:cNvSpPr/>
      </dsp:nvSpPr>
      <dsp:spPr>
        <a:xfrm>
          <a:off x="0" y="3866946"/>
          <a:ext cx="6609901"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9E2FA3-EA0E-4542-B5B4-42427691801B}">
      <dsp:nvSpPr>
        <dsp:cNvPr id="0" name=""/>
        <dsp:cNvSpPr/>
      </dsp:nvSpPr>
      <dsp:spPr>
        <a:xfrm>
          <a:off x="0" y="3866946"/>
          <a:ext cx="6609901" cy="429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PRE-REQUISITES</a:t>
          </a:r>
        </a:p>
      </dsp:txBody>
      <dsp:txXfrm>
        <a:off x="0" y="3866946"/>
        <a:ext cx="6609901" cy="429579"/>
      </dsp:txXfrm>
    </dsp:sp>
    <dsp:sp modelId="{9D79CADA-325C-4D09-B6B0-C72A87653162}">
      <dsp:nvSpPr>
        <dsp:cNvPr id="0" name=""/>
        <dsp:cNvSpPr/>
      </dsp:nvSpPr>
      <dsp:spPr>
        <a:xfrm>
          <a:off x="0" y="4296525"/>
          <a:ext cx="660990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A5D563-5045-4A4F-9CB9-E213D08AF885}">
      <dsp:nvSpPr>
        <dsp:cNvPr id="0" name=""/>
        <dsp:cNvSpPr/>
      </dsp:nvSpPr>
      <dsp:spPr>
        <a:xfrm>
          <a:off x="0" y="4296525"/>
          <a:ext cx="6609901" cy="429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SCIKIT LEARN</a:t>
          </a:r>
        </a:p>
      </dsp:txBody>
      <dsp:txXfrm>
        <a:off x="0" y="4296525"/>
        <a:ext cx="6609901" cy="429579"/>
      </dsp:txXfrm>
    </dsp:sp>
    <dsp:sp modelId="{FDB57BF5-7710-4DAC-BF28-AC6B923B256A}">
      <dsp:nvSpPr>
        <dsp:cNvPr id="0" name=""/>
        <dsp:cNvSpPr/>
      </dsp:nvSpPr>
      <dsp:spPr>
        <a:xfrm>
          <a:off x="0" y="4726104"/>
          <a:ext cx="6609901"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A87DAF-090A-4C07-A8D2-6E70EEBD23AB}">
      <dsp:nvSpPr>
        <dsp:cNvPr id="0" name=""/>
        <dsp:cNvSpPr/>
      </dsp:nvSpPr>
      <dsp:spPr>
        <a:xfrm>
          <a:off x="0" y="4726104"/>
          <a:ext cx="6609901" cy="429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CODE</a:t>
          </a:r>
        </a:p>
      </dsp:txBody>
      <dsp:txXfrm>
        <a:off x="0" y="4726104"/>
        <a:ext cx="6609901" cy="429579"/>
      </dsp:txXfrm>
    </dsp:sp>
    <dsp:sp modelId="{2E971D28-1F58-4279-9C5A-90FD0DBB05E6}">
      <dsp:nvSpPr>
        <dsp:cNvPr id="0" name=""/>
        <dsp:cNvSpPr/>
      </dsp:nvSpPr>
      <dsp:spPr>
        <a:xfrm>
          <a:off x="0" y="5155683"/>
          <a:ext cx="66099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73344E-8D41-4188-9D50-A45F782ACB64}">
      <dsp:nvSpPr>
        <dsp:cNvPr id="0" name=""/>
        <dsp:cNvSpPr/>
      </dsp:nvSpPr>
      <dsp:spPr>
        <a:xfrm>
          <a:off x="0" y="5155683"/>
          <a:ext cx="6609901" cy="429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FINDINGS AND CONCLUSION</a:t>
          </a:r>
        </a:p>
      </dsp:txBody>
      <dsp:txXfrm>
        <a:off x="0" y="5155683"/>
        <a:ext cx="6609901" cy="429579"/>
      </dsp:txXfrm>
    </dsp:sp>
    <dsp:sp modelId="{09114700-A489-457C-8B2C-2EE112BE9105}">
      <dsp:nvSpPr>
        <dsp:cNvPr id="0" name=""/>
        <dsp:cNvSpPr/>
      </dsp:nvSpPr>
      <dsp:spPr>
        <a:xfrm>
          <a:off x="0" y="5585262"/>
          <a:ext cx="660990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24F365-66CB-4C73-BA37-EC716DF654C5}">
      <dsp:nvSpPr>
        <dsp:cNvPr id="0" name=""/>
        <dsp:cNvSpPr/>
      </dsp:nvSpPr>
      <dsp:spPr>
        <a:xfrm>
          <a:off x="0" y="5585262"/>
          <a:ext cx="6609901" cy="429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REFRENCES</a:t>
          </a:r>
        </a:p>
      </dsp:txBody>
      <dsp:txXfrm>
        <a:off x="0" y="5585262"/>
        <a:ext cx="6609901" cy="4295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0B02D-3656-470F-87C3-34801E2E0D03}">
      <dsp:nvSpPr>
        <dsp:cNvPr id="0" name=""/>
        <dsp:cNvSpPr/>
      </dsp:nvSpPr>
      <dsp:spPr>
        <a:xfrm>
          <a:off x="527837" y="510083"/>
          <a:ext cx="642304" cy="6423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028E54-74BD-4260-8658-179DB89612EB}">
      <dsp:nvSpPr>
        <dsp:cNvPr id="0" name=""/>
        <dsp:cNvSpPr/>
      </dsp:nvSpPr>
      <dsp:spPr>
        <a:xfrm>
          <a:off x="236633" y="1150520"/>
          <a:ext cx="1185466" cy="980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dirty="0"/>
            <a:t>Importing the dataset and also getting the risky factors associated with the data</a:t>
          </a:r>
          <a:endParaRPr lang="en-US" sz="1200" kern="1200" dirty="0"/>
        </a:p>
      </dsp:txBody>
      <dsp:txXfrm>
        <a:off x="236633" y="1150520"/>
        <a:ext cx="1185466" cy="980111"/>
      </dsp:txXfrm>
    </dsp:sp>
    <dsp:sp modelId="{06A932B8-7BDD-4B4B-87E3-B5988E730A8C}">
      <dsp:nvSpPr>
        <dsp:cNvPr id="0" name=""/>
        <dsp:cNvSpPr/>
      </dsp:nvSpPr>
      <dsp:spPr>
        <a:xfrm>
          <a:off x="2420954" y="594925"/>
          <a:ext cx="642304" cy="6423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DAB43-4EF0-4E03-9445-03E5615EF2AB}">
      <dsp:nvSpPr>
        <dsp:cNvPr id="0" name=""/>
        <dsp:cNvSpPr/>
      </dsp:nvSpPr>
      <dsp:spPr>
        <a:xfrm>
          <a:off x="2028434" y="1508128"/>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dirty="0"/>
            <a:t>Exploring the data to figure out what they look like</a:t>
          </a:r>
          <a:endParaRPr lang="en-US" sz="1200" kern="1200" dirty="0"/>
        </a:p>
      </dsp:txBody>
      <dsp:txXfrm>
        <a:off x="2028434" y="1508128"/>
        <a:ext cx="1427343" cy="570937"/>
      </dsp:txXfrm>
    </dsp:sp>
    <dsp:sp modelId="{A3E9E630-0F9A-4F3C-863C-F891D2535019}">
      <dsp:nvSpPr>
        <dsp:cNvPr id="0" name=""/>
        <dsp:cNvSpPr/>
      </dsp:nvSpPr>
      <dsp:spPr>
        <a:xfrm>
          <a:off x="4098083" y="594925"/>
          <a:ext cx="642304" cy="6423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F159F4-AE1B-4CF7-AB7A-1AD56F049DE8}">
      <dsp:nvSpPr>
        <dsp:cNvPr id="0" name=""/>
        <dsp:cNvSpPr/>
      </dsp:nvSpPr>
      <dsp:spPr>
        <a:xfrm>
          <a:off x="3705563" y="1508128"/>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dirty="0"/>
            <a:t>Pre-processing the data</a:t>
          </a:r>
          <a:endParaRPr lang="en-US" sz="1200" kern="1200" dirty="0"/>
        </a:p>
      </dsp:txBody>
      <dsp:txXfrm>
        <a:off x="3705563" y="1508128"/>
        <a:ext cx="1427343" cy="570937"/>
      </dsp:txXfrm>
    </dsp:sp>
    <dsp:sp modelId="{1DB4F4BE-4F47-4CED-8AD6-205F27F4EC47}">
      <dsp:nvSpPr>
        <dsp:cNvPr id="0" name=""/>
        <dsp:cNvSpPr/>
      </dsp:nvSpPr>
      <dsp:spPr>
        <a:xfrm>
          <a:off x="5775212" y="594925"/>
          <a:ext cx="642304" cy="6423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0E7A76-ADB0-49A1-A189-922FC6BB850A}">
      <dsp:nvSpPr>
        <dsp:cNvPr id="0" name=""/>
        <dsp:cNvSpPr/>
      </dsp:nvSpPr>
      <dsp:spPr>
        <a:xfrm>
          <a:off x="5382692" y="1508128"/>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Split the data into attributes and labels</a:t>
          </a:r>
          <a:endParaRPr lang="en-US" sz="1200" kern="1200"/>
        </a:p>
      </dsp:txBody>
      <dsp:txXfrm>
        <a:off x="5382692" y="1508128"/>
        <a:ext cx="1427343" cy="570937"/>
      </dsp:txXfrm>
    </dsp:sp>
    <dsp:sp modelId="{4C50612A-7852-42F9-B91F-3D1CFBC52F02}">
      <dsp:nvSpPr>
        <dsp:cNvPr id="0" name=""/>
        <dsp:cNvSpPr/>
      </dsp:nvSpPr>
      <dsp:spPr>
        <a:xfrm>
          <a:off x="7452341" y="594925"/>
          <a:ext cx="642304" cy="64230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5E2CBB-20B3-4F45-82B9-DD4E86BBDAAD}">
      <dsp:nvSpPr>
        <dsp:cNvPr id="0" name=""/>
        <dsp:cNvSpPr/>
      </dsp:nvSpPr>
      <dsp:spPr>
        <a:xfrm>
          <a:off x="7059821" y="1508128"/>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Divide the data into training and testing sets</a:t>
          </a:r>
          <a:endParaRPr lang="en-US" sz="1200" kern="1200"/>
        </a:p>
      </dsp:txBody>
      <dsp:txXfrm>
        <a:off x="7059821" y="1508128"/>
        <a:ext cx="1427343" cy="570937"/>
      </dsp:txXfrm>
    </dsp:sp>
    <dsp:sp modelId="{C62D1311-DDBE-4BD7-A04E-B4C6474D5B91}">
      <dsp:nvSpPr>
        <dsp:cNvPr id="0" name=""/>
        <dsp:cNvSpPr/>
      </dsp:nvSpPr>
      <dsp:spPr>
        <a:xfrm>
          <a:off x="9129469" y="594925"/>
          <a:ext cx="642304" cy="64230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512A27-4942-4769-93BD-E880B4177DAC}">
      <dsp:nvSpPr>
        <dsp:cNvPr id="0" name=""/>
        <dsp:cNvSpPr/>
      </dsp:nvSpPr>
      <dsp:spPr>
        <a:xfrm>
          <a:off x="8736950" y="1508128"/>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Train the SVM algorithm</a:t>
          </a:r>
          <a:endParaRPr lang="en-US" sz="1200" kern="1200"/>
        </a:p>
      </dsp:txBody>
      <dsp:txXfrm>
        <a:off x="8736950" y="1508128"/>
        <a:ext cx="1427343" cy="570937"/>
      </dsp:txXfrm>
    </dsp:sp>
    <dsp:sp modelId="{7B27A1D7-34B5-4089-AF81-DCB37D552E18}">
      <dsp:nvSpPr>
        <dsp:cNvPr id="0" name=""/>
        <dsp:cNvSpPr/>
      </dsp:nvSpPr>
      <dsp:spPr>
        <a:xfrm>
          <a:off x="8786245" y="2586278"/>
          <a:ext cx="642304" cy="64230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08DCCD-8533-432C-BBE4-DD03F6F4DC10}">
      <dsp:nvSpPr>
        <dsp:cNvPr id="0" name=""/>
        <dsp:cNvSpPr/>
      </dsp:nvSpPr>
      <dsp:spPr>
        <a:xfrm>
          <a:off x="8449597" y="3420687"/>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dirty="0"/>
            <a:t>Make some predictions</a:t>
          </a:r>
          <a:endParaRPr lang="en-US" sz="1200" kern="1200" dirty="0"/>
        </a:p>
      </dsp:txBody>
      <dsp:txXfrm>
        <a:off x="8449597" y="3420687"/>
        <a:ext cx="1427343" cy="570937"/>
      </dsp:txXfrm>
    </dsp:sp>
    <dsp:sp modelId="{BCE3E03A-C807-46B5-8EB8-F358992DAB16}">
      <dsp:nvSpPr>
        <dsp:cNvPr id="0" name=""/>
        <dsp:cNvSpPr/>
      </dsp:nvSpPr>
      <dsp:spPr>
        <a:xfrm>
          <a:off x="6047684" y="2554220"/>
          <a:ext cx="642304" cy="642304"/>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D138FB-98FA-4097-8628-C23CD9DD4101}">
      <dsp:nvSpPr>
        <dsp:cNvPr id="0" name=""/>
        <dsp:cNvSpPr/>
      </dsp:nvSpPr>
      <dsp:spPr>
        <a:xfrm>
          <a:off x="5769816" y="3365152"/>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dirty="0"/>
            <a:t>Evaluate the results of the algorithm</a:t>
          </a:r>
          <a:endParaRPr lang="en-US" sz="1200" kern="1200" dirty="0"/>
        </a:p>
      </dsp:txBody>
      <dsp:txXfrm>
        <a:off x="5769816" y="3365152"/>
        <a:ext cx="1427343" cy="5709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8B72A-42E7-402D-8917-2F14902DD527}">
      <dsp:nvSpPr>
        <dsp:cNvPr id="0" name=""/>
        <dsp:cNvSpPr/>
      </dsp:nvSpPr>
      <dsp:spPr>
        <a:xfrm>
          <a:off x="0" y="62744"/>
          <a:ext cx="5257800"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Scikit-learn</a:t>
          </a:r>
        </a:p>
      </dsp:txBody>
      <dsp:txXfrm>
        <a:off x="40980" y="103724"/>
        <a:ext cx="5175840" cy="757514"/>
      </dsp:txXfrm>
    </dsp:sp>
    <dsp:sp modelId="{E9059802-9A58-4CA9-8AE9-2E51275BA3F4}">
      <dsp:nvSpPr>
        <dsp:cNvPr id="0" name=""/>
        <dsp:cNvSpPr/>
      </dsp:nvSpPr>
      <dsp:spPr>
        <a:xfrm>
          <a:off x="0" y="1003019"/>
          <a:ext cx="5257800" cy="839474"/>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Tensorflow 2.3</a:t>
          </a:r>
        </a:p>
      </dsp:txBody>
      <dsp:txXfrm>
        <a:off x="40980" y="1043999"/>
        <a:ext cx="5175840" cy="757514"/>
      </dsp:txXfrm>
    </dsp:sp>
    <dsp:sp modelId="{92643E64-5D9C-4E21-8DCC-94FDA0239500}">
      <dsp:nvSpPr>
        <dsp:cNvPr id="0" name=""/>
        <dsp:cNvSpPr/>
      </dsp:nvSpPr>
      <dsp:spPr>
        <a:xfrm>
          <a:off x="0" y="1943294"/>
          <a:ext cx="5257800" cy="839474"/>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Pandas</a:t>
          </a:r>
        </a:p>
      </dsp:txBody>
      <dsp:txXfrm>
        <a:off x="40980" y="1984274"/>
        <a:ext cx="5175840" cy="757514"/>
      </dsp:txXfrm>
    </dsp:sp>
    <dsp:sp modelId="{4B3DFF89-2339-4F1D-891C-EAD67D75534F}">
      <dsp:nvSpPr>
        <dsp:cNvPr id="0" name=""/>
        <dsp:cNvSpPr/>
      </dsp:nvSpPr>
      <dsp:spPr>
        <a:xfrm>
          <a:off x="0" y="2883569"/>
          <a:ext cx="5257800" cy="839474"/>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Seaborn</a:t>
          </a:r>
        </a:p>
      </dsp:txBody>
      <dsp:txXfrm>
        <a:off x="40980" y="2924549"/>
        <a:ext cx="5175840" cy="757514"/>
      </dsp:txXfrm>
    </dsp:sp>
    <dsp:sp modelId="{DC42332D-D25D-4536-9E8E-3BEB30FE3B0C}">
      <dsp:nvSpPr>
        <dsp:cNvPr id="0" name=""/>
        <dsp:cNvSpPr/>
      </dsp:nvSpPr>
      <dsp:spPr>
        <a:xfrm>
          <a:off x="0" y="3823844"/>
          <a:ext cx="5257800" cy="83947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Matplotlib</a:t>
          </a:r>
        </a:p>
      </dsp:txBody>
      <dsp:txXfrm>
        <a:off x="40980" y="3864824"/>
        <a:ext cx="5175840" cy="7575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B63A3-EF33-4EB8-9D44-82087461EE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F43B2E-BBD7-4F01-A2F0-E365306CC9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CF372F-B8A4-47F5-A522-5DA81ED01540}"/>
              </a:ext>
            </a:extLst>
          </p:cNvPr>
          <p:cNvSpPr>
            <a:spLocks noGrp="1"/>
          </p:cNvSpPr>
          <p:nvPr>
            <p:ph type="dt" sz="half" idx="10"/>
          </p:nvPr>
        </p:nvSpPr>
        <p:spPr/>
        <p:txBody>
          <a:bodyPr/>
          <a:lstStyle/>
          <a:p>
            <a:fld id="{5FDDC843-429F-46E0-BBB1-8A85462D6CDA}" type="datetimeFigureOut">
              <a:rPr lang="en-US" smtClean="0"/>
              <a:t>11/10/2020</a:t>
            </a:fld>
            <a:endParaRPr lang="en-US"/>
          </a:p>
        </p:txBody>
      </p:sp>
      <p:sp>
        <p:nvSpPr>
          <p:cNvPr id="5" name="Footer Placeholder 4">
            <a:extLst>
              <a:ext uri="{FF2B5EF4-FFF2-40B4-BE49-F238E27FC236}">
                <a16:creationId xmlns:a16="http://schemas.microsoft.com/office/drawing/2014/main" id="{DBDFA09F-88FE-4E05-A4FA-9C058E4314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CA2DE-ADAA-4C1D-A860-A2E748FA4853}"/>
              </a:ext>
            </a:extLst>
          </p:cNvPr>
          <p:cNvSpPr>
            <a:spLocks noGrp="1"/>
          </p:cNvSpPr>
          <p:nvPr>
            <p:ph type="sldNum" sz="quarter" idx="12"/>
          </p:nvPr>
        </p:nvSpPr>
        <p:spPr/>
        <p:txBody>
          <a:bodyPr/>
          <a:lstStyle/>
          <a:p>
            <a:fld id="{F1971226-F996-4C4D-8180-58FF30159BB5}" type="slidenum">
              <a:rPr lang="en-US" smtClean="0"/>
              <a:t>‹#›</a:t>
            </a:fld>
            <a:endParaRPr lang="en-US"/>
          </a:p>
        </p:txBody>
      </p:sp>
    </p:spTree>
    <p:extLst>
      <p:ext uri="{BB962C8B-B14F-4D97-AF65-F5344CB8AC3E}">
        <p14:creationId xmlns:p14="http://schemas.microsoft.com/office/powerpoint/2010/main" val="161321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1A341-2AD0-4EA0-822F-91A50F0619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2665C4-49C2-458D-A2A0-007504B65C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20A3A-8FEF-476C-9413-10BE64305614}"/>
              </a:ext>
            </a:extLst>
          </p:cNvPr>
          <p:cNvSpPr>
            <a:spLocks noGrp="1"/>
          </p:cNvSpPr>
          <p:nvPr>
            <p:ph type="dt" sz="half" idx="10"/>
          </p:nvPr>
        </p:nvSpPr>
        <p:spPr/>
        <p:txBody>
          <a:bodyPr/>
          <a:lstStyle/>
          <a:p>
            <a:fld id="{5FDDC843-429F-46E0-BBB1-8A85462D6CDA}" type="datetimeFigureOut">
              <a:rPr lang="en-US" smtClean="0"/>
              <a:t>11/10/2020</a:t>
            </a:fld>
            <a:endParaRPr lang="en-US"/>
          </a:p>
        </p:txBody>
      </p:sp>
      <p:sp>
        <p:nvSpPr>
          <p:cNvPr id="5" name="Footer Placeholder 4">
            <a:extLst>
              <a:ext uri="{FF2B5EF4-FFF2-40B4-BE49-F238E27FC236}">
                <a16:creationId xmlns:a16="http://schemas.microsoft.com/office/drawing/2014/main" id="{0999CEA8-9C2E-4065-AF76-A1944A3BE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474D4-A97B-42D4-9563-AB90F0C2E103}"/>
              </a:ext>
            </a:extLst>
          </p:cNvPr>
          <p:cNvSpPr>
            <a:spLocks noGrp="1"/>
          </p:cNvSpPr>
          <p:nvPr>
            <p:ph type="sldNum" sz="quarter" idx="12"/>
          </p:nvPr>
        </p:nvSpPr>
        <p:spPr/>
        <p:txBody>
          <a:bodyPr/>
          <a:lstStyle/>
          <a:p>
            <a:fld id="{F1971226-F996-4C4D-8180-58FF30159BB5}" type="slidenum">
              <a:rPr lang="en-US" smtClean="0"/>
              <a:t>‹#›</a:t>
            </a:fld>
            <a:endParaRPr lang="en-US"/>
          </a:p>
        </p:txBody>
      </p:sp>
    </p:spTree>
    <p:extLst>
      <p:ext uri="{BB962C8B-B14F-4D97-AF65-F5344CB8AC3E}">
        <p14:creationId xmlns:p14="http://schemas.microsoft.com/office/powerpoint/2010/main" val="403833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E4C28D-F060-464B-91D5-6A58C73014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4491CB-C1CA-4D8F-8B23-37928895E0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52D84-95B2-44ED-82F5-17F073581A8D}"/>
              </a:ext>
            </a:extLst>
          </p:cNvPr>
          <p:cNvSpPr>
            <a:spLocks noGrp="1"/>
          </p:cNvSpPr>
          <p:nvPr>
            <p:ph type="dt" sz="half" idx="10"/>
          </p:nvPr>
        </p:nvSpPr>
        <p:spPr/>
        <p:txBody>
          <a:bodyPr/>
          <a:lstStyle/>
          <a:p>
            <a:fld id="{5FDDC843-429F-46E0-BBB1-8A85462D6CDA}" type="datetimeFigureOut">
              <a:rPr lang="en-US" smtClean="0"/>
              <a:t>11/10/2020</a:t>
            </a:fld>
            <a:endParaRPr lang="en-US"/>
          </a:p>
        </p:txBody>
      </p:sp>
      <p:sp>
        <p:nvSpPr>
          <p:cNvPr id="5" name="Footer Placeholder 4">
            <a:extLst>
              <a:ext uri="{FF2B5EF4-FFF2-40B4-BE49-F238E27FC236}">
                <a16:creationId xmlns:a16="http://schemas.microsoft.com/office/drawing/2014/main" id="{FEF008C8-75AB-4F22-B76C-AFC02985AD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1D79D-CBF0-480A-9739-93ABF7A8546E}"/>
              </a:ext>
            </a:extLst>
          </p:cNvPr>
          <p:cNvSpPr>
            <a:spLocks noGrp="1"/>
          </p:cNvSpPr>
          <p:nvPr>
            <p:ph type="sldNum" sz="quarter" idx="12"/>
          </p:nvPr>
        </p:nvSpPr>
        <p:spPr/>
        <p:txBody>
          <a:bodyPr/>
          <a:lstStyle/>
          <a:p>
            <a:fld id="{F1971226-F996-4C4D-8180-58FF30159BB5}" type="slidenum">
              <a:rPr lang="en-US" smtClean="0"/>
              <a:t>‹#›</a:t>
            </a:fld>
            <a:endParaRPr lang="en-US"/>
          </a:p>
        </p:txBody>
      </p:sp>
    </p:spTree>
    <p:extLst>
      <p:ext uri="{BB962C8B-B14F-4D97-AF65-F5344CB8AC3E}">
        <p14:creationId xmlns:p14="http://schemas.microsoft.com/office/powerpoint/2010/main" val="2236403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58DF7-8892-48B7-9FCD-91746EBB5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57635E-5FDB-46CD-99C4-67F1256D30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7AB217-346C-43FB-A6AE-4F662ED5DC48}"/>
              </a:ext>
            </a:extLst>
          </p:cNvPr>
          <p:cNvSpPr>
            <a:spLocks noGrp="1"/>
          </p:cNvSpPr>
          <p:nvPr>
            <p:ph type="dt" sz="half" idx="10"/>
          </p:nvPr>
        </p:nvSpPr>
        <p:spPr/>
        <p:txBody>
          <a:bodyPr/>
          <a:lstStyle/>
          <a:p>
            <a:fld id="{5FDDC843-429F-46E0-BBB1-8A85462D6CDA}" type="datetimeFigureOut">
              <a:rPr lang="en-US" smtClean="0"/>
              <a:t>11/10/2020</a:t>
            </a:fld>
            <a:endParaRPr lang="en-US"/>
          </a:p>
        </p:txBody>
      </p:sp>
      <p:sp>
        <p:nvSpPr>
          <p:cNvPr id="5" name="Footer Placeholder 4">
            <a:extLst>
              <a:ext uri="{FF2B5EF4-FFF2-40B4-BE49-F238E27FC236}">
                <a16:creationId xmlns:a16="http://schemas.microsoft.com/office/drawing/2014/main" id="{47A9146F-ED30-4CC7-BC23-A8AB069C2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F0DBE-75E2-4A4E-B0B5-1C1EFC9CBAD2}"/>
              </a:ext>
            </a:extLst>
          </p:cNvPr>
          <p:cNvSpPr>
            <a:spLocks noGrp="1"/>
          </p:cNvSpPr>
          <p:nvPr>
            <p:ph type="sldNum" sz="quarter" idx="12"/>
          </p:nvPr>
        </p:nvSpPr>
        <p:spPr/>
        <p:txBody>
          <a:bodyPr/>
          <a:lstStyle/>
          <a:p>
            <a:fld id="{F1971226-F996-4C4D-8180-58FF30159BB5}" type="slidenum">
              <a:rPr lang="en-US" smtClean="0"/>
              <a:t>‹#›</a:t>
            </a:fld>
            <a:endParaRPr lang="en-US"/>
          </a:p>
        </p:txBody>
      </p:sp>
    </p:spTree>
    <p:extLst>
      <p:ext uri="{BB962C8B-B14F-4D97-AF65-F5344CB8AC3E}">
        <p14:creationId xmlns:p14="http://schemas.microsoft.com/office/powerpoint/2010/main" val="230137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9A2-26F3-4675-8DA6-9601CFFE22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7796C3-FAD0-4435-9EE8-20D8726E01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E979D-E2AE-411A-AA6B-00255AD1CBF4}"/>
              </a:ext>
            </a:extLst>
          </p:cNvPr>
          <p:cNvSpPr>
            <a:spLocks noGrp="1"/>
          </p:cNvSpPr>
          <p:nvPr>
            <p:ph type="dt" sz="half" idx="10"/>
          </p:nvPr>
        </p:nvSpPr>
        <p:spPr/>
        <p:txBody>
          <a:bodyPr/>
          <a:lstStyle/>
          <a:p>
            <a:fld id="{5FDDC843-429F-46E0-BBB1-8A85462D6CDA}" type="datetimeFigureOut">
              <a:rPr lang="en-US" smtClean="0"/>
              <a:t>11/10/2020</a:t>
            </a:fld>
            <a:endParaRPr lang="en-US"/>
          </a:p>
        </p:txBody>
      </p:sp>
      <p:sp>
        <p:nvSpPr>
          <p:cNvPr id="5" name="Footer Placeholder 4">
            <a:extLst>
              <a:ext uri="{FF2B5EF4-FFF2-40B4-BE49-F238E27FC236}">
                <a16:creationId xmlns:a16="http://schemas.microsoft.com/office/drawing/2014/main" id="{BFB0D9C8-12D2-4374-B01D-8926E17C6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FA12A-261B-403C-8DB9-469C17C1256F}"/>
              </a:ext>
            </a:extLst>
          </p:cNvPr>
          <p:cNvSpPr>
            <a:spLocks noGrp="1"/>
          </p:cNvSpPr>
          <p:nvPr>
            <p:ph type="sldNum" sz="quarter" idx="12"/>
          </p:nvPr>
        </p:nvSpPr>
        <p:spPr/>
        <p:txBody>
          <a:bodyPr/>
          <a:lstStyle/>
          <a:p>
            <a:fld id="{F1971226-F996-4C4D-8180-58FF30159BB5}" type="slidenum">
              <a:rPr lang="en-US" smtClean="0"/>
              <a:t>‹#›</a:t>
            </a:fld>
            <a:endParaRPr lang="en-US"/>
          </a:p>
        </p:txBody>
      </p:sp>
    </p:spTree>
    <p:extLst>
      <p:ext uri="{BB962C8B-B14F-4D97-AF65-F5344CB8AC3E}">
        <p14:creationId xmlns:p14="http://schemas.microsoft.com/office/powerpoint/2010/main" val="339570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0EBC-49D5-410E-ACC0-6D2994A414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007E13-C421-45BE-A34B-6D5DC492CF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2F55A7-F663-4BB2-BDF1-EE5DE88438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5C8C5-DCA4-4F2E-9A50-A9CC275B08E2}"/>
              </a:ext>
            </a:extLst>
          </p:cNvPr>
          <p:cNvSpPr>
            <a:spLocks noGrp="1"/>
          </p:cNvSpPr>
          <p:nvPr>
            <p:ph type="dt" sz="half" idx="10"/>
          </p:nvPr>
        </p:nvSpPr>
        <p:spPr/>
        <p:txBody>
          <a:bodyPr/>
          <a:lstStyle/>
          <a:p>
            <a:fld id="{5FDDC843-429F-46E0-BBB1-8A85462D6CDA}" type="datetimeFigureOut">
              <a:rPr lang="en-US" smtClean="0"/>
              <a:t>11/10/2020</a:t>
            </a:fld>
            <a:endParaRPr lang="en-US"/>
          </a:p>
        </p:txBody>
      </p:sp>
      <p:sp>
        <p:nvSpPr>
          <p:cNvPr id="6" name="Footer Placeholder 5">
            <a:extLst>
              <a:ext uri="{FF2B5EF4-FFF2-40B4-BE49-F238E27FC236}">
                <a16:creationId xmlns:a16="http://schemas.microsoft.com/office/drawing/2014/main" id="{5DCDE8E1-E718-47A1-A99D-CB5A2252D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8E486-CA88-4C93-9792-17237DDB8A4C}"/>
              </a:ext>
            </a:extLst>
          </p:cNvPr>
          <p:cNvSpPr>
            <a:spLocks noGrp="1"/>
          </p:cNvSpPr>
          <p:nvPr>
            <p:ph type="sldNum" sz="quarter" idx="12"/>
          </p:nvPr>
        </p:nvSpPr>
        <p:spPr/>
        <p:txBody>
          <a:bodyPr/>
          <a:lstStyle/>
          <a:p>
            <a:fld id="{F1971226-F996-4C4D-8180-58FF30159BB5}" type="slidenum">
              <a:rPr lang="en-US" smtClean="0"/>
              <a:t>‹#›</a:t>
            </a:fld>
            <a:endParaRPr lang="en-US"/>
          </a:p>
        </p:txBody>
      </p:sp>
    </p:spTree>
    <p:extLst>
      <p:ext uri="{BB962C8B-B14F-4D97-AF65-F5344CB8AC3E}">
        <p14:creationId xmlns:p14="http://schemas.microsoft.com/office/powerpoint/2010/main" val="76307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B0BE-3896-409A-9DCE-FA15A584AD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AB71AD-E7DB-48F4-827D-46009DEDBF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9F4334-AEC1-4D9D-8680-8E4C5119DD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95F5C6-9427-4D5A-83AD-290852F557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8B6B9B-8FBB-4C82-9F3B-90B4DD6E3D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B4E52-76D9-4478-8FA8-97C360789044}"/>
              </a:ext>
            </a:extLst>
          </p:cNvPr>
          <p:cNvSpPr>
            <a:spLocks noGrp="1"/>
          </p:cNvSpPr>
          <p:nvPr>
            <p:ph type="dt" sz="half" idx="10"/>
          </p:nvPr>
        </p:nvSpPr>
        <p:spPr/>
        <p:txBody>
          <a:bodyPr/>
          <a:lstStyle/>
          <a:p>
            <a:fld id="{5FDDC843-429F-46E0-BBB1-8A85462D6CDA}" type="datetimeFigureOut">
              <a:rPr lang="en-US" smtClean="0"/>
              <a:t>11/10/2020</a:t>
            </a:fld>
            <a:endParaRPr lang="en-US"/>
          </a:p>
        </p:txBody>
      </p:sp>
      <p:sp>
        <p:nvSpPr>
          <p:cNvPr id="8" name="Footer Placeholder 7">
            <a:extLst>
              <a:ext uri="{FF2B5EF4-FFF2-40B4-BE49-F238E27FC236}">
                <a16:creationId xmlns:a16="http://schemas.microsoft.com/office/drawing/2014/main" id="{840D5E5B-C40A-487E-916F-B3E5857A4C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9AE0F2-EEF4-4856-AA31-5B50181E69C7}"/>
              </a:ext>
            </a:extLst>
          </p:cNvPr>
          <p:cNvSpPr>
            <a:spLocks noGrp="1"/>
          </p:cNvSpPr>
          <p:nvPr>
            <p:ph type="sldNum" sz="quarter" idx="12"/>
          </p:nvPr>
        </p:nvSpPr>
        <p:spPr/>
        <p:txBody>
          <a:bodyPr/>
          <a:lstStyle/>
          <a:p>
            <a:fld id="{F1971226-F996-4C4D-8180-58FF30159BB5}" type="slidenum">
              <a:rPr lang="en-US" smtClean="0"/>
              <a:t>‹#›</a:t>
            </a:fld>
            <a:endParaRPr lang="en-US"/>
          </a:p>
        </p:txBody>
      </p:sp>
    </p:spTree>
    <p:extLst>
      <p:ext uri="{BB962C8B-B14F-4D97-AF65-F5344CB8AC3E}">
        <p14:creationId xmlns:p14="http://schemas.microsoft.com/office/powerpoint/2010/main" val="311561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D7A1-4E4E-48EE-A243-4253AEA9D0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16F862-24FF-417F-B370-3AD0D1D25D1B}"/>
              </a:ext>
            </a:extLst>
          </p:cNvPr>
          <p:cNvSpPr>
            <a:spLocks noGrp="1"/>
          </p:cNvSpPr>
          <p:nvPr>
            <p:ph type="dt" sz="half" idx="10"/>
          </p:nvPr>
        </p:nvSpPr>
        <p:spPr/>
        <p:txBody>
          <a:bodyPr/>
          <a:lstStyle/>
          <a:p>
            <a:fld id="{5FDDC843-429F-46E0-BBB1-8A85462D6CDA}" type="datetimeFigureOut">
              <a:rPr lang="en-US" smtClean="0"/>
              <a:t>11/10/2020</a:t>
            </a:fld>
            <a:endParaRPr lang="en-US"/>
          </a:p>
        </p:txBody>
      </p:sp>
      <p:sp>
        <p:nvSpPr>
          <p:cNvPr id="4" name="Footer Placeholder 3">
            <a:extLst>
              <a:ext uri="{FF2B5EF4-FFF2-40B4-BE49-F238E27FC236}">
                <a16:creationId xmlns:a16="http://schemas.microsoft.com/office/drawing/2014/main" id="{68A1F555-3E25-4AFD-B126-EDB900F8A1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49F25B-2A83-4585-B4CE-5763C29B3AF1}"/>
              </a:ext>
            </a:extLst>
          </p:cNvPr>
          <p:cNvSpPr>
            <a:spLocks noGrp="1"/>
          </p:cNvSpPr>
          <p:nvPr>
            <p:ph type="sldNum" sz="quarter" idx="12"/>
          </p:nvPr>
        </p:nvSpPr>
        <p:spPr/>
        <p:txBody>
          <a:bodyPr/>
          <a:lstStyle/>
          <a:p>
            <a:fld id="{F1971226-F996-4C4D-8180-58FF30159BB5}" type="slidenum">
              <a:rPr lang="en-US" smtClean="0"/>
              <a:t>‹#›</a:t>
            </a:fld>
            <a:endParaRPr lang="en-US"/>
          </a:p>
        </p:txBody>
      </p:sp>
    </p:spTree>
    <p:extLst>
      <p:ext uri="{BB962C8B-B14F-4D97-AF65-F5344CB8AC3E}">
        <p14:creationId xmlns:p14="http://schemas.microsoft.com/office/powerpoint/2010/main" val="245687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535159-B5D2-430B-AF91-ED5711A6EFB0}"/>
              </a:ext>
            </a:extLst>
          </p:cNvPr>
          <p:cNvSpPr>
            <a:spLocks noGrp="1"/>
          </p:cNvSpPr>
          <p:nvPr>
            <p:ph type="dt" sz="half" idx="10"/>
          </p:nvPr>
        </p:nvSpPr>
        <p:spPr/>
        <p:txBody>
          <a:bodyPr/>
          <a:lstStyle/>
          <a:p>
            <a:fld id="{5FDDC843-429F-46E0-BBB1-8A85462D6CDA}" type="datetimeFigureOut">
              <a:rPr lang="en-US" smtClean="0"/>
              <a:t>11/10/2020</a:t>
            </a:fld>
            <a:endParaRPr lang="en-US"/>
          </a:p>
        </p:txBody>
      </p:sp>
      <p:sp>
        <p:nvSpPr>
          <p:cNvPr id="3" name="Footer Placeholder 2">
            <a:extLst>
              <a:ext uri="{FF2B5EF4-FFF2-40B4-BE49-F238E27FC236}">
                <a16:creationId xmlns:a16="http://schemas.microsoft.com/office/drawing/2014/main" id="{856D2D8E-EE81-42B3-AEA0-C8A37D2DC2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790497-1428-4106-9232-E163422D6E7E}"/>
              </a:ext>
            </a:extLst>
          </p:cNvPr>
          <p:cNvSpPr>
            <a:spLocks noGrp="1"/>
          </p:cNvSpPr>
          <p:nvPr>
            <p:ph type="sldNum" sz="quarter" idx="12"/>
          </p:nvPr>
        </p:nvSpPr>
        <p:spPr/>
        <p:txBody>
          <a:bodyPr/>
          <a:lstStyle/>
          <a:p>
            <a:fld id="{F1971226-F996-4C4D-8180-58FF30159BB5}" type="slidenum">
              <a:rPr lang="en-US" smtClean="0"/>
              <a:t>‹#›</a:t>
            </a:fld>
            <a:endParaRPr lang="en-US"/>
          </a:p>
        </p:txBody>
      </p:sp>
    </p:spTree>
    <p:extLst>
      <p:ext uri="{BB962C8B-B14F-4D97-AF65-F5344CB8AC3E}">
        <p14:creationId xmlns:p14="http://schemas.microsoft.com/office/powerpoint/2010/main" val="30766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53E4-272A-474B-8E14-525AC8DC9D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FFA14A-7424-4A55-82EF-2343189839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7FFC7D-B711-4686-9352-90C88F37C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954921-FDAA-472E-9992-CA71D686001F}"/>
              </a:ext>
            </a:extLst>
          </p:cNvPr>
          <p:cNvSpPr>
            <a:spLocks noGrp="1"/>
          </p:cNvSpPr>
          <p:nvPr>
            <p:ph type="dt" sz="half" idx="10"/>
          </p:nvPr>
        </p:nvSpPr>
        <p:spPr/>
        <p:txBody>
          <a:bodyPr/>
          <a:lstStyle/>
          <a:p>
            <a:fld id="{5FDDC843-429F-46E0-BBB1-8A85462D6CDA}" type="datetimeFigureOut">
              <a:rPr lang="en-US" smtClean="0"/>
              <a:t>11/10/2020</a:t>
            </a:fld>
            <a:endParaRPr lang="en-US"/>
          </a:p>
        </p:txBody>
      </p:sp>
      <p:sp>
        <p:nvSpPr>
          <p:cNvPr id="6" name="Footer Placeholder 5">
            <a:extLst>
              <a:ext uri="{FF2B5EF4-FFF2-40B4-BE49-F238E27FC236}">
                <a16:creationId xmlns:a16="http://schemas.microsoft.com/office/drawing/2014/main" id="{65D62FFD-D298-41AA-8F37-85839B2BCE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2B045-FC13-4E2C-8824-566891EC730D}"/>
              </a:ext>
            </a:extLst>
          </p:cNvPr>
          <p:cNvSpPr>
            <a:spLocks noGrp="1"/>
          </p:cNvSpPr>
          <p:nvPr>
            <p:ph type="sldNum" sz="quarter" idx="12"/>
          </p:nvPr>
        </p:nvSpPr>
        <p:spPr/>
        <p:txBody>
          <a:bodyPr/>
          <a:lstStyle/>
          <a:p>
            <a:fld id="{F1971226-F996-4C4D-8180-58FF30159BB5}" type="slidenum">
              <a:rPr lang="en-US" smtClean="0"/>
              <a:t>‹#›</a:t>
            </a:fld>
            <a:endParaRPr lang="en-US"/>
          </a:p>
        </p:txBody>
      </p:sp>
    </p:spTree>
    <p:extLst>
      <p:ext uri="{BB962C8B-B14F-4D97-AF65-F5344CB8AC3E}">
        <p14:creationId xmlns:p14="http://schemas.microsoft.com/office/powerpoint/2010/main" val="2812839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D5F10-15C3-4412-9A8D-283FAD2C14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88BF2D-68CF-413D-8B8A-A3E1D1DC58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F52BDD-E9FC-4D39-A25E-EE5856A94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AC2A1C-AFD2-4EED-985E-87B5B021B9B0}"/>
              </a:ext>
            </a:extLst>
          </p:cNvPr>
          <p:cNvSpPr>
            <a:spLocks noGrp="1"/>
          </p:cNvSpPr>
          <p:nvPr>
            <p:ph type="dt" sz="half" idx="10"/>
          </p:nvPr>
        </p:nvSpPr>
        <p:spPr/>
        <p:txBody>
          <a:bodyPr/>
          <a:lstStyle/>
          <a:p>
            <a:fld id="{5FDDC843-429F-46E0-BBB1-8A85462D6CDA}" type="datetimeFigureOut">
              <a:rPr lang="en-US" smtClean="0"/>
              <a:t>11/10/2020</a:t>
            </a:fld>
            <a:endParaRPr lang="en-US"/>
          </a:p>
        </p:txBody>
      </p:sp>
      <p:sp>
        <p:nvSpPr>
          <p:cNvPr id="6" name="Footer Placeholder 5">
            <a:extLst>
              <a:ext uri="{FF2B5EF4-FFF2-40B4-BE49-F238E27FC236}">
                <a16:creationId xmlns:a16="http://schemas.microsoft.com/office/drawing/2014/main" id="{6E25BA59-ABA8-4C84-87A3-AC9B02ABC6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20E091-BCBE-4D65-8387-2EEE08638E2F}"/>
              </a:ext>
            </a:extLst>
          </p:cNvPr>
          <p:cNvSpPr>
            <a:spLocks noGrp="1"/>
          </p:cNvSpPr>
          <p:nvPr>
            <p:ph type="sldNum" sz="quarter" idx="12"/>
          </p:nvPr>
        </p:nvSpPr>
        <p:spPr/>
        <p:txBody>
          <a:bodyPr/>
          <a:lstStyle/>
          <a:p>
            <a:fld id="{F1971226-F996-4C4D-8180-58FF30159BB5}" type="slidenum">
              <a:rPr lang="en-US" smtClean="0"/>
              <a:t>‹#›</a:t>
            </a:fld>
            <a:endParaRPr lang="en-US"/>
          </a:p>
        </p:txBody>
      </p:sp>
    </p:spTree>
    <p:extLst>
      <p:ext uri="{BB962C8B-B14F-4D97-AF65-F5344CB8AC3E}">
        <p14:creationId xmlns:p14="http://schemas.microsoft.com/office/powerpoint/2010/main" val="2989704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F252DF-A5F5-4341-AD9E-EC16D69EB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689A60-0968-4C99-92B4-FA1A8DDA88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E82F44-F141-4ECA-9440-FF565118F1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DDC843-429F-46E0-BBB1-8A85462D6CDA}" type="datetimeFigureOut">
              <a:rPr lang="en-US" smtClean="0"/>
              <a:t>11/10/2020</a:t>
            </a:fld>
            <a:endParaRPr lang="en-US"/>
          </a:p>
        </p:txBody>
      </p:sp>
      <p:sp>
        <p:nvSpPr>
          <p:cNvPr id="5" name="Footer Placeholder 4">
            <a:extLst>
              <a:ext uri="{FF2B5EF4-FFF2-40B4-BE49-F238E27FC236}">
                <a16:creationId xmlns:a16="http://schemas.microsoft.com/office/drawing/2014/main" id="{85B74351-9FEB-4779-9D03-E21FEC762C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E3F5AD-8ED7-4EC7-918E-65014BC156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71226-F996-4C4D-8180-58FF30159BB5}" type="slidenum">
              <a:rPr lang="en-US" smtClean="0"/>
              <a:t>‹#›</a:t>
            </a:fld>
            <a:endParaRPr lang="en-US"/>
          </a:p>
        </p:txBody>
      </p:sp>
    </p:spTree>
    <p:extLst>
      <p:ext uri="{BB962C8B-B14F-4D97-AF65-F5344CB8AC3E}">
        <p14:creationId xmlns:p14="http://schemas.microsoft.com/office/powerpoint/2010/main" val="1683618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3104966@stud.srh-campus-berlin.de"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mailto:3105190@stud.srh-campus-berlin.de" TargetMode="External"/><Relationship Id="rId5" Type="http://schemas.openxmlformats.org/officeDocument/2006/relationships/hyperlink" Target="mailto:3104969@stud.srh-campus-berlin.de" TargetMode="External"/><Relationship Id="rId4" Type="http://schemas.openxmlformats.org/officeDocument/2006/relationships/hyperlink" Target="mailto:3105038@stud.srh-campus-berlin.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2h0cx97tjks2p.cloudfront.net/blogs/wp-content/uploads/sites/2/2017/08/bessel-function.png" TargetMode="External"/><Relationship Id="rId7"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s://d2h0cx97tjks2p.cloudfront.net/blogs/wp-content/uploads/sites/2/2017/08/ANOVA-radial-basis-kernel.png" TargetMode="Externa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d2h0cx97tjks2p.cloudfront.net/blogs/wp-content/uploads/sites/2/2017/08/linear-splines-kernel-in-one-dimension.png"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8.sv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hyperlink" Target="http://scikit-learn.org/stable/modules/generated/sklearn.model_selection.train_test_split.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hyperlink" Target="https://www.ahajournals.org/doi/10.1161/CIR.0000000000000757" TargetMode="External"/><Relationship Id="rId7" Type="http://schemas.openxmlformats.org/officeDocument/2006/relationships/hyperlink" Target="https://www.tensorflow.org/tensorboard/get_started" TargetMode="External"/><Relationship Id="rId2" Type="http://schemas.openxmlformats.org/officeDocument/2006/relationships/hyperlink" Target="https://dzone.com/articles/support-vector-machine-in-r-using-svm-to-predict-h" TargetMode="External"/><Relationship Id="rId1" Type="http://schemas.openxmlformats.org/officeDocument/2006/relationships/slideLayout" Target="../slideLayouts/slideLayout2.xml"/><Relationship Id="rId6" Type="http://schemas.openxmlformats.org/officeDocument/2006/relationships/hyperlink" Target="https://www.ijraset.com/fileserve.php?FID=19814" TargetMode="External"/><Relationship Id="rId5" Type="http://schemas.openxmlformats.org/officeDocument/2006/relationships/hyperlink" Target="https://archive.ics.uci.edu/ml/datasets/Heart+Disease" TargetMode="External"/><Relationship Id="rId10" Type="http://schemas.openxmlformats.org/officeDocument/2006/relationships/image" Target="../media/image1.png"/><Relationship Id="rId4" Type="http://schemas.openxmlformats.org/officeDocument/2006/relationships/hyperlink" Target="https://towardsdatascience.com/heart-disease-risk-assessment-using-machine-learning-83335d077dad" TargetMode="External"/><Relationship Id="rId9" Type="http://schemas.openxmlformats.org/officeDocument/2006/relationships/image" Target="../media/image69.svg"/></Relationships>
</file>

<file path=ppt/slides/_rels/slide58.xml.rels><?xml version="1.0" encoding="UTF-8" standalone="yes"?>
<Relationships xmlns="http://schemas.openxmlformats.org/package/2006/relationships"><Relationship Id="rId3" Type="http://schemas.openxmlformats.org/officeDocument/2006/relationships/image" Target="../media/image71.sv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133487-1EED-42F5-A38A-78B0869BF93A}"/>
              </a:ext>
            </a:extLst>
          </p:cNvPr>
          <p:cNvSpPr txBox="1"/>
          <p:nvPr/>
        </p:nvSpPr>
        <p:spPr>
          <a:xfrm>
            <a:off x="2055303" y="2253842"/>
            <a:ext cx="8880417" cy="1200329"/>
          </a:xfrm>
          <a:prstGeom prst="rect">
            <a:avLst/>
          </a:prstGeom>
          <a:noFill/>
        </p:spPr>
        <p:txBody>
          <a:bodyPr wrap="square">
            <a:spAutoFit/>
          </a:bodyPr>
          <a:lstStyle/>
          <a:p>
            <a:pPr algn="ctr"/>
            <a:r>
              <a:rPr lang="en-US" sz="4400" dirty="0">
                <a:latin typeface="Georgia" panose="02040502050405020303" pitchFamily="18" charset="0"/>
              </a:rPr>
              <a:t>“ SUPPORT VECTOR MACHINE ”</a:t>
            </a:r>
          </a:p>
          <a:p>
            <a:pPr algn="ctr"/>
            <a:r>
              <a:rPr lang="en-US" sz="2800" dirty="0">
                <a:latin typeface="Georgia" panose="02040502050405020303" pitchFamily="18" charset="0"/>
              </a:rPr>
              <a:t>			</a:t>
            </a:r>
            <a:r>
              <a:rPr lang="en-US" sz="2800" dirty="0">
                <a:solidFill>
                  <a:schemeClr val="accent6">
                    <a:lumMod val="75000"/>
                  </a:schemeClr>
                </a:solidFill>
                <a:latin typeface="Georgia" panose="02040502050405020303" pitchFamily="18" charset="0"/>
              </a:rPr>
              <a:t>TECHNOLOGY PROJECT  - III </a:t>
            </a:r>
            <a:endParaRPr lang="en-US" sz="2800" dirty="0">
              <a:solidFill>
                <a:schemeClr val="accent6">
                  <a:lumMod val="75000"/>
                </a:schemeClr>
              </a:solidFill>
            </a:endParaRPr>
          </a:p>
        </p:txBody>
      </p:sp>
      <p:pic>
        <p:nvPicPr>
          <p:cNvPr id="5" name="Picture 4" descr="SRH Berlin University logo.png">
            <a:extLst>
              <a:ext uri="{FF2B5EF4-FFF2-40B4-BE49-F238E27FC236}">
                <a16:creationId xmlns:a16="http://schemas.microsoft.com/office/drawing/2014/main" id="{E2D193C8-750D-4803-9439-D187405CF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9389" y="381438"/>
            <a:ext cx="3204719" cy="857852"/>
          </a:xfrm>
          <a:prstGeom prst="rect">
            <a:avLst/>
          </a:prstGeom>
        </p:spPr>
      </p:pic>
      <p:sp>
        <p:nvSpPr>
          <p:cNvPr id="7" name="TextBox 6">
            <a:extLst>
              <a:ext uri="{FF2B5EF4-FFF2-40B4-BE49-F238E27FC236}">
                <a16:creationId xmlns:a16="http://schemas.microsoft.com/office/drawing/2014/main" id="{AE5C43C6-5F08-4A39-9468-D28F292C415A}"/>
              </a:ext>
            </a:extLst>
          </p:cNvPr>
          <p:cNvSpPr txBox="1"/>
          <p:nvPr/>
        </p:nvSpPr>
        <p:spPr>
          <a:xfrm>
            <a:off x="7707888" y="6002346"/>
            <a:ext cx="4349888" cy="707886"/>
          </a:xfrm>
          <a:prstGeom prst="rect">
            <a:avLst/>
          </a:prstGeom>
          <a:solidFill>
            <a:schemeClr val="accent5">
              <a:lumMod val="20000"/>
              <a:lumOff val="80000"/>
            </a:schemeClr>
          </a:solidFill>
        </p:spPr>
        <p:txBody>
          <a:bodyPr wrap="square">
            <a:spAutoFit/>
          </a:bodyPr>
          <a:lstStyle/>
          <a:p>
            <a:r>
              <a:rPr lang="en-US" sz="2000" dirty="0"/>
              <a:t>Technology Project III – ERP-CSc-0016</a:t>
            </a:r>
          </a:p>
          <a:p>
            <a:r>
              <a:rPr lang="en-US" sz="2000" dirty="0"/>
              <a:t>Winter’2020 - 26.Oct.-25.Nov.2020</a:t>
            </a:r>
          </a:p>
        </p:txBody>
      </p:sp>
      <p:sp>
        <p:nvSpPr>
          <p:cNvPr id="8" name="Subtitle 2">
            <a:extLst>
              <a:ext uri="{FF2B5EF4-FFF2-40B4-BE49-F238E27FC236}">
                <a16:creationId xmlns:a16="http://schemas.microsoft.com/office/drawing/2014/main" id="{4DE5FAC8-E628-4641-A071-4504186D4CBB}"/>
              </a:ext>
            </a:extLst>
          </p:cNvPr>
          <p:cNvSpPr txBox="1">
            <a:spLocks/>
          </p:cNvSpPr>
          <p:nvPr/>
        </p:nvSpPr>
        <p:spPr>
          <a:xfrm>
            <a:off x="134224" y="4572313"/>
            <a:ext cx="5813571" cy="2137919"/>
          </a:xfrm>
          <a:prstGeom prst="rect">
            <a:avLst/>
          </a:prstGeom>
          <a:solidFill>
            <a:schemeClr val="accent6">
              <a:lumMod val="20000"/>
              <a:lumOff val="80000"/>
            </a:schemeClr>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SUBMITTED BY :</a:t>
            </a:r>
          </a:p>
          <a:p>
            <a:pPr marL="0" indent="0">
              <a:buNone/>
            </a:pPr>
            <a:br>
              <a:rPr lang="en-US" sz="1800" dirty="0"/>
            </a:br>
            <a:r>
              <a:rPr lang="en-US" sz="1400" dirty="0"/>
              <a:t>1. AMEYA PRASANNA MOTE , </a:t>
            </a:r>
            <a:r>
              <a:rPr lang="en-US" sz="1400" dirty="0">
                <a:hlinkClick r:id="rId3"/>
              </a:rPr>
              <a:t>3104966@stud.srh-campus-berlin.de</a:t>
            </a:r>
            <a:r>
              <a:rPr lang="en-US" sz="1400" dirty="0"/>
              <a:t> , 3104969 </a:t>
            </a:r>
          </a:p>
          <a:p>
            <a:pPr marL="0" indent="0">
              <a:buNone/>
            </a:pPr>
            <a:r>
              <a:rPr lang="en-US" sz="1400" dirty="0"/>
              <a:t>2. CHAITANYA MALPURE , </a:t>
            </a:r>
            <a:r>
              <a:rPr lang="en-US" sz="1400" dirty="0">
                <a:hlinkClick r:id="rId4"/>
              </a:rPr>
              <a:t>3105038@stud.srh-campus-berlin.de</a:t>
            </a:r>
            <a:r>
              <a:rPr lang="en-US" sz="1400" dirty="0"/>
              <a:t> , 3105038</a:t>
            </a:r>
          </a:p>
          <a:p>
            <a:pPr marL="0" indent="0">
              <a:buNone/>
            </a:pPr>
            <a:r>
              <a:rPr lang="en-US" sz="1400" dirty="0"/>
              <a:t>3. NANMA JOSEPH , </a:t>
            </a:r>
            <a:r>
              <a:rPr lang="en-US" sz="1400" dirty="0">
                <a:hlinkClick r:id="rId5"/>
              </a:rPr>
              <a:t>3104969@stud.srh-campus-berlin.de</a:t>
            </a:r>
            <a:r>
              <a:rPr lang="en-US" sz="1400" dirty="0"/>
              <a:t> , 3104969</a:t>
            </a:r>
          </a:p>
          <a:p>
            <a:pPr marL="0" indent="0">
              <a:buNone/>
            </a:pPr>
            <a:r>
              <a:rPr lang="en-US" sz="1400" dirty="0"/>
              <a:t>4. SAYLI SOPAN AKARSHE , </a:t>
            </a:r>
            <a:r>
              <a:rPr lang="en-US" sz="1400" dirty="0">
                <a:hlinkClick r:id="rId6"/>
              </a:rPr>
              <a:t>3105190@stud.srh-campus-berlin.de</a:t>
            </a:r>
            <a:r>
              <a:rPr lang="en-US" sz="1400" dirty="0"/>
              <a:t> , 3105190</a:t>
            </a:r>
          </a:p>
        </p:txBody>
      </p:sp>
      <p:cxnSp>
        <p:nvCxnSpPr>
          <p:cNvPr id="18" name="Straight Connector 17">
            <a:extLst>
              <a:ext uri="{FF2B5EF4-FFF2-40B4-BE49-F238E27FC236}">
                <a16:creationId xmlns:a16="http://schemas.microsoft.com/office/drawing/2014/main" id="{9AD1676A-F60F-4549-BE50-D72C2BC2D692}"/>
              </a:ext>
            </a:extLst>
          </p:cNvPr>
          <p:cNvCxnSpPr/>
          <p:nvPr/>
        </p:nvCxnSpPr>
        <p:spPr>
          <a:xfrm>
            <a:off x="2090257" y="1803633"/>
            <a:ext cx="1652631" cy="0"/>
          </a:xfrm>
          <a:prstGeom prst="line">
            <a:avLst/>
          </a:prstGeom>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92E26F4-C864-458B-8CE8-5735A7E82BA3}"/>
              </a:ext>
            </a:extLst>
          </p:cNvPr>
          <p:cNvCxnSpPr>
            <a:cxnSpLocks/>
          </p:cNvCxnSpPr>
          <p:nvPr/>
        </p:nvCxnSpPr>
        <p:spPr>
          <a:xfrm flipV="1">
            <a:off x="2090257" y="1803633"/>
            <a:ext cx="0" cy="1300294"/>
          </a:xfrm>
          <a:prstGeom prst="line">
            <a:avLst/>
          </a:prstGeom>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9E12EA5-EC98-49D7-B083-860E6AD97730}"/>
              </a:ext>
            </a:extLst>
          </p:cNvPr>
          <p:cNvCxnSpPr>
            <a:cxnSpLocks/>
          </p:cNvCxnSpPr>
          <p:nvPr/>
        </p:nvCxnSpPr>
        <p:spPr>
          <a:xfrm>
            <a:off x="9437615" y="3973240"/>
            <a:ext cx="1417738" cy="1"/>
          </a:xfrm>
          <a:prstGeom prst="line">
            <a:avLst/>
          </a:prstGeom>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D605E55D-0F60-43EB-8287-24F32514DBB0}"/>
              </a:ext>
            </a:extLst>
          </p:cNvPr>
          <p:cNvCxnSpPr>
            <a:cxnSpLocks/>
          </p:cNvCxnSpPr>
          <p:nvPr/>
        </p:nvCxnSpPr>
        <p:spPr>
          <a:xfrm>
            <a:off x="10855353" y="2810312"/>
            <a:ext cx="0" cy="1180405"/>
          </a:xfrm>
          <a:prstGeom prst="line">
            <a:avLst/>
          </a:prstGeom>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124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8FD74D4-C0F3-4E5B-9628-885593F0B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A6826-7791-49D2-B747-CF08E5075E0B}"/>
              </a:ext>
            </a:extLst>
          </p:cNvPr>
          <p:cNvSpPr>
            <a:spLocks noGrp="1"/>
          </p:cNvSpPr>
          <p:nvPr>
            <p:ph type="title"/>
          </p:nvPr>
        </p:nvSpPr>
        <p:spPr>
          <a:xfrm>
            <a:off x="153849" y="103067"/>
            <a:ext cx="9220754" cy="1020480"/>
          </a:xfrm>
        </p:spPr>
        <p:txBody>
          <a:bodyPr>
            <a:normAutofit/>
          </a:bodyPr>
          <a:lstStyle/>
          <a:p>
            <a:r>
              <a:rPr lang="en-US" sz="4000" dirty="0">
                <a:latin typeface="Georgia" panose="02040502050405020303" pitchFamily="18" charset="0"/>
              </a:rPr>
              <a:t>SUPPORT VECTOR MACHINE :</a:t>
            </a:r>
          </a:p>
        </p:txBody>
      </p:sp>
      <p:sp>
        <p:nvSpPr>
          <p:cNvPr id="14" name="Rectangle 13">
            <a:extLst>
              <a:ext uri="{FF2B5EF4-FFF2-40B4-BE49-F238E27FC236}">
                <a16:creationId xmlns:a16="http://schemas.microsoft.com/office/drawing/2014/main" id="{E64FA8EC-281F-4A47-AF2E-9F85F2AAB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12ECCF-F842-4BDF-A871-967581C3366B}"/>
              </a:ext>
            </a:extLst>
          </p:cNvPr>
          <p:cNvSpPr>
            <a:spLocks noGrp="1"/>
          </p:cNvSpPr>
          <p:nvPr>
            <p:ph idx="1"/>
          </p:nvPr>
        </p:nvSpPr>
        <p:spPr>
          <a:xfrm>
            <a:off x="809631" y="1376218"/>
            <a:ext cx="6145351" cy="4667966"/>
          </a:xfrm>
        </p:spPr>
        <p:txBody>
          <a:bodyPr>
            <a:noAutofit/>
          </a:bodyPr>
          <a:lstStyle/>
          <a:p>
            <a:pPr algn="just" fontAlgn="base">
              <a:spcBef>
                <a:spcPts val="600"/>
              </a:spcBef>
            </a:pPr>
            <a:r>
              <a:rPr lang="en-US" sz="2000" dirty="0"/>
              <a:t>Here , each segment will contain only one kind of data .</a:t>
            </a:r>
          </a:p>
          <a:p>
            <a:pPr marL="0" indent="0" algn="just" rtl="0" fontAlgn="base">
              <a:spcBef>
                <a:spcPts val="600"/>
              </a:spcBef>
              <a:spcAft>
                <a:spcPts val="0"/>
              </a:spcAft>
              <a:buNone/>
            </a:pPr>
            <a:endParaRPr lang="en-US" sz="2000" b="0" u="none" strike="noStrike" dirty="0">
              <a:effectLst/>
            </a:endParaRPr>
          </a:p>
          <a:p>
            <a:pPr algn="just" rtl="0" fontAlgn="base">
              <a:spcBef>
                <a:spcPts val="600"/>
              </a:spcBef>
              <a:spcAft>
                <a:spcPts val="0"/>
              </a:spcAft>
              <a:buFont typeface="Arial" panose="020B0604020202020204" pitchFamily="34" charset="0"/>
              <a:buChar char="•"/>
            </a:pPr>
            <a:r>
              <a:rPr lang="en-US" sz="2000" b="0" u="none" strike="noStrike" dirty="0">
                <a:effectLst/>
              </a:rPr>
              <a:t>SVMs maximize the margin around the separating hyperplane. A.k.a. large margin classifiers</a:t>
            </a:r>
          </a:p>
          <a:p>
            <a:pPr marL="0" indent="0" algn="just" rtl="0" fontAlgn="base">
              <a:spcBef>
                <a:spcPts val="600"/>
              </a:spcBef>
              <a:spcAft>
                <a:spcPts val="0"/>
              </a:spcAft>
              <a:buNone/>
            </a:pPr>
            <a:endParaRPr lang="en-US" sz="2000" dirty="0"/>
          </a:p>
          <a:p>
            <a:pPr marL="0" indent="0" algn="just" rtl="0" fontAlgn="base">
              <a:spcBef>
                <a:spcPts val="600"/>
              </a:spcBef>
              <a:spcAft>
                <a:spcPts val="0"/>
              </a:spcAft>
              <a:buNone/>
            </a:pPr>
            <a:endParaRPr lang="en-US" sz="2000" b="0" u="none" strike="noStrike" dirty="0">
              <a:effectLst/>
            </a:endParaRPr>
          </a:p>
          <a:p>
            <a:pPr algn="just" rtl="0" fontAlgn="base">
              <a:spcBef>
                <a:spcPts val="0"/>
              </a:spcBef>
              <a:spcAft>
                <a:spcPts val="0"/>
              </a:spcAft>
              <a:buFont typeface="Arial" panose="020B0604020202020204" pitchFamily="34" charset="0"/>
              <a:buChar char="•"/>
            </a:pPr>
            <a:r>
              <a:rPr lang="en-US" sz="2000" b="0" u="none" strike="noStrike" dirty="0">
                <a:effectLst/>
              </a:rPr>
              <a:t>The decision function is fully specified by a subset of training samples, the support vectors.</a:t>
            </a:r>
          </a:p>
          <a:p>
            <a:pPr marL="0" indent="0" algn="just" rtl="0" fontAlgn="base">
              <a:spcBef>
                <a:spcPts val="0"/>
              </a:spcBef>
              <a:spcAft>
                <a:spcPts val="0"/>
              </a:spcAft>
              <a:buNone/>
            </a:pPr>
            <a:endParaRPr lang="en-US" sz="2000" b="0" u="none" strike="noStrike" dirty="0">
              <a:effectLst/>
            </a:endParaRPr>
          </a:p>
          <a:p>
            <a:pPr algn="just" rtl="0" fontAlgn="base">
              <a:spcBef>
                <a:spcPts val="0"/>
              </a:spcBef>
              <a:spcAft>
                <a:spcPts val="0"/>
              </a:spcAft>
              <a:buFont typeface="Arial" panose="020B0604020202020204" pitchFamily="34" charset="0"/>
              <a:buChar char="•"/>
            </a:pPr>
            <a:endParaRPr lang="en-US" sz="2000" b="0" u="none" strike="noStrike" dirty="0">
              <a:effectLst/>
            </a:endParaRPr>
          </a:p>
          <a:p>
            <a:pPr algn="just" rtl="0" fontAlgn="base">
              <a:spcBef>
                <a:spcPts val="0"/>
              </a:spcBef>
              <a:spcAft>
                <a:spcPts val="0"/>
              </a:spcAft>
              <a:buFont typeface="Arial" panose="020B0604020202020204" pitchFamily="34" charset="0"/>
              <a:buChar char="•"/>
            </a:pPr>
            <a:r>
              <a:rPr lang="en-US" sz="2000" b="0" u="none" strike="noStrike" dirty="0">
                <a:effectLst/>
              </a:rPr>
              <a:t>Solving SVMs is a quadratic programming problem</a:t>
            </a:r>
          </a:p>
          <a:p>
            <a:pPr algn="just" rtl="0" fontAlgn="base">
              <a:spcBef>
                <a:spcPts val="0"/>
              </a:spcBef>
              <a:spcAft>
                <a:spcPts val="0"/>
              </a:spcAft>
              <a:buFont typeface="Arial" panose="020B0604020202020204" pitchFamily="34" charset="0"/>
              <a:buChar char="•"/>
            </a:pPr>
            <a:endParaRPr lang="en-US" sz="2000" dirty="0"/>
          </a:p>
          <a:p>
            <a:pPr algn="just" rtl="0" fontAlgn="base">
              <a:spcBef>
                <a:spcPts val="0"/>
              </a:spcBef>
              <a:spcAft>
                <a:spcPts val="0"/>
              </a:spcAft>
              <a:buFont typeface="Arial" panose="020B0604020202020204" pitchFamily="34" charset="0"/>
              <a:buChar char="•"/>
            </a:pPr>
            <a:endParaRPr lang="en-US" sz="2000" b="0" u="none" strike="noStrike" dirty="0">
              <a:effectLst/>
            </a:endParaRPr>
          </a:p>
          <a:p>
            <a:pPr algn="just" rtl="0" fontAlgn="base">
              <a:spcBef>
                <a:spcPts val="0"/>
              </a:spcBef>
              <a:spcAft>
                <a:spcPts val="0"/>
              </a:spcAft>
              <a:buFont typeface="Arial" panose="020B0604020202020204" pitchFamily="34" charset="0"/>
              <a:buChar char="•"/>
            </a:pPr>
            <a:r>
              <a:rPr lang="en-US" sz="2000" b="0" u="none" strike="noStrike" dirty="0">
                <a:effectLst/>
              </a:rPr>
              <a:t>Seen by many as the most successful current text classification method</a:t>
            </a:r>
          </a:p>
          <a:p>
            <a:pPr marL="0" indent="0" algn="just">
              <a:buNone/>
            </a:pPr>
            <a:br>
              <a:rPr lang="en-US" sz="2000" b="0" dirty="0">
                <a:effectLst/>
              </a:rPr>
            </a:br>
            <a:endParaRPr lang="en-US" sz="2000" dirty="0"/>
          </a:p>
        </p:txBody>
      </p:sp>
      <p:pic>
        <p:nvPicPr>
          <p:cNvPr id="5" name="Picture 4" descr="SRH Berlin University logo.png">
            <a:extLst>
              <a:ext uri="{FF2B5EF4-FFF2-40B4-BE49-F238E27FC236}">
                <a16:creationId xmlns:a16="http://schemas.microsoft.com/office/drawing/2014/main" id="{23978F68-1019-498B-897A-1A5C81E34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50" y="-17214"/>
            <a:ext cx="2261450" cy="605354"/>
          </a:xfrm>
          <a:prstGeom prst="rect">
            <a:avLst/>
          </a:prstGeom>
        </p:spPr>
      </p:pic>
      <p:pic>
        <p:nvPicPr>
          <p:cNvPr id="8" name="Picture 7">
            <a:extLst>
              <a:ext uri="{FF2B5EF4-FFF2-40B4-BE49-F238E27FC236}">
                <a16:creationId xmlns:a16="http://schemas.microsoft.com/office/drawing/2014/main" id="{10963E57-2CF1-4CB9-A7B9-877F7EE5A742}"/>
              </a:ext>
            </a:extLst>
          </p:cNvPr>
          <p:cNvPicPr>
            <a:picLocks noChangeAspect="1"/>
          </p:cNvPicPr>
          <p:nvPr/>
        </p:nvPicPr>
        <p:blipFill>
          <a:blip r:embed="rId3"/>
          <a:stretch>
            <a:fillRect/>
          </a:stretch>
        </p:blipFill>
        <p:spPr>
          <a:xfrm>
            <a:off x="7300481" y="1721261"/>
            <a:ext cx="4148244" cy="3116974"/>
          </a:xfrm>
          <a:prstGeom prst="rect">
            <a:avLst/>
          </a:prstGeom>
          <a:effectLst>
            <a:outerShdw blurRad="76200" dist="12700" dir="2700000" sy="-23000" kx="-800400" algn="bl" rotWithShape="0">
              <a:prstClr val="black">
                <a:alpha val="20000"/>
              </a:prstClr>
            </a:outerShdw>
          </a:effectLst>
        </p:spPr>
      </p:pic>
    </p:spTree>
    <p:extLst>
      <p:ext uri="{BB962C8B-B14F-4D97-AF65-F5344CB8AC3E}">
        <p14:creationId xmlns:p14="http://schemas.microsoft.com/office/powerpoint/2010/main" val="1528546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18FD74D4-C0F3-4E5B-9628-885593F0B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E64FA8EC-281F-4A47-AF2E-9F85F2AAB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54CDB0-2BE6-4749-9E12-AD552AD9BC03}"/>
              </a:ext>
            </a:extLst>
          </p:cNvPr>
          <p:cNvSpPr>
            <a:spLocks noGrp="1"/>
          </p:cNvSpPr>
          <p:nvPr>
            <p:ph idx="1"/>
          </p:nvPr>
        </p:nvSpPr>
        <p:spPr>
          <a:xfrm>
            <a:off x="804227" y="1116447"/>
            <a:ext cx="6660437" cy="4846203"/>
          </a:xfrm>
        </p:spPr>
        <p:txBody>
          <a:bodyPr>
            <a:normAutofit fontScale="92500"/>
          </a:bodyPr>
          <a:lstStyle/>
          <a:p>
            <a:pPr algn="just" rtl="0" fontAlgn="base">
              <a:spcBef>
                <a:spcPts val="500"/>
              </a:spcBef>
              <a:spcAft>
                <a:spcPts val="0"/>
              </a:spcAft>
              <a:buFont typeface="Arial" panose="020B0604020202020204" pitchFamily="34" charset="0"/>
              <a:buChar char="•"/>
            </a:pPr>
            <a:endParaRPr lang="en-US" sz="2000" b="0" i="0" u="none" strike="noStrike" dirty="0">
              <a:effectLst/>
            </a:endParaRPr>
          </a:p>
          <a:p>
            <a:pPr algn="just" rtl="0" fontAlgn="base">
              <a:spcBef>
                <a:spcPts val="500"/>
              </a:spcBef>
              <a:spcAft>
                <a:spcPts val="0"/>
              </a:spcAft>
              <a:buFont typeface="Arial" panose="020B0604020202020204" pitchFamily="34" charset="0"/>
              <a:buChar char="•"/>
            </a:pPr>
            <a:r>
              <a:rPr lang="en-US" sz="2000" dirty="0"/>
              <a:t>SVM also used for both </a:t>
            </a:r>
            <a:r>
              <a:rPr lang="en-US" sz="2000" dirty="0">
                <a:solidFill>
                  <a:srgbClr val="FF0000"/>
                </a:solidFill>
              </a:rPr>
              <a:t>classification and regression </a:t>
            </a:r>
            <a:r>
              <a:rPr lang="en-US" sz="2000" dirty="0"/>
              <a:t>techniques </a:t>
            </a:r>
          </a:p>
          <a:p>
            <a:pPr algn="just" rtl="0" fontAlgn="base">
              <a:spcBef>
                <a:spcPts val="500"/>
              </a:spcBef>
              <a:spcAft>
                <a:spcPts val="0"/>
              </a:spcAft>
              <a:buFont typeface="Arial" panose="020B0604020202020204" pitchFamily="34" charset="0"/>
              <a:buChar char="•"/>
            </a:pPr>
            <a:endParaRPr lang="en-US" sz="2000" dirty="0"/>
          </a:p>
          <a:p>
            <a:pPr algn="just" rtl="0" fontAlgn="base">
              <a:spcBef>
                <a:spcPts val="500"/>
              </a:spcBef>
              <a:spcAft>
                <a:spcPts val="0"/>
              </a:spcAft>
              <a:buFont typeface="Arial" panose="020B0604020202020204" pitchFamily="34" charset="0"/>
              <a:buChar char="•"/>
            </a:pPr>
            <a:r>
              <a:rPr lang="en-US" sz="2000" dirty="0"/>
              <a:t>It indeed uses kernel trick for non-linear data .</a:t>
            </a:r>
          </a:p>
          <a:p>
            <a:pPr marL="0" indent="0" algn="just" rtl="0" fontAlgn="base">
              <a:spcBef>
                <a:spcPts val="500"/>
              </a:spcBef>
              <a:spcAft>
                <a:spcPts val="0"/>
              </a:spcAft>
              <a:buNone/>
            </a:pPr>
            <a:r>
              <a:rPr lang="en-US" sz="2000" dirty="0"/>
              <a:t>“ </a:t>
            </a:r>
            <a:r>
              <a:rPr lang="en-US" sz="2000" b="1" dirty="0">
                <a:solidFill>
                  <a:srgbClr val="FF0000"/>
                </a:solidFill>
              </a:rPr>
              <a:t>kernel trick</a:t>
            </a:r>
            <a:r>
              <a:rPr lang="en-US" sz="2000" dirty="0">
                <a:solidFill>
                  <a:srgbClr val="FF0000"/>
                </a:solidFill>
              </a:rPr>
              <a:t> transforms data into another dimension which has    a clear dividing margin between different classes of data “</a:t>
            </a:r>
          </a:p>
          <a:p>
            <a:pPr algn="just" rtl="0" fontAlgn="base">
              <a:spcBef>
                <a:spcPts val="500"/>
              </a:spcBef>
              <a:spcAft>
                <a:spcPts val="0"/>
              </a:spcAft>
              <a:buFont typeface="Arial" panose="020B0604020202020204" pitchFamily="34" charset="0"/>
              <a:buChar char="•"/>
            </a:pPr>
            <a:endParaRPr lang="en-US" sz="2000" dirty="0"/>
          </a:p>
          <a:p>
            <a:pPr algn="just" rtl="0" fontAlgn="base">
              <a:spcBef>
                <a:spcPts val="500"/>
              </a:spcBef>
              <a:spcAft>
                <a:spcPts val="0"/>
              </a:spcAft>
              <a:buFont typeface="Arial" panose="020B0604020202020204" pitchFamily="34" charset="0"/>
              <a:buChar char="•"/>
            </a:pPr>
            <a:r>
              <a:rPr lang="en-US" sz="2000" b="0" i="0" u="none" strike="noStrike" dirty="0">
                <a:effectLst/>
              </a:rPr>
              <a:t>Support Vector Machine (SVM) finds an optimal* solution.</a:t>
            </a:r>
          </a:p>
          <a:p>
            <a:pPr algn="just" rtl="0" fontAlgn="base">
              <a:spcBef>
                <a:spcPts val="500"/>
              </a:spcBef>
              <a:spcAft>
                <a:spcPts val="0"/>
              </a:spcAft>
              <a:buFont typeface="Arial" panose="020B0604020202020204" pitchFamily="34" charset="0"/>
              <a:buChar char="•"/>
            </a:pPr>
            <a:endParaRPr lang="en-US" sz="2000" b="0" i="0" u="none" strike="noStrike" dirty="0">
              <a:effectLst/>
            </a:endParaRPr>
          </a:p>
          <a:p>
            <a:pPr algn="just" rtl="0" fontAlgn="base">
              <a:spcBef>
                <a:spcPts val="500"/>
              </a:spcBef>
              <a:spcAft>
                <a:spcPts val="0"/>
              </a:spcAft>
              <a:buFont typeface="Arial" panose="020B0604020202020204" pitchFamily="34" charset="0"/>
              <a:buChar char="•"/>
            </a:pPr>
            <a:endParaRPr lang="en-US" sz="2000" b="0" i="0" u="none" strike="noStrike" dirty="0">
              <a:effectLst/>
            </a:endParaRPr>
          </a:p>
          <a:p>
            <a:pPr algn="just" rtl="0" fontAlgn="base">
              <a:spcBef>
                <a:spcPts val="0"/>
              </a:spcBef>
              <a:spcAft>
                <a:spcPts val="0"/>
              </a:spcAft>
              <a:buFont typeface="Arial" panose="020B0604020202020204" pitchFamily="34" charset="0"/>
              <a:buChar char="•"/>
            </a:pPr>
            <a:r>
              <a:rPr lang="en-US" sz="2000" b="0" i="0" u="none" strike="noStrike" dirty="0">
                <a:effectLst/>
              </a:rPr>
              <a:t>Maximizes the distance between the hyperplane and the “difficult points” close to decision boundary</a:t>
            </a:r>
          </a:p>
          <a:p>
            <a:pPr marL="0" indent="0" algn="just" rtl="0" fontAlgn="base">
              <a:spcBef>
                <a:spcPts val="0"/>
              </a:spcBef>
              <a:spcAft>
                <a:spcPts val="0"/>
              </a:spcAft>
              <a:buNone/>
            </a:pPr>
            <a:endParaRPr lang="en-US" sz="2000" b="0" i="0" u="none" strike="noStrike" dirty="0">
              <a:effectLst/>
            </a:endParaRPr>
          </a:p>
          <a:p>
            <a:pPr algn="just" rtl="0" fontAlgn="base">
              <a:spcBef>
                <a:spcPts val="0"/>
              </a:spcBef>
              <a:spcAft>
                <a:spcPts val="0"/>
              </a:spcAft>
              <a:buFont typeface="Arial" panose="020B0604020202020204" pitchFamily="34" charset="0"/>
              <a:buChar char="•"/>
            </a:pPr>
            <a:endParaRPr lang="en-US" sz="2000" b="0" i="0" u="none" strike="noStrike" dirty="0">
              <a:effectLst/>
            </a:endParaRPr>
          </a:p>
          <a:p>
            <a:pPr algn="just" rtl="0" fontAlgn="base">
              <a:spcBef>
                <a:spcPts val="500"/>
              </a:spcBef>
              <a:spcAft>
                <a:spcPts val="0"/>
              </a:spcAft>
              <a:buFont typeface="Arial" panose="020B0604020202020204" pitchFamily="34" charset="0"/>
              <a:buChar char="•"/>
            </a:pPr>
            <a:r>
              <a:rPr lang="en-US" sz="2000" b="0" i="0" u="none" strike="noStrike" dirty="0">
                <a:effectLst/>
              </a:rPr>
              <a:t>One intuition: if there are no points near the decision surface, then there are no very uncertain classification decisions . </a:t>
            </a:r>
          </a:p>
          <a:p>
            <a:pPr algn="just"/>
            <a:endParaRPr lang="en-US" sz="2000" dirty="0"/>
          </a:p>
        </p:txBody>
      </p:sp>
      <p:pic>
        <p:nvPicPr>
          <p:cNvPr id="4" name="Picture 3" descr="SRH Berlin University logo.png">
            <a:extLst>
              <a:ext uri="{FF2B5EF4-FFF2-40B4-BE49-F238E27FC236}">
                <a16:creationId xmlns:a16="http://schemas.microsoft.com/office/drawing/2014/main" id="{C6AEF0A8-00FA-49BB-B786-EBA846E2B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pic>
        <p:nvPicPr>
          <p:cNvPr id="1030" name="Picture 6">
            <a:extLst>
              <a:ext uri="{FF2B5EF4-FFF2-40B4-BE49-F238E27FC236}">
                <a16:creationId xmlns:a16="http://schemas.microsoft.com/office/drawing/2014/main" id="{0262304A-0A6C-4AD5-8FBF-7F7807A7D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6051" y="1780063"/>
            <a:ext cx="3814179" cy="3294063"/>
          </a:xfrm>
          <a:prstGeom prst="rect">
            <a:avLst/>
          </a:prstGeom>
          <a:noFill/>
          <a:effectLst>
            <a:outerShdw blurRad="152400" dist="317500" dir="5400000" sx="90000" sy="-1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27432603-84EE-4000-808D-4897F81BBE97}"/>
              </a:ext>
            </a:extLst>
          </p:cNvPr>
          <p:cNvSpPr>
            <a:spLocks noGrp="1"/>
          </p:cNvSpPr>
          <p:nvPr>
            <p:ph type="title"/>
          </p:nvPr>
        </p:nvSpPr>
        <p:spPr>
          <a:xfrm>
            <a:off x="153849" y="103067"/>
            <a:ext cx="9220754" cy="1020480"/>
          </a:xfrm>
        </p:spPr>
        <p:txBody>
          <a:bodyPr>
            <a:normAutofit/>
          </a:bodyPr>
          <a:lstStyle/>
          <a:p>
            <a:r>
              <a:rPr lang="en-US" sz="4000" dirty="0">
                <a:latin typeface="Georgia" panose="02040502050405020303" pitchFamily="18" charset="0"/>
              </a:rPr>
              <a:t>SUPPORT VECTOR MACHINE :</a:t>
            </a:r>
          </a:p>
        </p:txBody>
      </p:sp>
    </p:spTree>
    <p:extLst>
      <p:ext uri="{BB962C8B-B14F-4D97-AF65-F5344CB8AC3E}">
        <p14:creationId xmlns:p14="http://schemas.microsoft.com/office/powerpoint/2010/main" val="18012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C0026-C158-4391-9EF9-DA7C563BC846}"/>
              </a:ext>
            </a:extLst>
          </p:cNvPr>
          <p:cNvSpPr>
            <a:spLocks noGrp="1"/>
          </p:cNvSpPr>
          <p:nvPr>
            <p:ph idx="1"/>
          </p:nvPr>
        </p:nvSpPr>
        <p:spPr>
          <a:xfrm>
            <a:off x="147782" y="1125146"/>
            <a:ext cx="11789752" cy="5051147"/>
          </a:xfrm>
        </p:spPr>
        <p:txBody>
          <a:bodyPr>
            <a:normAutofit/>
          </a:bodyPr>
          <a:lstStyle/>
          <a:p>
            <a:r>
              <a:rPr lang="en-US" sz="2000" dirty="0"/>
              <a:t>What can we do in this case ? </a:t>
            </a:r>
            <a:r>
              <a:rPr lang="en-US" sz="2000" b="0" i="0" dirty="0">
                <a:solidFill>
                  <a:srgbClr val="292929"/>
                </a:solidFill>
                <a:effectLst/>
                <a:latin typeface="charter"/>
              </a:rPr>
              <a:t>Clearly, there is no line that can separate the two classes in this x-y plane.</a:t>
            </a:r>
            <a:endParaRPr lang="en-US" sz="2000" dirty="0"/>
          </a:p>
        </p:txBody>
      </p:sp>
      <p:cxnSp>
        <p:nvCxnSpPr>
          <p:cNvPr id="6" name="Straight Arrow Connector 5">
            <a:extLst>
              <a:ext uri="{FF2B5EF4-FFF2-40B4-BE49-F238E27FC236}">
                <a16:creationId xmlns:a16="http://schemas.microsoft.com/office/drawing/2014/main" id="{3F5C88AB-BA18-44A5-8A70-C357ABBB9A5E}"/>
              </a:ext>
            </a:extLst>
          </p:cNvPr>
          <p:cNvCxnSpPr>
            <a:cxnSpLocks/>
          </p:cNvCxnSpPr>
          <p:nvPr/>
        </p:nvCxnSpPr>
        <p:spPr>
          <a:xfrm>
            <a:off x="889233" y="3791824"/>
            <a:ext cx="32129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E69DE39-B3E5-45F4-9CA2-6F12D3C3B09F}"/>
              </a:ext>
            </a:extLst>
          </p:cNvPr>
          <p:cNvCxnSpPr>
            <a:cxnSpLocks/>
          </p:cNvCxnSpPr>
          <p:nvPr/>
        </p:nvCxnSpPr>
        <p:spPr>
          <a:xfrm flipV="1">
            <a:off x="2374084" y="1820411"/>
            <a:ext cx="67112" cy="3707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Star: 5 Points 9">
            <a:extLst>
              <a:ext uri="{FF2B5EF4-FFF2-40B4-BE49-F238E27FC236}">
                <a16:creationId xmlns:a16="http://schemas.microsoft.com/office/drawing/2014/main" id="{619DE404-2DFD-4E1B-B047-77D87CB2C371}"/>
              </a:ext>
            </a:extLst>
          </p:cNvPr>
          <p:cNvSpPr/>
          <p:nvPr/>
        </p:nvSpPr>
        <p:spPr>
          <a:xfrm>
            <a:off x="1716948" y="2356554"/>
            <a:ext cx="151001" cy="176159"/>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551C14C1-EF77-4B84-9B42-A18D94EB8366}"/>
              </a:ext>
            </a:extLst>
          </p:cNvPr>
          <p:cNvSpPr/>
          <p:nvPr/>
        </p:nvSpPr>
        <p:spPr>
          <a:xfrm>
            <a:off x="1391175" y="2704772"/>
            <a:ext cx="151001" cy="176159"/>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8986E5FF-BE75-49B2-8EA6-0036AD2E2F82}"/>
              </a:ext>
            </a:extLst>
          </p:cNvPr>
          <p:cNvSpPr/>
          <p:nvPr/>
        </p:nvSpPr>
        <p:spPr>
          <a:xfrm>
            <a:off x="1103854" y="3271702"/>
            <a:ext cx="151001" cy="176159"/>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B3845C30-47D9-44A8-9298-BE70F7883876}"/>
              </a:ext>
            </a:extLst>
          </p:cNvPr>
          <p:cNvSpPr/>
          <p:nvPr/>
        </p:nvSpPr>
        <p:spPr>
          <a:xfrm>
            <a:off x="1237030" y="4027365"/>
            <a:ext cx="151001" cy="176159"/>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Star: 5 Points 17">
            <a:extLst>
              <a:ext uri="{FF2B5EF4-FFF2-40B4-BE49-F238E27FC236}">
                <a16:creationId xmlns:a16="http://schemas.microsoft.com/office/drawing/2014/main" id="{77BEE5CF-5F0F-4C36-9D39-36CF8920C936}"/>
              </a:ext>
            </a:extLst>
          </p:cNvPr>
          <p:cNvSpPr/>
          <p:nvPr/>
        </p:nvSpPr>
        <p:spPr>
          <a:xfrm>
            <a:off x="3484924" y="2730307"/>
            <a:ext cx="151001" cy="176159"/>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Star: 5 Points 19">
            <a:extLst>
              <a:ext uri="{FF2B5EF4-FFF2-40B4-BE49-F238E27FC236}">
                <a16:creationId xmlns:a16="http://schemas.microsoft.com/office/drawing/2014/main" id="{3491F831-8CC9-41ED-9CBA-5B385DCEB609}"/>
              </a:ext>
            </a:extLst>
          </p:cNvPr>
          <p:cNvSpPr/>
          <p:nvPr/>
        </p:nvSpPr>
        <p:spPr>
          <a:xfrm>
            <a:off x="2779550" y="2142734"/>
            <a:ext cx="151001" cy="176159"/>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Star: 5 Points 21">
            <a:extLst>
              <a:ext uri="{FF2B5EF4-FFF2-40B4-BE49-F238E27FC236}">
                <a16:creationId xmlns:a16="http://schemas.microsoft.com/office/drawing/2014/main" id="{6B1D352C-5FF0-40E6-8AF0-0A031A03A963}"/>
              </a:ext>
            </a:extLst>
          </p:cNvPr>
          <p:cNvSpPr/>
          <p:nvPr/>
        </p:nvSpPr>
        <p:spPr>
          <a:xfrm>
            <a:off x="1671337" y="5105250"/>
            <a:ext cx="151001" cy="176159"/>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Star: 5 Points 23">
            <a:extLst>
              <a:ext uri="{FF2B5EF4-FFF2-40B4-BE49-F238E27FC236}">
                <a16:creationId xmlns:a16="http://schemas.microsoft.com/office/drawing/2014/main" id="{7DBE9EDE-4682-4164-A346-7C3A7F7245D9}"/>
              </a:ext>
            </a:extLst>
          </p:cNvPr>
          <p:cNvSpPr/>
          <p:nvPr/>
        </p:nvSpPr>
        <p:spPr>
          <a:xfrm>
            <a:off x="2692866" y="5043228"/>
            <a:ext cx="151001" cy="176159"/>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Star: 5 Points 25">
            <a:extLst>
              <a:ext uri="{FF2B5EF4-FFF2-40B4-BE49-F238E27FC236}">
                <a16:creationId xmlns:a16="http://schemas.microsoft.com/office/drawing/2014/main" id="{A7ACB8AC-544D-4E8D-A665-44B6280128D2}"/>
              </a:ext>
            </a:extLst>
          </p:cNvPr>
          <p:cNvSpPr/>
          <p:nvPr/>
        </p:nvSpPr>
        <p:spPr>
          <a:xfrm>
            <a:off x="2158768" y="2142735"/>
            <a:ext cx="151001" cy="176159"/>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Star: 5 Points 27">
            <a:extLst>
              <a:ext uri="{FF2B5EF4-FFF2-40B4-BE49-F238E27FC236}">
                <a16:creationId xmlns:a16="http://schemas.microsoft.com/office/drawing/2014/main" id="{9B6AF624-E126-4F33-AE9A-D77C21A98481}"/>
              </a:ext>
            </a:extLst>
          </p:cNvPr>
          <p:cNvSpPr/>
          <p:nvPr/>
        </p:nvSpPr>
        <p:spPr>
          <a:xfrm>
            <a:off x="3647463" y="4181577"/>
            <a:ext cx="151001" cy="176159"/>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Star: 5 Points 29">
            <a:extLst>
              <a:ext uri="{FF2B5EF4-FFF2-40B4-BE49-F238E27FC236}">
                <a16:creationId xmlns:a16="http://schemas.microsoft.com/office/drawing/2014/main" id="{F73935D9-6F43-44D7-B01E-3A94588E2EF5}"/>
              </a:ext>
            </a:extLst>
          </p:cNvPr>
          <p:cNvSpPr/>
          <p:nvPr/>
        </p:nvSpPr>
        <p:spPr>
          <a:xfrm>
            <a:off x="3798464" y="3313992"/>
            <a:ext cx="151001" cy="176159"/>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2" name="Star: 5 Points 31">
            <a:extLst>
              <a:ext uri="{FF2B5EF4-FFF2-40B4-BE49-F238E27FC236}">
                <a16:creationId xmlns:a16="http://schemas.microsoft.com/office/drawing/2014/main" id="{15035219-2CD2-4A5C-B888-9FF5C2E74CF9}"/>
              </a:ext>
            </a:extLst>
          </p:cNvPr>
          <p:cNvSpPr/>
          <p:nvPr/>
        </p:nvSpPr>
        <p:spPr>
          <a:xfrm>
            <a:off x="3273104" y="5043228"/>
            <a:ext cx="151001" cy="176159"/>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Star: 5 Points 36">
            <a:extLst>
              <a:ext uri="{FF2B5EF4-FFF2-40B4-BE49-F238E27FC236}">
                <a16:creationId xmlns:a16="http://schemas.microsoft.com/office/drawing/2014/main" id="{9B32D930-BED3-4445-8E76-13FA65C560CD}"/>
              </a:ext>
            </a:extLst>
          </p:cNvPr>
          <p:cNvSpPr/>
          <p:nvPr/>
        </p:nvSpPr>
        <p:spPr>
          <a:xfrm>
            <a:off x="3224171" y="2398568"/>
            <a:ext cx="151001" cy="176159"/>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Star: 5 Points 38">
            <a:extLst>
              <a:ext uri="{FF2B5EF4-FFF2-40B4-BE49-F238E27FC236}">
                <a16:creationId xmlns:a16="http://schemas.microsoft.com/office/drawing/2014/main" id="{C9E314C7-3296-4FC2-8DD4-7D5BD5AEEC3A}"/>
              </a:ext>
            </a:extLst>
          </p:cNvPr>
          <p:cNvSpPr/>
          <p:nvPr/>
        </p:nvSpPr>
        <p:spPr>
          <a:xfrm>
            <a:off x="938869" y="2898030"/>
            <a:ext cx="151001" cy="176159"/>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1" name="Star: 5 Points 40">
            <a:extLst>
              <a:ext uri="{FF2B5EF4-FFF2-40B4-BE49-F238E27FC236}">
                <a16:creationId xmlns:a16="http://schemas.microsoft.com/office/drawing/2014/main" id="{DAE0B00B-86E2-4259-BFE4-679B27ECD4AC}"/>
              </a:ext>
            </a:extLst>
          </p:cNvPr>
          <p:cNvSpPr/>
          <p:nvPr/>
        </p:nvSpPr>
        <p:spPr>
          <a:xfrm>
            <a:off x="1347831" y="4589103"/>
            <a:ext cx="151001" cy="176159"/>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3" name="Star: 5 Points 42">
            <a:extLst>
              <a:ext uri="{FF2B5EF4-FFF2-40B4-BE49-F238E27FC236}">
                <a16:creationId xmlns:a16="http://schemas.microsoft.com/office/drawing/2014/main" id="{F8B20394-87A9-4A54-8D9B-6E18D0EAD155}"/>
              </a:ext>
            </a:extLst>
          </p:cNvPr>
          <p:cNvSpPr/>
          <p:nvPr/>
        </p:nvSpPr>
        <p:spPr>
          <a:xfrm>
            <a:off x="1295058" y="2268474"/>
            <a:ext cx="151001" cy="176159"/>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 name="Star: 5 Points 44">
            <a:extLst>
              <a:ext uri="{FF2B5EF4-FFF2-40B4-BE49-F238E27FC236}">
                <a16:creationId xmlns:a16="http://schemas.microsoft.com/office/drawing/2014/main" id="{9EBBB7CA-9F42-4669-A1F4-1E851F94129E}"/>
              </a:ext>
            </a:extLst>
          </p:cNvPr>
          <p:cNvSpPr/>
          <p:nvPr/>
        </p:nvSpPr>
        <p:spPr>
          <a:xfrm>
            <a:off x="3467449" y="2099206"/>
            <a:ext cx="151001" cy="176159"/>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7" name="Star: 5 Points 46">
            <a:extLst>
              <a:ext uri="{FF2B5EF4-FFF2-40B4-BE49-F238E27FC236}">
                <a16:creationId xmlns:a16="http://schemas.microsoft.com/office/drawing/2014/main" id="{253D37DC-8CD0-440B-9108-6A7418733EDA}"/>
              </a:ext>
            </a:extLst>
          </p:cNvPr>
          <p:cNvSpPr/>
          <p:nvPr/>
        </p:nvSpPr>
        <p:spPr>
          <a:xfrm flipH="1">
            <a:off x="3965198" y="2607562"/>
            <a:ext cx="151001" cy="194420"/>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9747C0A-48EB-4523-948A-B7C4AD240415}"/>
              </a:ext>
            </a:extLst>
          </p:cNvPr>
          <p:cNvSpPr/>
          <p:nvPr/>
        </p:nvSpPr>
        <p:spPr>
          <a:xfrm>
            <a:off x="2640783" y="2948637"/>
            <a:ext cx="170573" cy="1878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Star: 5 Points 49">
            <a:extLst>
              <a:ext uri="{FF2B5EF4-FFF2-40B4-BE49-F238E27FC236}">
                <a16:creationId xmlns:a16="http://schemas.microsoft.com/office/drawing/2014/main" id="{44A46D34-FA02-4EC1-BFEA-4B39733B5875}"/>
              </a:ext>
            </a:extLst>
          </p:cNvPr>
          <p:cNvSpPr/>
          <p:nvPr/>
        </p:nvSpPr>
        <p:spPr>
          <a:xfrm>
            <a:off x="1730056" y="1937472"/>
            <a:ext cx="151001" cy="176159"/>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0799D54-5E11-4503-A486-7216CDE712F0}"/>
              </a:ext>
            </a:extLst>
          </p:cNvPr>
          <p:cNvSpPr/>
          <p:nvPr/>
        </p:nvSpPr>
        <p:spPr>
          <a:xfrm>
            <a:off x="1956385" y="3202966"/>
            <a:ext cx="170573" cy="1878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8D57A31B-3B18-4D8D-848A-2BA4921B2CAD}"/>
              </a:ext>
            </a:extLst>
          </p:cNvPr>
          <p:cNvSpPr/>
          <p:nvPr/>
        </p:nvSpPr>
        <p:spPr>
          <a:xfrm>
            <a:off x="2554101" y="3952083"/>
            <a:ext cx="170573" cy="1878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9C7D24E7-3ECC-45F0-836E-340B782BB86E}"/>
              </a:ext>
            </a:extLst>
          </p:cNvPr>
          <p:cNvSpPr/>
          <p:nvPr/>
        </p:nvSpPr>
        <p:spPr>
          <a:xfrm>
            <a:off x="2615971" y="3508077"/>
            <a:ext cx="170573" cy="1878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4B82BD49-99CA-4146-BA2A-99444831456A}"/>
              </a:ext>
            </a:extLst>
          </p:cNvPr>
          <p:cNvSpPr/>
          <p:nvPr/>
        </p:nvSpPr>
        <p:spPr>
          <a:xfrm>
            <a:off x="3160198" y="3284172"/>
            <a:ext cx="170573" cy="1878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D6CA019-D89F-463A-8DEB-FD9CC47A7306}"/>
              </a:ext>
            </a:extLst>
          </p:cNvPr>
          <p:cNvSpPr/>
          <p:nvPr/>
        </p:nvSpPr>
        <p:spPr>
          <a:xfrm>
            <a:off x="2788470" y="4378272"/>
            <a:ext cx="170573" cy="1878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70BAD086-6140-4A51-BFB3-FE96B33DFFB8}"/>
              </a:ext>
            </a:extLst>
          </p:cNvPr>
          <p:cNvSpPr/>
          <p:nvPr/>
        </p:nvSpPr>
        <p:spPr>
          <a:xfrm>
            <a:off x="1979458" y="3930095"/>
            <a:ext cx="170573" cy="1878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3AEA0912-8B15-4BA9-94AB-7EF98B093420}"/>
              </a:ext>
            </a:extLst>
          </p:cNvPr>
          <p:cNvSpPr/>
          <p:nvPr/>
        </p:nvSpPr>
        <p:spPr>
          <a:xfrm>
            <a:off x="3010252" y="3927569"/>
            <a:ext cx="170573" cy="1878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34E4002-A167-4D18-92ED-D78D7122EBE1}"/>
              </a:ext>
            </a:extLst>
          </p:cNvPr>
          <p:cNvSpPr/>
          <p:nvPr/>
        </p:nvSpPr>
        <p:spPr>
          <a:xfrm>
            <a:off x="2182365" y="2924374"/>
            <a:ext cx="170573" cy="1878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5F56627-B8FF-4AB7-A382-2C3A81FEBFBC}"/>
              </a:ext>
            </a:extLst>
          </p:cNvPr>
          <p:cNvSpPr/>
          <p:nvPr/>
        </p:nvSpPr>
        <p:spPr>
          <a:xfrm>
            <a:off x="1916884" y="3556284"/>
            <a:ext cx="170573" cy="1878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15A06390-353F-4BD7-AC59-5212218A2C55}"/>
              </a:ext>
            </a:extLst>
          </p:cNvPr>
          <p:cNvSpPr/>
          <p:nvPr/>
        </p:nvSpPr>
        <p:spPr>
          <a:xfrm>
            <a:off x="2114022" y="4462077"/>
            <a:ext cx="170573" cy="1878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2" name="Star: 5 Points 81">
            <a:extLst>
              <a:ext uri="{FF2B5EF4-FFF2-40B4-BE49-F238E27FC236}">
                <a16:creationId xmlns:a16="http://schemas.microsoft.com/office/drawing/2014/main" id="{CD571F61-E5B4-434C-BB7C-C8270BC312DC}"/>
              </a:ext>
            </a:extLst>
          </p:cNvPr>
          <p:cNvSpPr/>
          <p:nvPr/>
        </p:nvSpPr>
        <p:spPr>
          <a:xfrm>
            <a:off x="2041671" y="5360635"/>
            <a:ext cx="151001" cy="176159"/>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4" name="Star: 5 Points 83">
            <a:extLst>
              <a:ext uri="{FF2B5EF4-FFF2-40B4-BE49-F238E27FC236}">
                <a16:creationId xmlns:a16="http://schemas.microsoft.com/office/drawing/2014/main" id="{74C7B39C-18CC-4898-8825-6B06C1BCE44B}"/>
              </a:ext>
            </a:extLst>
          </p:cNvPr>
          <p:cNvSpPr/>
          <p:nvPr/>
        </p:nvSpPr>
        <p:spPr>
          <a:xfrm>
            <a:off x="1598633" y="5440265"/>
            <a:ext cx="151001" cy="176159"/>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6" name="Star: 5 Points 85">
            <a:extLst>
              <a:ext uri="{FF2B5EF4-FFF2-40B4-BE49-F238E27FC236}">
                <a16:creationId xmlns:a16="http://schemas.microsoft.com/office/drawing/2014/main" id="{9A047E14-C9BD-490E-A7A1-77000D006CD6}"/>
              </a:ext>
            </a:extLst>
          </p:cNvPr>
          <p:cNvSpPr/>
          <p:nvPr/>
        </p:nvSpPr>
        <p:spPr>
          <a:xfrm>
            <a:off x="2841941" y="5391320"/>
            <a:ext cx="151001" cy="176159"/>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87" name="Picture 86">
            <a:extLst>
              <a:ext uri="{FF2B5EF4-FFF2-40B4-BE49-F238E27FC236}">
                <a16:creationId xmlns:a16="http://schemas.microsoft.com/office/drawing/2014/main" id="{1018E1BB-81D4-4B66-A18A-2BBFB1849D46}"/>
              </a:ext>
            </a:extLst>
          </p:cNvPr>
          <p:cNvPicPr>
            <a:picLocks noChangeAspect="1"/>
          </p:cNvPicPr>
          <p:nvPr/>
        </p:nvPicPr>
        <p:blipFill>
          <a:blip r:embed="rId2"/>
          <a:stretch>
            <a:fillRect/>
          </a:stretch>
        </p:blipFill>
        <p:spPr>
          <a:xfrm>
            <a:off x="8349121" y="1818166"/>
            <a:ext cx="3469997" cy="3779424"/>
          </a:xfrm>
          <a:prstGeom prst="rect">
            <a:avLst/>
          </a:prstGeom>
        </p:spPr>
      </p:pic>
      <p:sp>
        <p:nvSpPr>
          <p:cNvPr id="88" name="Oval 87">
            <a:extLst>
              <a:ext uri="{FF2B5EF4-FFF2-40B4-BE49-F238E27FC236}">
                <a16:creationId xmlns:a16="http://schemas.microsoft.com/office/drawing/2014/main" id="{516E7106-A50F-47CE-9EB4-AE462FCB8584}"/>
              </a:ext>
            </a:extLst>
          </p:cNvPr>
          <p:cNvSpPr/>
          <p:nvPr/>
        </p:nvSpPr>
        <p:spPr>
          <a:xfrm>
            <a:off x="9386031" y="2649678"/>
            <a:ext cx="1717740" cy="19632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34EAD9FC-5D5C-46C4-A305-A083150D64D6}"/>
              </a:ext>
            </a:extLst>
          </p:cNvPr>
          <p:cNvSpPr txBox="1"/>
          <p:nvPr/>
        </p:nvSpPr>
        <p:spPr>
          <a:xfrm>
            <a:off x="412456" y="5587127"/>
            <a:ext cx="11631762" cy="1200329"/>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92929"/>
                </a:solidFill>
                <a:effectLst/>
                <a:latin typeface="charter"/>
              </a:rPr>
              <a:t>We apply transformation and add one more dimension as we call it z-axis. </a:t>
            </a:r>
          </a:p>
          <a:p>
            <a:pPr marL="285750" indent="-285750">
              <a:buFont typeface="Arial" panose="020B0604020202020204" pitchFamily="34" charset="0"/>
              <a:buChar char="•"/>
            </a:pPr>
            <a:r>
              <a:rPr lang="en-US" b="0" i="0" dirty="0">
                <a:solidFill>
                  <a:srgbClr val="292929"/>
                </a:solidFill>
                <a:effectLst/>
                <a:latin typeface="charter"/>
              </a:rPr>
              <a:t>Lets assume value of points on z plane, w = x² + y². </a:t>
            </a:r>
          </a:p>
          <a:p>
            <a:pPr marL="285750" indent="-285750">
              <a:buFont typeface="Arial" panose="020B0604020202020204" pitchFamily="34" charset="0"/>
              <a:buChar char="•"/>
            </a:pPr>
            <a:r>
              <a:rPr lang="en-US" b="0" i="0" dirty="0">
                <a:solidFill>
                  <a:srgbClr val="292929"/>
                </a:solidFill>
                <a:effectLst/>
                <a:latin typeface="charter"/>
              </a:rPr>
              <a:t>In this case we can manipulate it as distance of point from z-origin. Now if we plot in z-axis, a clear separation is visible and a line can be drawn .</a:t>
            </a:r>
            <a:endParaRPr lang="en-US" dirty="0"/>
          </a:p>
        </p:txBody>
      </p:sp>
      <p:cxnSp>
        <p:nvCxnSpPr>
          <p:cNvPr id="91" name="Straight Arrow Connector 90">
            <a:extLst>
              <a:ext uri="{FF2B5EF4-FFF2-40B4-BE49-F238E27FC236}">
                <a16:creationId xmlns:a16="http://schemas.microsoft.com/office/drawing/2014/main" id="{EA2F7F79-844F-4D24-A46F-96C1CE119531}"/>
              </a:ext>
            </a:extLst>
          </p:cNvPr>
          <p:cNvCxnSpPr>
            <a:cxnSpLocks/>
          </p:cNvCxnSpPr>
          <p:nvPr/>
        </p:nvCxnSpPr>
        <p:spPr>
          <a:xfrm flipV="1">
            <a:off x="5890494" y="1783291"/>
            <a:ext cx="67112" cy="3707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A9EED03-8920-45E7-B03C-123A7CEAC0BC}"/>
              </a:ext>
            </a:extLst>
          </p:cNvPr>
          <p:cNvCxnSpPr>
            <a:cxnSpLocks/>
          </p:cNvCxnSpPr>
          <p:nvPr/>
        </p:nvCxnSpPr>
        <p:spPr>
          <a:xfrm>
            <a:off x="4465625" y="4033293"/>
            <a:ext cx="2916850" cy="51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Star: 5 Points 94">
            <a:extLst>
              <a:ext uri="{FF2B5EF4-FFF2-40B4-BE49-F238E27FC236}">
                <a16:creationId xmlns:a16="http://schemas.microsoft.com/office/drawing/2014/main" id="{D4EDA3C2-EBF6-42A3-98E1-F4E4CEBD064F}"/>
              </a:ext>
            </a:extLst>
          </p:cNvPr>
          <p:cNvSpPr/>
          <p:nvPr/>
        </p:nvSpPr>
        <p:spPr>
          <a:xfrm flipH="1">
            <a:off x="5538298" y="2270482"/>
            <a:ext cx="151001" cy="194420"/>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7" name="Star: 5 Points 96">
            <a:extLst>
              <a:ext uri="{FF2B5EF4-FFF2-40B4-BE49-F238E27FC236}">
                <a16:creationId xmlns:a16="http://schemas.microsoft.com/office/drawing/2014/main" id="{2E292F27-0DFF-41AD-89E6-CD7197C967BC}"/>
              </a:ext>
            </a:extLst>
          </p:cNvPr>
          <p:cNvSpPr/>
          <p:nvPr/>
        </p:nvSpPr>
        <p:spPr>
          <a:xfrm flipH="1">
            <a:off x="5456015" y="2831075"/>
            <a:ext cx="151001" cy="194420"/>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9" name="Star: 5 Points 98">
            <a:extLst>
              <a:ext uri="{FF2B5EF4-FFF2-40B4-BE49-F238E27FC236}">
                <a16:creationId xmlns:a16="http://schemas.microsoft.com/office/drawing/2014/main" id="{8B00972A-B9ED-4D98-9459-7D43EB35E01D}"/>
              </a:ext>
            </a:extLst>
          </p:cNvPr>
          <p:cNvSpPr/>
          <p:nvPr/>
        </p:nvSpPr>
        <p:spPr>
          <a:xfrm flipH="1">
            <a:off x="6474231" y="2188751"/>
            <a:ext cx="151001" cy="194420"/>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1" name="Star: 5 Points 100">
            <a:extLst>
              <a:ext uri="{FF2B5EF4-FFF2-40B4-BE49-F238E27FC236}">
                <a16:creationId xmlns:a16="http://schemas.microsoft.com/office/drawing/2014/main" id="{494D5033-4469-4F94-997E-CF8DF357802D}"/>
              </a:ext>
            </a:extLst>
          </p:cNvPr>
          <p:cNvSpPr/>
          <p:nvPr/>
        </p:nvSpPr>
        <p:spPr>
          <a:xfrm flipH="1">
            <a:off x="4995556" y="2988161"/>
            <a:ext cx="151001" cy="194420"/>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3" name="Star: 5 Points 102">
            <a:extLst>
              <a:ext uri="{FF2B5EF4-FFF2-40B4-BE49-F238E27FC236}">
                <a16:creationId xmlns:a16="http://schemas.microsoft.com/office/drawing/2014/main" id="{D617EF3E-10B8-493D-A3D9-C035F792E259}"/>
              </a:ext>
            </a:extLst>
          </p:cNvPr>
          <p:cNvSpPr/>
          <p:nvPr/>
        </p:nvSpPr>
        <p:spPr>
          <a:xfrm flipH="1">
            <a:off x="4965109" y="2486647"/>
            <a:ext cx="151001" cy="194420"/>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5" name="Star: 5 Points 104">
            <a:extLst>
              <a:ext uri="{FF2B5EF4-FFF2-40B4-BE49-F238E27FC236}">
                <a16:creationId xmlns:a16="http://schemas.microsoft.com/office/drawing/2014/main" id="{10B1DE77-4412-4887-9C1F-E2B8AA8A9D15}"/>
              </a:ext>
            </a:extLst>
          </p:cNvPr>
          <p:cNvSpPr/>
          <p:nvPr/>
        </p:nvSpPr>
        <p:spPr>
          <a:xfrm flipH="1">
            <a:off x="6146360" y="2583857"/>
            <a:ext cx="151001" cy="194420"/>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7" name="Star: 5 Points 106">
            <a:extLst>
              <a:ext uri="{FF2B5EF4-FFF2-40B4-BE49-F238E27FC236}">
                <a16:creationId xmlns:a16="http://schemas.microsoft.com/office/drawing/2014/main" id="{A789B49F-0890-4073-BD38-F5A1F62DDE08}"/>
              </a:ext>
            </a:extLst>
          </p:cNvPr>
          <p:cNvSpPr/>
          <p:nvPr/>
        </p:nvSpPr>
        <p:spPr>
          <a:xfrm flipH="1">
            <a:off x="6607051" y="2536030"/>
            <a:ext cx="151001" cy="194420"/>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9" name="Star: 5 Points 108">
            <a:extLst>
              <a:ext uri="{FF2B5EF4-FFF2-40B4-BE49-F238E27FC236}">
                <a16:creationId xmlns:a16="http://schemas.microsoft.com/office/drawing/2014/main" id="{8B874A65-5F09-4178-9D8B-ECAD2AC3FE66}"/>
              </a:ext>
            </a:extLst>
          </p:cNvPr>
          <p:cNvSpPr/>
          <p:nvPr/>
        </p:nvSpPr>
        <p:spPr>
          <a:xfrm flipH="1">
            <a:off x="6131327" y="3042574"/>
            <a:ext cx="151001" cy="194420"/>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1" name="Star: 5 Points 110">
            <a:extLst>
              <a:ext uri="{FF2B5EF4-FFF2-40B4-BE49-F238E27FC236}">
                <a16:creationId xmlns:a16="http://schemas.microsoft.com/office/drawing/2014/main" id="{2539C748-4707-4A7B-910E-F5CC9B82E94C}"/>
              </a:ext>
            </a:extLst>
          </p:cNvPr>
          <p:cNvSpPr/>
          <p:nvPr/>
        </p:nvSpPr>
        <p:spPr>
          <a:xfrm flipH="1">
            <a:off x="6712093" y="2976979"/>
            <a:ext cx="151001" cy="194420"/>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D55AF48F-07E4-47D7-B686-7BB96E1E9183}"/>
              </a:ext>
            </a:extLst>
          </p:cNvPr>
          <p:cNvSpPr/>
          <p:nvPr/>
        </p:nvSpPr>
        <p:spPr>
          <a:xfrm>
            <a:off x="5528511" y="3644631"/>
            <a:ext cx="170573" cy="1878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02A81698-B4D5-4212-A75F-E2C39B0ADA62}"/>
              </a:ext>
            </a:extLst>
          </p:cNvPr>
          <p:cNvSpPr/>
          <p:nvPr/>
        </p:nvSpPr>
        <p:spPr>
          <a:xfrm>
            <a:off x="6157946" y="3688104"/>
            <a:ext cx="170573" cy="1878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FCF7F108-FFA5-468E-8A48-531A4AE8C732}"/>
              </a:ext>
            </a:extLst>
          </p:cNvPr>
          <p:cNvSpPr/>
          <p:nvPr/>
        </p:nvSpPr>
        <p:spPr>
          <a:xfrm>
            <a:off x="6561417" y="3697886"/>
            <a:ext cx="170573" cy="1878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95A255EC-D4BF-4A89-8CF3-A7DC42329D95}"/>
              </a:ext>
            </a:extLst>
          </p:cNvPr>
          <p:cNvSpPr/>
          <p:nvPr/>
        </p:nvSpPr>
        <p:spPr>
          <a:xfrm>
            <a:off x="4769798" y="3738568"/>
            <a:ext cx="170573" cy="1878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F5B74E7-B136-4DD6-891C-13D784C2AFFB}"/>
              </a:ext>
            </a:extLst>
          </p:cNvPr>
          <p:cNvSpPr/>
          <p:nvPr/>
        </p:nvSpPr>
        <p:spPr>
          <a:xfrm>
            <a:off x="5123537" y="3782041"/>
            <a:ext cx="170573" cy="1878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124D0032-5FF0-4A08-8B63-E46B7E06D5D4}"/>
              </a:ext>
            </a:extLst>
          </p:cNvPr>
          <p:cNvSpPr/>
          <p:nvPr/>
        </p:nvSpPr>
        <p:spPr>
          <a:xfrm>
            <a:off x="6921413" y="3727106"/>
            <a:ext cx="170573" cy="1878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25" name="Straight Connector 124">
            <a:extLst>
              <a:ext uri="{FF2B5EF4-FFF2-40B4-BE49-F238E27FC236}">
                <a16:creationId xmlns:a16="http://schemas.microsoft.com/office/drawing/2014/main" id="{842E32E7-3AE1-44BB-A41F-D72ECF2A0A69}"/>
              </a:ext>
            </a:extLst>
          </p:cNvPr>
          <p:cNvCxnSpPr/>
          <p:nvPr/>
        </p:nvCxnSpPr>
        <p:spPr>
          <a:xfrm>
            <a:off x="4597167" y="3472047"/>
            <a:ext cx="2494819" cy="36030"/>
          </a:xfrm>
          <a:prstGeom prst="line">
            <a:avLst/>
          </a:prstGeom>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72BB37AC-952A-4DE2-B324-3B90BD8B335F}"/>
              </a:ext>
            </a:extLst>
          </p:cNvPr>
          <p:cNvSpPr txBox="1"/>
          <p:nvPr/>
        </p:nvSpPr>
        <p:spPr>
          <a:xfrm>
            <a:off x="5830348" y="1468073"/>
            <a:ext cx="260059" cy="369332"/>
          </a:xfrm>
          <a:prstGeom prst="rect">
            <a:avLst/>
          </a:prstGeom>
          <a:noFill/>
        </p:spPr>
        <p:txBody>
          <a:bodyPr wrap="square" rtlCol="0">
            <a:spAutoFit/>
          </a:bodyPr>
          <a:lstStyle/>
          <a:p>
            <a:r>
              <a:rPr lang="en-US" dirty="0"/>
              <a:t>Z</a:t>
            </a:r>
          </a:p>
        </p:txBody>
      </p:sp>
      <p:sp>
        <p:nvSpPr>
          <p:cNvPr id="128" name="TextBox 127">
            <a:extLst>
              <a:ext uri="{FF2B5EF4-FFF2-40B4-BE49-F238E27FC236}">
                <a16:creationId xmlns:a16="http://schemas.microsoft.com/office/drawing/2014/main" id="{111D8507-2DA7-4B61-B267-D2D2794B293A}"/>
              </a:ext>
            </a:extLst>
          </p:cNvPr>
          <p:cNvSpPr txBox="1"/>
          <p:nvPr/>
        </p:nvSpPr>
        <p:spPr>
          <a:xfrm>
            <a:off x="7339306" y="3914981"/>
            <a:ext cx="260059" cy="369332"/>
          </a:xfrm>
          <a:prstGeom prst="rect">
            <a:avLst/>
          </a:prstGeom>
          <a:noFill/>
        </p:spPr>
        <p:txBody>
          <a:bodyPr wrap="square" rtlCol="0">
            <a:spAutoFit/>
          </a:bodyPr>
          <a:lstStyle/>
          <a:p>
            <a:r>
              <a:rPr lang="en-US" dirty="0"/>
              <a:t>Y</a:t>
            </a:r>
          </a:p>
        </p:txBody>
      </p:sp>
      <p:pic>
        <p:nvPicPr>
          <p:cNvPr id="130" name="Picture 129" descr="SRH Berlin University logo.png">
            <a:extLst>
              <a:ext uri="{FF2B5EF4-FFF2-40B4-BE49-F238E27FC236}">
                <a16:creationId xmlns:a16="http://schemas.microsoft.com/office/drawing/2014/main" id="{A37C098C-FBB9-4645-BC48-65C4E86389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550" y="-17214"/>
            <a:ext cx="2261450" cy="605354"/>
          </a:xfrm>
          <a:prstGeom prst="rect">
            <a:avLst/>
          </a:prstGeom>
        </p:spPr>
      </p:pic>
      <p:sp>
        <p:nvSpPr>
          <p:cNvPr id="133" name="Title 1">
            <a:extLst>
              <a:ext uri="{FF2B5EF4-FFF2-40B4-BE49-F238E27FC236}">
                <a16:creationId xmlns:a16="http://schemas.microsoft.com/office/drawing/2014/main" id="{EE605FF7-241C-4C5A-9C25-9CEBCF0BEF95}"/>
              </a:ext>
            </a:extLst>
          </p:cNvPr>
          <p:cNvSpPr>
            <a:spLocks noGrp="1"/>
          </p:cNvSpPr>
          <p:nvPr>
            <p:ph type="title"/>
          </p:nvPr>
        </p:nvSpPr>
        <p:spPr>
          <a:xfrm>
            <a:off x="147782" y="8765"/>
            <a:ext cx="9220754" cy="1020480"/>
          </a:xfrm>
        </p:spPr>
        <p:txBody>
          <a:bodyPr>
            <a:normAutofit fontScale="90000"/>
          </a:bodyPr>
          <a:lstStyle/>
          <a:p>
            <a:r>
              <a:rPr lang="en-US" sz="4000" dirty="0">
                <a:latin typeface="Georgia" panose="02040502050405020303" pitchFamily="18" charset="0"/>
              </a:rPr>
              <a:t>SUPPORT VECTOR MACHINE –NON LINEAR DATA:</a:t>
            </a:r>
          </a:p>
        </p:txBody>
      </p:sp>
    </p:spTree>
    <p:extLst>
      <p:ext uri="{BB962C8B-B14F-4D97-AF65-F5344CB8AC3E}">
        <p14:creationId xmlns:p14="http://schemas.microsoft.com/office/powerpoint/2010/main" val="287404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500" fill="hold"/>
                                        <p:tgtEl>
                                          <p:spTgt spid="88"/>
                                        </p:tgtEl>
                                        <p:attrNameLst>
                                          <p:attrName>ppt_x</p:attrName>
                                        </p:attrNameLst>
                                      </p:cBhvr>
                                      <p:tavLst>
                                        <p:tav tm="0">
                                          <p:val>
                                            <p:strVal val="#ppt_x"/>
                                          </p:val>
                                        </p:tav>
                                        <p:tav tm="100000">
                                          <p:val>
                                            <p:strVal val="#ppt_x"/>
                                          </p:val>
                                        </p:tav>
                                      </p:tavLst>
                                    </p:anim>
                                    <p:anim calcmode="lin" valueType="num">
                                      <p:cBhvr additive="base">
                                        <p:cTn id="8"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0"/>
                                        </p:tgtEl>
                                        <p:attrNameLst>
                                          <p:attrName>style.visibility</p:attrName>
                                        </p:attrNameLst>
                                      </p:cBhvr>
                                      <p:to>
                                        <p:strVal val="visible"/>
                                      </p:to>
                                    </p:set>
                                    <p:anim calcmode="lin" valueType="num">
                                      <p:cBhvr additive="base">
                                        <p:cTn id="13" dur="500" fill="hold"/>
                                        <p:tgtEl>
                                          <p:spTgt spid="90"/>
                                        </p:tgtEl>
                                        <p:attrNameLst>
                                          <p:attrName>ppt_x</p:attrName>
                                        </p:attrNameLst>
                                      </p:cBhvr>
                                      <p:tavLst>
                                        <p:tav tm="0">
                                          <p:val>
                                            <p:strVal val="#ppt_x"/>
                                          </p:val>
                                        </p:tav>
                                        <p:tav tm="100000">
                                          <p:val>
                                            <p:strVal val="#ppt_x"/>
                                          </p:val>
                                        </p:tav>
                                      </p:tavLst>
                                    </p:anim>
                                    <p:anim calcmode="lin" valueType="num">
                                      <p:cBhvr additive="base">
                                        <p:cTn id="14"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A813C4-27C2-44C8-98E7-D56D3F8A2E21}"/>
              </a:ext>
            </a:extLst>
          </p:cNvPr>
          <p:cNvSpPr>
            <a:spLocks noGrp="1"/>
          </p:cNvSpPr>
          <p:nvPr>
            <p:ph idx="1"/>
          </p:nvPr>
        </p:nvSpPr>
        <p:spPr>
          <a:xfrm>
            <a:off x="147782" y="1132514"/>
            <a:ext cx="11206018" cy="5637740"/>
          </a:xfrm>
        </p:spPr>
        <p:txBody>
          <a:bodyPr>
            <a:normAutofit fontScale="92500" lnSpcReduction="20000"/>
          </a:bodyPr>
          <a:lstStyle/>
          <a:p>
            <a:r>
              <a:rPr lang="en-US" sz="2000" dirty="0">
                <a:solidFill>
                  <a:srgbClr val="292929"/>
                </a:solidFill>
              </a:rPr>
              <a:t>T</a:t>
            </a:r>
            <a:r>
              <a:rPr lang="en-US" sz="2000" b="0" i="0" dirty="0">
                <a:solidFill>
                  <a:srgbClr val="292929"/>
                </a:solidFill>
                <a:effectLst/>
              </a:rPr>
              <a:t>ransforming back this line to original plane, it maps to circular boundary</a:t>
            </a:r>
            <a:r>
              <a:rPr lang="en-US" sz="2000" b="0" i="1" dirty="0">
                <a:solidFill>
                  <a:srgbClr val="292929"/>
                </a:solidFill>
                <a:effectLst/>
              </a:rPr>
              <a:t>. </a:t>
            </a:r>
          </a:p>
          <a:p>
            <a:endParaRPr lang="en-US" sz="2000" b="0" i="1" dirty="0">
              <a:solidFill>
                <a:srgbClr val="292929"/>
              </a:solidFill>
              <a:effectLst/>
            </a:endParaRPr>
          </a:p>
          <a:p>
            <a:r>
              <a:rPr lang="en-US" sz="2000" b="0" i="0" dirty="0">
                <a:solidFill>
                  <a:srgbClr val="292929"/>
                </a:solidFill>
                <a:effectLst/>
              </a:rPr>
              <a:t>These transformation are known as  </a:t>
            </a:r>
            <a:r>
              <a:rPr lang="en-US" sz="2000" dirty="0">
                <a:solidFill>
                  <a:srgbClr val="FF0000"/>
                </a:solidFill>
                <a:effectLst/>
              </a:rPr>
              <a:t>kernels</a:t>
            </a:r>
            <a:r>
              <a:rPr lang="en-US" sz="2000" dirty="0">
                <a:solidFill>
                  <a:srgbClr val="292929"/>
                </a:solidFill>
                <a:effectLst/>
              </a:rPr>
              <a:t>.</a:t>
            </a:r>
          </a:p>
          <a:p>
            <a:endParaRPr lang="en-US" sz="2000" dirty="0">
              <a:solidFill>
                <a:srgbClr val="292929"/>
              </a:solidFill>
              <a:effectLst/>
            </a:endParaRPr>
          </a:p>
          <a:p>
            <a:r>
              <a:rPr lang="en-US" sz="2000" b="0" i="0" dirty="0">
                <a:effectLst/>
              </a:rPr>
              <a:t>The function of kernel is to take data as input and transform it into the required form.</a:t>
            </a:r>
          </a:p>
          <a:p>
            <a:endParaRPr lang="en-US" sz="2000" b="0" i="0" dirty="0">
              <a:effectLst/>
            </a:endParaRPr>
          </a:p>
          <a:p>
            <a:r>
              <a:rPr lang="en-US" sz="2000" b="0" i="0" dirty="0">
                <a:effectLst/>
              </a:rPr>
              <a:t> Different SVM algorithms use different types of kernel functions.</a:t>
            </a:r>
          </a:p>
          <a:p>
            <a:endParaRPr lang="en-US" sz="2000" b="0" i="0" dirty="0">
              <a:effectLst/>
            </a:endParaRPr>
          </a:p>
          <a:p>
            <a:r>
              <a:rPr lang="en-US" sz="2000" b="0" i="0" dirty="0">
                <a:effectLst/>
              </a:rPr>
              <a:t> SVM Kernel functions : </a:t>
            </a:r>
          </a:p>
          <a:p>
            <a:endParaRPr lang="en-US" sz="2000" b="0" i="0" dirty="0">
              <a:effectLst/>
            </a:endParaRPr>
          </a:p>
          <a:p>
            <a:pPr lvl="1"/>
            <a:r>
              <a:rPr lang="en-US" sz="1600" dirty="0"/>
              <a:t>Polynomial kernel</a:t>
            </a:r>
          </a:p>
          <a:p>
            <a:pPr lvl="1"/>
            <a:r>
              <a:rPr lang="en-US" sz="1600" dirty="0"/>
              <a:t>Gaussian kernel</a:t>
            </a:r>
          </a:p>
          <a:p>
            <a:pPr lvl="1"/>
            <a:r>
              <a:rPr lang="en-US" sz="1600" dirty="0"/>
              <a:t>Gaussian radial basis function</a:t>
            </a:r>
          </a:p>
          <a:p>
            <a:pPr lvl="1"/>
            <a:r>
              <a:rPr lang="en-US" sz="1600" dirty="0"/>
              <a:t>Sigmoid kernel</a:t>
            </a:r>
          </a:p>
          <a:p>
            <a:pPr lvl="1"/>
            <a:r>
              <a:rPr lang="en-US" sz="1600" dirty="0"/>
              <a:t>Laplace RBF kernel </a:t>
            </a:r>
          </a:p>
          <a:p>
            <a:pPr lvl="1"/>
            <a:r>
              <a:rPr lang="en-US" sz="1600" dirty="0"/>
              <a:t>Hyperbolic tangent kernel</a:t>
            </a:r>
          </a:p>
          <a:p>
            <a:pPr lvl="1"/>
            <a:r>
              <a:rPr lang="en-US" sz="1600" dirty="0"/>
              <a:t>Bessel function of first kind kernel</a:t>
            </a:r>
          </a:p>
          <a:p>
            <a:pPr lvl="1"/>
            <a:r>
              <a:rPr lang="en-US" sz="1600" dirty="0" err="1"/>
              <a:t>Anova</a:t>
            </a:r>
            <a:r>
              <a:rPr lang="en-US" sz="1600" dirty="0"/>
              <a:t> radial basis kernel</a:t>
            </a:r>
          </a:p>
          <a:p>
            <a:pPr lvl="1"/>
            <a:r>
              <a:rPr lang="en-US" sz="1600" dirty="0"/>
              <a:t>Linear spline kernel in 1D</a:t>
            </a:r>
          </a:p>
        </p:txBody>
      </p:sp>
      <p:pic>
        <p:nvPicPr>
          <p:cNvPr id="6" name="Picture 5" descr="SRH Berlin University logo.png">
            <a:extLst>
              <a:ext uri="{FF2B5EF4-FFF2-40B4-BE49-F238E27FC236}">
                <a16:creationId xmlns:a16="http://schemas.microsoft.com/office/drawing/2014/main" id="{AAA7CBEE-B308-40D6-8941-6A7401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6856" y="99062"/>
            <a:ext cx="2261450" cy="605354"/>
          </a:xfrm>
          <a:prstGeom prst="rect">
            <a:avLst/>
          </a:prstGeom>
        </p:spPr>
      </p:pic>
      <p:sp>
        <p:nvSpPr>
          <p:cNvPr id="10" name="Title 1">
            <a:extLst>
              <a:ext uri="{FF2B5EF4-FFF2-40B4-BE49-F238E27FC236}">
                <a16:creationId xmlns:a16="http://schemas.microsoft.com/office/drawing/2014/main" id="{BF0C0464-A7A6-4D4F-8EC0-B25AFBFD1D59}"/>
              </a:ext>
            </a:extLst>
          </p:cNvPr>
          <p:cNvSpPr>
            <a:spLocks noGrp="1"/>
          </p:cNvSpPr>
          <p:nvPr>
            <p:ph type="title"/>
          </p:nvPr>
        </p:nvSpPr>
        <p:spPr>
          <a:xfrm>
            <a:off x="147782" y="8765"/>
            <a:ext cx="9220754" cy="1020480"/>
          </a:xfrm>
        </p:spPr>
        <p:txBody>
          <a:bodyPr>
            <a:normAutofit fontScale="90000"/>
          </a:bodyPr>
          <a:lstStyle/>
          <a:p>
            <a:r>
              <a:rPr lang="en-US" sz="4000" dirty="0">
                <a:latin typeface="Georgia" panose="02040502050405020303" pitchFamily="18" charset="0"/>
              </a:rPr>
              <a:t>SUPPORT VECTOR MACHINE –NON LINEAR DATA:</a:t>
            </a:r>
          </a:p>
        </p:txBody>
      </p:sp>
    </p:spTree>
    <p:extLst>
      <p:ext uri="{BB962C8B-B14F-4D97-AF65-F5344CB8AC3E}">
        <p14:creationId xmlns:p14="http://schemas.microsoft.com/office/powerpoint/2010/main" val="2489440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0455-3E43-4006-BDBC-5F9F70B8B8CC}"/>
              </a:ext>
            </a:extLst>
          </p:cNvPr>
          <p:cNvSpPr>
            <a:spLocks noGrp="1"/>
          </p:cNvSpPr>
          <p:nvPr>
            <p:ph type="title"/>
          </p:nvPr>
        </p:nvSpPr>
        <p:spPr>
          <a:xfrm>
            <a:off x="311728" y="254288"/>
            <a:ext cx="8915399" cy="900257"/>
          </a:xfrm>
        </p:spPr>
        <p:txBody>
          <a:bodyPr>
            <a:noAutofit/>
          </a:bodyPr>
          <a:lstStyle/>
          <a:p>
            <a:r>
              <a:rPr lang="en-US" sz="4000" dirty="0">
                <a:latin typeface="Georgia" panose="02040502050405020303" pitchFamily="18" charset="0"/>
              </a:rPr>
              <a:t>WHY ONLY SVM ?</a:t>
            </a:r>
          </a:p>
        </p:txBody>
      </p:sp>
      <p:sp>
        <p:nvSpPr>
          <p:cNvPr id="3" name="Content Placeholder 2">
            <a:extLst>
              <a:ext uri="{FF2B5EF4-FFF2-40B4-BE49-F238E27FC236}">
                <a16:creationId xmlns:a16="http://schemas.microsoft.com/office/drawing/2014/main" id="{7E80D713-62E7-45C9-AAC3-72BF74B44163}"/>
              </a:ext>
            </a:extLst>
          </p:cNvPr>
          <p:cNvSpPr>
            <a:spLocks noGrp="1"/>
          </p:cNvSpPr>
          <p:nvPr>
            <p:ph idx="1"/>
          </p:nvPr>
        </p:nvSpPr>
        <p:spPr>
          <a:xfrm>
            <a:off x="554181" y="1422400"/>
            <a:ext cx="11453091" cy="5310909"/>
          </a:xfrm>
        </p:spPr>
        <p:txBody>
          <a:bodyPr>
            <a:normAutofit/>
          </a:bodyPr>
          <a:lstStyle/>
          <a:p>
            <a:pPr algn="just" fontAlgn="base">
              <a:spcBef>
                <a:spcPts val="700"/>
              </a:spcBef>
            </a:pPr>
            <a:r>
              <a:rPr lang="en-US" sz="2000" dirty="0"/>
              <a:t>Every classification methods have its own merits and demerits , which are more or less important according to the type of data which is being analyzed .</a:t>
            </a:r>
            <a:r>
              <a:rPr lang="en-US" sz="1400" dirty="0"/>
              <a:t> </a:t>
            </a:r>
          </a:p>
          <a:p>
            <a:pPr marL="0" indent="0" algn="just" fontAlgn="base">
              <a:spcBef>
                <a:spcPts val="700"/>
              </a:spcBef>
              <a:buNone/>
            </a:pPr>
            <a:endParaRPr lang="en-US" sz="1400" dirty="0"/>
          </a:p>
          <a:p>
            <a:pPr algn="just" fontAlgn="base">
              <a:spcBef>
                <a:spcPts val="700"/>
              </a:spcBef>
            </a:pPr>
            <a:r>
              <a:rPr lang="en-US" sz="2000" dirty="0"/>
              <a:t>SVMs can be a helpful tool for insolvency analysis, in the case of non-regularity in the data, for example when the data are not regularly distributed or have an unknown distribution. </a:t>
            </a:r>
            <a:endParaRPr lang="en-US" sz="3200" dirty="0"/>
          </a:p>
          <a:p>
            <a:pPr marL="0" indent="0" algn="just" fontAlgn="base">
              <a:spcBef>
                <a:spcPts val="700"/>
              </a:spcBef>
              <a:buNone/>
            </a:pPr>
            <a:endParaRPr lang="en-US" sz="2000" dirty="0"/>
          </a:p>
          <a:p>
            <a:pPr algn="just" fontAlgn="base">
              <a:spcBef>
                <a:spcPts val="700"/>
              </a:spcBef>
            </a:pPr>
            <a:r>
              <a:rPr lang="en-US" sz="2000" dirty="0"/>
              <a:t>SVMs are a new promising </a:t>
            </a:r>
            <a:r>
              <a:rPr lang="en-US" sz="2000" dirty="0">
                <a:solidFill>
                  <a:srgbClr val="FF0000"/>
                </a:solidFill>
              </a:rPr>
              <a:t>non-linear, non-parametric classification technique</a:t>
            </a:r>
            <a:r>
              <a:rPr lang="en-US" sz="2000" dirty="0"/>
              <a:t>, which already showed good results in the medical diagnostics and other fields. </a:t>
            </a:r>
            <a:endParaRPr lang="en-US" sz="3200" dirty="0"/>
          </a:p>
          <a:p>
            <a:pPr marL="0" indent="0" algn="just" fontAlgn="base">
              <a:spcBef>
                <a:spcPts val="700"/>
              </a:spcBef>
              <a:buNone/>
            </a:pPr>
            <a:endParaRPr lang="en-US" sz="2000" dirty="0"/>
          </a:p>
          <a:p>
            <a:pPr algn="just" fontAlgn="base">
              <a:spcBef>
                <a:spcPts val="700"/>
              </a:spcBef>
            </a:pPr>
            <a:r>
              <a:rPr lang="en-US" sz="2000" dirty="0"/>
              <a:t>Main advantage of using SVM is that it uses </a:t>
            </a:r>
            <a:r>
              <a:rPr lang="en-US" sz="2000" dirty="0">
                <a:solidFill>
                  <a:srgbClr val="FF0000"/>
                </a:solidFill>
              </a:rPr>
              <a:t>kernel trick </a:t>
            </a:r>
            <a:r>
              <a:rPr lang="en-US" sz="2000" dirty="0"/>
              <a:t>.</a:t>
            </a:r>
          </a:p>
          <a:p>
            <a:pPr algn="just" fontAlgn="base">
              <a:spcBef>
                <a:spcPts val="700"/>
              </a:spcBef>
            </a:pPr>
            <a:endParaRPr lang="en-US" sz="2000" dirty="0"/>
          </a:p>
          <a:p>
            <a:pPr algn="just" fontAlgn="base">
              <a:spcBef>
                <a:spcPts val="700"/>
              </a:spcBef>
            </a:pPr>
            <a:r>
              <a:rPr lang="en-US" sz="2000" dirty="0"/>
              <a:t>By fine exploring and </a:t>
            </a:r>
            <a:r>
              <a:rPr lang="en-US" sz="2000" dirty="0">
                <a:solidFill>
                  <a:srgbClr val="FF0000"/>
                </a:solidFill>
              </a:rPr>
              <a:t>tuning</a:t>
            </a:r>
            <a:r>
              <a:rPr lang="en-US" sz="2000" dirty="0"/>
              <a:t> of kernels we can make appropriate feature spaces .</a:t>
            </a:r>
          </a:p>
          <a:p>
            <a:pPr algn="just" fontAlgn="base">
              <a:spcBef>
                <a:spcPts val="700"/>
              </a:spcBef>
            </a:pPr>
            <a:endParaRPr lang="en-US" sz="2000" dirty="0"/>
          </a:p>
          <a:p>
            <a:pPr marL="0" indent="0" algn="just" fontAlgn="base">
              <a:spcBef>
                <a:spcPts val="700"/>
              </a:spcBef>
              <a:buNone/>
            </a:pPr>
            <a:endParaRPr lang="en-US" sz="2000" b="0" i="0" dirty="0">
              <a:solidFill>
                <a:srgbClr val="282829"/>
              </a:solidFill>
              <a:effectLst/>
              <a:latin typeface="-apple-system"/>
            </a:endParaRPr>
          </a:p>
          <a:p>
            <a:pPr marL="0" indent="0" algn="just" rtl="0" fontAlgn="base">
              <a:spcBef>
                <a:spcPts val="700"/>
              </a:spcBef>
              <a:spcAft>
                <a:spcPts val="0"/>
              </a:spcAft>
              <a:buNone/>
            </a:pPr>
            <a:endParaRPr lang="en-US" sz="2000" dirty="0"/>
          </a:p>
        </p:txBody>
      </p:sp>
      <p:pic>
        <p:nvPicPr>
          <p:cNvPr id="6" name="Picture 5" descr="SRH Berlin University logo.png">
            <a:extLst>
              <a:ext uri="{FF2B5EF4-FFF2-40B4-BE49-F238E27FC236}">
                <a16:creationId xmlns:a16="http://schemas.microsoft.com/office/drawing/2014/main" id="{B1DDFE3E-805B-48F1-AE00-70B445B9D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6856" y="99062"/>
            <a:ext cx="2261450" cy="605354"/>
          </a:xfrm>
          <a:prstGeom prst="rect">
            <a:avLst/>
          </a:prstGeom>
        </p:spPr>
      </p:pic>
    </p:spTree>
    <p:extLst>
      <p:ext uri="{BB962C8B-B14F-4D97-AF65-F5344CB8AC3E}">
        <p14:creationId xmlns:p14="http://schemas.microsoft.com/office/powerpoint/2010/main" val="3654421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4B31-66F5-4A33-87A0-B58EA7EE4278}"/>
              </a:ext>
            </a:extLst>
          </p:cNvPr>
          <p:cNvSpPr>
            <a:spLocks noGrp="1"/>
          </p:cNvSpPr>
          <p:nvPr>
            <p:ph type="title"/>
          </p:nvPr>
        </p:nvSpPr>
        <p:spPr>
          <a:xfrm>
            <a:off x="292915" y="339287"/>
            <a:ext cx="10515600" cy="683499"/>
          </a:xfrm>
        </p:spPr>
        <p:txBody>
          <a:bodyPr>
            <a:normAutofit fontScale="90000"/>
          </a:bodyPr>
          <a:lstStyle/>
          <a:p>
            <a:r>
              <a:rPr lang="en-US" dirty="0">
                <a:latin typeface="Georgia" panose="02040502050405020303" pitchFamily="18" charset="0"/>
              </a:rPr>
              <a:t>WHY ONLY SVM ?</a:t>
            </a:r>
          </a:p>
        </p:txBody>
      </p:sp>
      <p:sp>
        <p:nvSpPr>
          <p:cNvPr id="3" name="Content Placeholder 2">
            <a:extLst>
              <a:ext uri="{FF2B5EF4-FFF2-40B4-BE49-F238E27FC236}">
                <a16:creationId xmlns:a16="http://schemas.microsoft.com/office/drawing/2014/main" id="{D667BDEB-9C26-491D-B763-B5703F3F3D98}"/>
              </a:ext>
            </a:extLst>
          </p:cNvPr>
          <p:cNvSpPr>
            <a:spLocks noGrp="1"/>
          </p:cNvSpPr>
          <p:nvPr>
            <p:ph idx="1"/>
          </p:nvPr>
        </p:nvSpPr>
        <p:spPr>
          <a:xfrm>
            <a:off x="217414" y="1555807"/>
            <a:ext cx="10515600" cy="3746386"/>
          </a:xfrm>
        </p:spPr>
        <p:txBody>
          <a:bodyPr/>
          <a:lstStyle/>
          <a:p>
            <a:pPr fontAlgn="base">
              <a:spcBef>
                <a:spcPts val="700"/>
              </a:spcBef>
            </a:pPr>
            <a:r>
              <a:rPr lang="en-US" sz="2000" b="0" i="0" dirty="0">
                <a:solidFill>
                  <a:srgbClr val="282829"/>
                </a:solidFill>
                <a:effectLst/>
                <a:latin typeface="-apple-system"/>
              </a:rPr>
              <a:t>Performance wise : SVMs using the </a:t>
            </a:r>
            <a:r>
              <a:rPr lang="en-US" sz="2000" b="0" i="0" dirty="0">
                <a:solidFill>
                  <a:srgbClr val="FF0000"/>
                </a:solidFill>
                <a:effectLst/>
                <a:latin typeface="-apple-system"/>
              </a:rPr>
              <a:t>radial basis function </a:t>
            </a:r>
            <a:r>
              <a:rPr lang="en-US" sz="2000" b="0" i="0" dirty="0">
                <a:solidFill>
                  <a:srgbClr val="282829"/>
                </a:solidFill>
                <a:effectLst/>
                <a:latin typeface="-apple-system"/>
              </a:rPr>
              <a:t>kernel are more likely to perform better as they can </a:t>
            </a:r>
            <a:r>
              <a:rPr lang="en-US" sz="2000" b="0" i="0" dirty="0">
                <a:solidFill>
                  <a:srgbClr val="FF0000"/>
                </a:solidFill>
                <a:effectLst/>
                <a:latin typeface="-apple-system"/>
              </a:rPr>
              <a:t>handle non-linearities </a:t>
            </a:r>
            <a:r>
              <a:rPr lang="en-US" sz="2000" b="0" i="0" dirty="0">
                <a:solidFill>
                  <a:srgbClr val="282829"/>
                </a:solidFill>
                <a:effectLst/>
                <a:latin typeface="-apple-system"/>
              </a:rPr>
              <a:t>in the data.</a:t>
            </a:r>
          </a:p>
          <a:p>
            <a:pPr fontAlgn="base">
              <a:spcBef>
                <a:spcPts val="700"/>
              </a:spcBef>
            </a:pPr>
            <a:endParaRPr lang="en-US" sz="2000" dirty="0">
              <a:solidFill>
                <a:srgbClr val="282829"/>
              </a:solidFill>
              <a:latin typeface="-apple-system"/>
            </a:endParaRPr>
          </a:p>
          <a:p>
            <a:pPr fontAlgn="base">
              <a:spcBef>
                <a:spcPts val="700"/>
              </a:spcBef>
            </a:pPr>
            <a:r>
              <a:rPr lang="en-US" sz="2000" b="0" i="0" dirty="0">
                <a:solidFill>
                  <a:srgbClr val="282829"/>
                </a:solidFill>
                <a:effectLst/>
                <a:latin typeface="-apple-system"/>
              </a:rPr>
              <a:t>Naive Bayes performs best when the features are independent of each other which often does not happen in real.</a:t>
            </a:r>
            <a:endParaRPr lang="en-US" sz="2000" dirty="0"/>
          </a:p>
          <a:p>
            <a:pPr fontAlgn="base">
              <a:spcBef>
                <a:spcPts val="700"/>
              </a:spcBef>
            </a:pPr>
            <a:endParaRPr lang="en-US" sz="2000" dirty="0"/>
          </a:p>
          <a:p>
            <a:pPr fontAlgn="base">
              <a:spcBef>
                <a:spcPts val="700"/>
              </a:spcBef>
            </a:pPr>
            <a:r>
              <a:rPr lang="en-US" sz="2000" dirty="0"/>
              <a:t>More efficient in high dimensional spaces .</a:t>
            </a:r>
          </a:p>
          <a:p>
            <a:pPr fontAlgn="base">
              <a:spcBef>
                <a:spcPts val="700"/>
              </a:spcBef>
            </a:pPr>
            <a:endParaRPr lang="en-US" sz="2000" dirty="0"/>
          </a:p>
          <a:p>
            <a:pPr fontAlgn="base">
              <a:spcBef>
                <a:spcPts val="700"/>
              </a:spcBef>
            </a:pPr>
            <a:r>
              <a:rPr lang="en-US" sz="2000" dirty="0"/>
              <a:t>SVM is memory efficient when compared .</a:t>
            </a:r>
          </a:p>
        </p:txBody>
      </p:sp>
      <p:pic>
        <p:nvPicPr>
          <p:cNvPr id="5" name="Picture 4" descr="SRH Berlin University logo.png">
            <a:extLst>
              <a:ext uri="{FF2B5EF4-FFF2-40B4-BE49-F238E27FC236}">
                <a16:creationId xmlns:a16="http://schemas.microsoft.com/office/drawing/2014/main" id="{1F3FE422-093B-4030-9AFE-F80D4450D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pic>
        <p:nvPicPr>
          <p:cNvPr id="9" name="Picture 8" descr="SRH Berlin University logo.png">
            <a:extLst>
              <a:ext uri="{FF2B5EF4-FFF2-40B4-BE49-F238E27FC236}">
                <a16:creationId xmlns:a16="http://schemas.microsoft.com/office/drawing/2014/main" id="{79D096D4-8473-40AB-9ECF-53FB92CF5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50" y="-17214"/>
            <a:ext cx="2261450" cy="605354"/>
          </a:xfrm>
          <a:prstGeom prst="rect">
            <a:avLst/>
          </a:prstGeom>
        </p:spPr>
      </p:pic>
      <p:pic>
        <p:nvPicPr>
          <p:cNvPr id="13" name="Picture 12" descr="Chart&#10;&#10;Description automatically generated">
            <a:extLst>
              <a:ext uri="{FF2B5EF4-FFF2-40B4-BE49-F238E27FC236}">
                <a16:creationId xmlns:a16="http://schemas.microsoft.com/office/drawing/2014/main" id="{1E01E24B-39D5-4B88-9B16-E55E6708A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213" y="3005396"/>
            <a:ext cx="5987113" cy="3746386"/>
          </a:xfrm>
          <a:prstGeom prst="rect">
            <a:avLst/>
          </a:prstGeom>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3659698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9E06EA-21E6-4B65-9336-EA2A49EA61FA}"/>
              </a:ext>
            </a:extLst>
          </p:cNvPr>
          <p:cNvSpPr>
            <a:spLocks noGrp="1"/>
          </p:cNvSpPr>
          <p:nvPr>
            <p:ph type="title"/>
          </p:nvPr>
        </p:nvSpPr>
        <p:spPr>
          <a:xfrm>
            <a:off x="1043631" y="809898"/>
            <a:ext cx="9942716" cy="1554480"/>
          </a:xfrm>
        </p:spPr>
        <p:txBody>
          <a:bodyPr anchor="ctr">
            <a:normAutofit/>
          </a:bodyPr>
          <a:lstStyle/>
          <a:p>
            <a:r>
              <a:rPr lang="en-US" sz="4000" dirty="0">
                <a:latin typeface="Georgia" panose="02040502050405020303" pitchFamily="18" charset="0"/>
              </a:rPr>
              <a:t>SVM – TUNING PARAMETERS :</a:t>
            </a:r>
          </a:p>
        </p:txBody>
      </p:sp>
      <p:sp>
        <p:nvSpPr>
          <p:cNvPr id="3" name="Content Placeholder 2">
            <a:extLst>
              <a:ext uri="{FF2B5EF4-FFF2-40B4-BE49-F238E27FC236}">
                <a16:creationId xmlns:a16="http://schemas.microsoft.com/office/drawing/2014/main" id="{8114D1D2-12DC-4F44-80F4-36889CBE4D8D}"/>
              </a:ext>
            </a:extLst>
          </p:cNvPr>
          <p:cNvSpPr>
            <a:spLocks noGrp="1"/>
          </p:cNvSpPr>
          <p:nvPr>
            <p:ph idx="1"/>
          </p:nvPr>
        </p:nvSpPr>
        <p:spPr>
          <a:xfrm>
            <a:off x="1045028" y="2710725"/>
            <a:ext cx="9941319" cy="4048214"/>
          </a:xfrm>
        </p:spPr>
        <p:txBody>
          <a:bodyPr anchor="ctr">
            <a:noAutofit/>
          </a:bodyPr>
          <a:lstStyle/>
          <a:p>
            <a:r>
              <a:rPr lang="en-US" sz="2000" dirty="0"/>
              <a:t>The main tuning parameters are :</a:t>
            </a:r>
          </a:p>
          <a:p>
            <a:endParaRPr lang="en-US" sz="2000" dirty="0"/>
          </a:p>
          <a:p>
            <a:pPr lvl="3"/>
            <a:r>
              <a:rPr lang="en-US" sz="2000" dirty="0"/>
              <a:t>Kernel</a:t>
            </a:r>
          </a:p>
          <a:p>
            <a:pPr lvl="3"/>
            <a:endParaRPr lang="en-US" sz="2000" dirty="0"/>
          </a:p>
          <a:p>
            <a:pPr lvl="3"/>
            <a:r>
              <a:rPr lang="en-US" sz="2000" dirty="0"/>
              <a:t>Regularization </a:t>
            </a:r>
          </a:p>
          <a:p>
            <a:pPr lvl="3"/>
            <a:endParaRPr lang="en-US" sz="2000" dirty="0"/>
          </a:p>
          <a:p>
            <a:pPr lvl="3"/>
            <a:r>
              <a:rPr lang="en-US" sz="2000" dirty="0"/>
              <a:t>Gamma</a:t>
            </a:r>
          </a:p>
          <a:p>
            <a:pPr marL="1371600" lvl="3" indent="0">
              <a:buNone/>
            </a:pPr>
            <a:endParaRPr lang="en-US" sz="2000" dirty="0"/>
          </a:p>
          <a:p>
            <a:pPr lvl="3"/>
            <a:r>
              <a:rPr lang="en-US" sz="2000" dirty="0"/>
              <a:t>Margin</a:t>
            </a:r>
          </a:p>
          <a:p>
            <a:pPr lvl="1"/>
            <a:endParaRPr lang="en-US" sz="2000" dirty="0"/>
          </a:p>
          <a:p>
            <a:pPr marL="457200" lvl="1" indent="0">
              <a:buNone/>
            </a:pPr>
            <a:endParaRPr lang="en-US" sz="2000" dirty="0"/>
          </a:p>
          <a:p>
            <a:pPr lvl="1"/>
            <a:endParaRPr lang="en-US" sz="2000" dirty="0"/>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descr="SRH Berlin University logo.png">
            <a:extLst>
              <a:ext uri="{FF2B5EF4-FFF2-40B4-BE49-F238E27FC236}">
                <a16:creationId xmlns:a16="http://schemas.microsoft.com/office/drawing/2014/main" id="{E45B61C0-DDB6-4A3D-BB23-58B899106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6856" y="73895"/>
            <a:ext cx="2261450" cy="605354"/>
          </a:xfrm>
          <a:prstGeom prst="rect">
            <a:avLst/>
          </a:prstGeom>
        </p:spPr>
      </p:pic>
    </p:spTree>
    <p:extLst>
      <p:ext uri="{BB962C8B-B14F-4D97-AF65-F5344CB8AC3E}">
        <p14:creationId xmlns:p14="http://schemas.microsoft.com/office/powerpoint/2010/main" val="2069485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8D85625-08B3-410C-8793-C7479733CB4C}"/>
              </a:ext>
            </a:extLst>
          </p:cNvPr>
          <p:cNvSpPr>
            <a:spLocks noGrp="1"/>
          </p:cNvSpPr>
          <p:nvPr>
            <p:ph type="title"/>
          </p:nvPr>
        </p:nvSpPr>
        <p:spPr>
          <a:xfrm>
            <a:off x="589560" y="856180"/>
            <a:ext cx="4560584" cy="1128068"/>
          </a:xfrm>
        </p:spPr>
        <p:txBody>
          <a:bodyPr anchor="ctr">
            <a:normAutofit/>
          </a:bodyPr>
          <a:lstStyle/>
          <a:p>
            <a:r>
              <a:rPr lang="en-US" sz="3700">
                <a:latin typeface="Georgia" panose="02040502050405020303" pitchFamily="18" charset="0"/>
              </a:rPr>
              <a:t>SVM – TUNING PARAMETERS :</a:t>
            </a:r>
          </a:p>
        </p:txBody>
      </p:sp>
      <p:grpSp>
        <p:nvGrpSpPr>
          <p:cNvPr id="73"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C9E8E2-B0DF-4DF7-980A-7C117C6CC227}"/>
              </a:ext>
            </a:extLst>
          </p:cNvPr>
          <p:cNvSpPr>
            <a:spLocks noGrp="1"/>
          </p:cNvSpPr>
          <p:nvPr>
            <p:ph idx="1"/>
          </p:nvPr>
        </p:nvSpPr>
        <p:spPr>
          <a:xfrm>
            <a:off x="87363" y="2145433"/>
            <a:ext cx="5598446" cy="4711932"/>
          </a:xfrm>
        </p:spPr>
        <p:txBody>
          <a:bodyPr anchor="ctr">
            <a:normAutofit fontScale="92500" lnSpcReduction="20000"/>
          </a:bodyPr>
          <a:lstStyle/>
          <a:p>
            <a:r>
              <a:rPr lang="en-US" sz="3000" dirty="0"/>
              <a:t>KERNEL :</a:t>
            </a:r>
          </a:p>
          <a:p>
            <a:endParaRPr lang="en-US" sz="1000" dirty="0"/>
          </a:p>
          <a:p>
            <a:r>
              <a:rPr lang="en-US" sz="1600" dirty="0"/>
              <a:t>Hyperplane in linear SVM Learns by transforming the problem into some linear algebra .</a:t>
            </a:r>
          </a:p>
          <a:p>
            <a:endParaRPr lang="en-US" sz="1600" dirty="0"/>
          </a:p>
          <a:p>
            <a:r>
              <a:rPr lang="en-US" sz="1600" dirty="0"/>
              <a:t>Linear kernel makes the prediction by using the dot product between the input (x) and support vectors  (xi)</a:t>
            </a:r>
          </a:p>
          <a:p>
            <a:endParaRPr lang="en-US" sz="1600" dirty="0"/>
          </a:p>
          <a:p>
            <a:r>
              <a:rPr lang="en-US" sz="1600" dirty="0"/>
              <a:t> equation : </a:t>
            </a:r>
            <a:r>
              <a:rPr lang="it-IT" sz="1600" b="0" i="0" dirty="0">
                <a:effectLst/>
                <a:latin typeface="charter"/>
              </a:rPr>
              <a:t>f(x) = B(0) + sum(ai * (x , xi))</a:t>
            </a:r>
          </a:p>
          <a:p>
            <a:endParaRPr lang="it-IT" sz="1600" dirty="0">
              <a:latin typeface="charter"/>
            </a:endParaRPr>
          </a:p>
          <a:p>
            <a:r>
              <a:rPr lang="it-IT" sz="1600" dirty="0">
                <a:latin typeface="charter"/>
              </a:rPr>
              <a:t>Calculates inner products of input vector  with all supporting vectors in training data .</a:t>
            </a:r>
          </a:p>
          <a:p>
            <a:endParaRPr lang="it-IT" sz="1600" dirty="0">
              <a:latin typeface="charter"/>
            </a:endParaRPr>
          </a:p>
          <a:p>
            <a:r>
              <a:rPr lang="it-IT" sz="1600" dirty="0">
                <a:latin typeface="charter"/>
              </a:rPr>
              <a:t>Coefficients B(0) and ai are calculated from the training data .</a:t>
            </a:r>
          </a:p>
          <a:p>
            <a:endParaRPr lang="it-IT" sz="1600" dirty="0">
              <a:latin typeface="charter"/>
            </a:endParaRPr>
          </a:p>
          <a:p>
            <a:r>
              <a:rPr lang="it-IT" sz="1600" b="1" dirty="0">
                <a:latin typeface="charter"/>
              </a:rPr>
              <a:t>Kernel trick </a:t>
            </a:r>
            <a:r>
              <a:rPr lang="it-IT" sz="1600" dirty="0">
                <a:latin typeface="charter"/>
              </a:rPr>
              <a:t>- </a:t>
            </a:r>
            <a:r>
              <a:rPr lang="en-US" sz="1600" b="0" i="0" dirty="0">
                <a:effectLst/>
                <a:latin typeface="charter"/>
              </a:rPr>
              <a:t> </a:t>
            </a:r>
            <a:r>
              <a:rPr lang="en-US" sz="1600" dirty="0"/>
              <a:t>It allows us to operate in the original feature space without computing the coordinates of the data in a higher dimensional space.</a:t>
            </a:r>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0" name="Picture 4" descr="Image for post">
            <a:extLst>
              <a:ext uri="{FF2B5EF4-FFF2-40B4-BE49-F238E27FC236}">
                <a16:creationId xmlns:a16="http://schemas.microsoft.com/office/drawing/2014/main" id="{7E2ACB95-88EE-4507-86E1-6B3BE4E47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3172" y="2220933"/>
            <a:ext cx="5787212" cy="28742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RH Berlin University logo.png">
            <a:extLst>
              <a:ext uri="{FF2B5EF4-FFF2-40B4-BE49-F238E27FC236}">
                <a16:creationId xmlns:a16="http://schemas.microsoft.com/office/drawing/2014/main" id="{F9944376-5FAE-4324-8F3C-0C0C6E9A36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9392" y="0"/>
            <a:ext cx="2261450" cy="605354"/>
          </a:xfrm>
          <a:prstGeom prst="rect">
            <a:avLst/>
          </a:prstGeom>
        </p:spPr>
      </p:pic>
    </p:spTree>
    <p:extLst>
      <p:ext uri="{BB962C8B-B14F-4D97-AF65-F5344CB8AC3E}">
        <p14:creationId xmlns:p14="http://schemas.microsoft.com/office/powerpoint/2010/main" val="205097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ppt_x"/>
                                          </p:val>
                                        </p:tav>
                                        <p:tav tm="100000">
                                          <p:val>
                                            <p:strVal val="#ppt_x"/>
                                          </p:val>
                                        </p:tav>
                                      </p:tavLst>
                                    </p:anim>
                                    <p:anim calcmode="lin" valueType="num">
                                      <p:cBhvr additive="base">
                                        <p:cTn id="8"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48651752-321E-4A4E-8CFE-A4835978DE87}"/>
              </a:ext>
            </a:extLst>
          </p:cNvPr>
          <p:cNvSpPr>
            <a:spLocks noGrp="1"/>
          </p:cNvSpPr>
          <p:nvPr>
            <p:ph type="title"/>
          </p:nvPr>
        </p:nvSpPr>
        <p:spPr>
          <a:xfrm>
            <a:off x="352400" y="757451"/>
            <a:ext cx="6497286" cy="1128068"/>
          </a:xfrm>
        </p:spPr>
        <p:txBody>
          <a:bodyPr anchor="ctr">
            <a:normAutofit/>
          </a:bodyPr>
          <a:lstStyle/>
          <a:p>
            <a:r>
              <a:rPr lang="en-US" sz="3700" dirty="0">
                <a:latin typeface="Georgia" panose="02040502050405020303" pitchFamily="18" charset="0"/>
              </a:rPr>
              <a:t>SVM – TUNING PARAMETERS :</a:t>
            </a:r>
          </a:p>
        </p:txBody>
      </p:sp>
      <p:grpSp>
        <p:nvGrpSpPr>
          <p:cNvPr id="73"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0A5D82-DF74-4B24-8AEE-92E06CB4A275}"/>
              </a:ext>
            </a:extLst>
          </p:cNvPr>
          <p:cNvSpPr>
            <a:spLocks noGrp="1"/>
          </p:cNvSpPr>
          <p:nvPr>
            <p:ph idx="1"/>
          </p:nvPr>
        </p:nvSpPr>
        <p:spPr>
          <a:xfrm>
            <a:off x="251670" y="2233549"/>
            <a:ext cx="6381833" cy="4534102"/>
          </a:xfrm>
        </p:spPr>
        <p:txBody>
          <a:bodyPr anchor="ctr">
            <a:normAutofit/>
          </a:bodyPr>
          <a:lstStyle/>
          <a:p>
            <a:r>
              <a:rPr lang="en-US" sz="2400" dirty="0"/>
              <a:t>REGULARIZATION :</a:t>
            </a:r>
          </a:p>
          <a:p>
            <a:endParaRPr lang="en-US" sz="1600" dirty="0"/>
          </a:p>
          <a:p>
            <a:r>
              <a:rPr lang="en-US" sz="1800" dirty="0"/>
              <a:t>This is depicted as the </a:t>
            </a:r>
            <a:r>
              <a:rPr lang="en-US" sz="1800" b="1" dirty="0">
                <a:solidFill>
                  <a:srgbClr val="FF0000"/>
                </a:solidFill>
              </a:rPr>
              <a:t>c</a:t>
            </a:r>
            <a:r>
              <a:rPr lang="en-US" sz="1800" dirty="0">
                <a:solidFill>
                  <a:srgbClr val="FF0000"/>
                </a:solidFill>
              </a:rPr>
              <a:t>  </a:t>
            </a:r>
            <a:r>
              <a:rPr lang="en-US" sz="1800" dirty="0"/>
              <a:t>parameter in </a:t>
            </a:r>
            <a:r>
              <a:rPr lang="en-US" sz="1800" dirty="0" err="1"/>
              <a:t>sklearn</a:t>
            </a:r>
            <a:r>
              <a:rPr lang="en-US" sz="1800" dirty="0"/>
              <a:t> library .</a:t>
            </a:r>
          </a:p>
          <a:p>
            <a:endParaRPr lang="en-US" sz="1800" dirty="0"/>
          </a:p>
          <a:p>
            <a:r>
              <a:rPr lang="en-US" sz="1800" dirty="0"/>
              <a:t>Mainly calculates the amount of misclassification in </a:t>
            </a:r>
            <a:r>
              <a:rPr lang="en-US" sz="1800" dirty="0" err="1"/>
              <a:t>svm</a:t>
            </a:r>
            <a:r>
              <a:rPr lang="en-US" sz="1800" dirty="0"/>
              <a:t> optimization and helps in avoiding it in each training example .</a:t>
            </a:r>
          </a:p>
          <a:p>
            <a:endParaRPr lang="en-US" sz="1800" dirty="0"/>
          </a:p>
          <a:p>
            <a:r>
              <a:rPr lang="en-US" sz="1800" dirty="0"/>
              <a:t>Higher value of c , smaller margin hyperplane , better classification of training points are done correctly .</a:t>
            </a:r>
          </a:p>
          <a:p>
            <a:endParaRPr lang="en-US" sz="1800" dirty="0"/>
          </a:p>
          <a:p>
            <a:r>
              <a:rPr lang="en-US" sz="1800" dirty="0"/>
              <a:t>Lower the value of c , large margin separating hyperplane , more misclassifying points are there</a:t>
            </a:r>
          </a:p>
          <a:p>
            <a:endParaRPr lang="en-US" sz="1600" dirty="0"/>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Image for post">
            <a:extLst>
              <a:ext uri="{FF2B5EF4-FFF2-40B4-BE49-F238E27FC236}">
                <a16:creationId xmlns:a16="http://schemas.microsoft.com/office/drawing/2014/main" id="{7820755F-FE22-4C24-B70D-F289A13445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3" r="38487"/>
          <a:stretch/>
        </p:blipFill>
        <p:spPr bwMode="auto">
          <a:xfrm>
            <a:off x="7083423" y="581892"/>
            <a:ext cx="4397433" cy="2518756"/>
          </a:xfrm>
          <a:prstGeom prst="rect">
            <a:avLst/>
          </a:prstGeom>
          <a:solidFill>
            <a:srgbClr val="FFFFFF"/>
          </a:solidFill>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Image for post">
            <a:extLst>
              <a:ext uri="{FF2B5EF4-FFF2-40B4-BE49-F238E27FC236}">
                <a16:creationId xmlns:a16="http://schemas.microsoft.com/office/drawing/2014/main" id="{CAF540CB-1397-466C-A482-9354AB1D3A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 r="39405"/>
          <a:stretch/>
        </p:blipFill>
        <p:spPr bwMode="auto">
          <a:xfrm>
            <a:off x="7083423" y="3707894"/>
            <a:ext cx="4395569" cy="2518756"/>
          </a:xfrm>
          <a:prstGeom prst="rect">
            <a:avLst/>
          </a:prstGeom>
          <a:solidFill>
            <a:srgbClr val="FFFFFF"/>
          </a:solidFill>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8" name="Picture 7" descr="SRH Berlin University logo.png">
            <a:extLst>
              <a:ext uri="{FF2B5EF4-FFF2-40B4-BE49-F238E27FC236}">
                <a16:creationId xmlns:a16="http://schemas.microsoft.com/office/drawing/2014/main" id="{53B56FAE-1270-4CFC-92AC-BF5E286615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0072" y="-14041"/>
            <a:ext cx="1911927" cy="511792"/>
          </a:xfrm>
          <a:prstGeom prst="rect">
            <a:avLst/>
          </a:prstGeom>
        </p:spPr>
      </p:pic>
    </p:spTree>
    <p:extLst>
      <p:ext uri="{BB962C8B-B14F-4D97-AF65-F5344CB8AC3E}">
        <p14:creationId xmlns:p14="http://schemas.microsoft.com/office/powerpoint/2010/main" val="5338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AD3A37-1C35-4A4F-A7ED-7C7C4152714C}"/>
              </a:ext>
            </a:extLst>
          </p:cNvPr>
          <p:cNvSpPr>
            <a:spLocks noGrp="1"/>
          </p:cNvSpPr>
          <p:nvPr>
            <p:ph type="title"/>
          </p:nvPr>
        </p:nvSpPr>
        <p:spPr>
          <a:xfrm>
            <a:off x="589560" y="856180"/>
            <a:ext cx="5279408" cy="1128068"/>
          </a:xfrm>
        </p:spPr>
        <p:txBody>
          <a:bodyPr anchor="ctr">
            <a:noAutofit/>
          </a:bodyPr>
          <a:lstStyle/>
          <a:p>
            <a:r>
              <a:rPr lang="en-US" sz="4000" dirty="0">
                <a:latin typeface="Georgia" panose="02040502050405020303" pitchFamily="18" charset="0"/>
              </a:rPr>
              <a:t>SVM –TUNING PARAMETER</a:t>
            </a:r>
          </a:p>
        </p:txBody>
      </p:sp>
      <p:grpSp>
        <p:nvGrpSpPr>
          <p:cNvPr id="79" name="Group 7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80" name="Rectangle 7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ectangle 8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D0F269-E8A5-4A97-9B15-FC4F9B773EF2}"/>
              </a:ext>
            </a:extLst>
          </p:cNvPr>
          <p:cNvSpPr>
            <a:spLocks noGrp="1"/>
          </p:cNvSpPr>
          <p:nvPr>
            <p:ph idx="1"/>
          </p:nvPr>
        </p:nvSpPr>
        <p:spPr>
          <a:xfrm>
            <a:off x="100584" y="2084577"/>
            <a:ext cx="6474162" cy="4319954"/>
          </a:xfrm>
        </p:spPr>
        <p:txBody>
          <a:bodyPr anchor="ctr">
            <a:normAutofit/>
          </a:bodyPr>
          <a:lstStyle/>
          <a:p>
            <a:r>
              <a:rPr lang="en-US" sz="2400" i="0" dirty="0">
                <a:effectLst/>
                <a:latin typeface="charter"/>
              </a:rPr>
              <a:t>GAMMA :</a:t>
            </a:r>
          </a:p>
          <a:p>
            <a:r>
              <a:rPr lang="en-US" sz="2000" b="0" i="0" dirty="0">
                <a:effectLst/>
                <a:latin typeface="charter"/>
              </a:rPr>
              <a:t>This parameter determines how far the influence of a single training example reaches .</a:t>
            </a:r>
          </a:p>
          <a:p>
            <a:r>
              <a:rPr lang="en-US" sz="2000" dirty="0">
                <a:latin typeface="charter"/>
              </a:rPr>
              <a:t>for</a:t>
            </a:r>
            <a:r>
              <a:rPr lang="en-US" sz="2000" b="0" i="0" dirty="0">
                <a:effectLst/>
                <a:latin typeface="charter"/>
              </a:rPr>
              <a:t> </a:t>
            </a:r>
            <a:r>
              <a:rPr lang="en-US" sz="2000" b="0" i="0" dirty="0">
                <a:solidFill>
                  <a:srgbClr val="FF0000"/>
                </a:solidFill>
                <a:effectLst/>
                <a:latin typeface="charter"/>
              </a:rPr>
              <a:t>low values </a:t>
            </a:r>
            <a:r>
              <a:rPr lang="en-US" sz="2000" b="0" i="0" dirty="0">
                <a:effectLst/>
                <a:latin typeface="charter"/>
              </a:rPr>
              <a:t>it means </a:t>
            </a:r>
            <a:r>
              <a:rPr lang="en-US" sz="2000" b="0" i="0" dirty="0">
                <a:solidFill>
                  <a:srgbClr val="FF0000"/>
                </a:solidFill>
                <a:effectLst/>
                <a:latin typeface="charter"/>
              </a:rPr>
              <a:t>‘far</a:t>
            </a:r>
            <a:r>
              <a:rPr lang="en-US" sz="2000" b="0" i="0" dirty="0">
                <a:effectLst/>
                <a:latin typeface="charter"/>
              </a:rPr>
              <a:t>’ and </a:t>
            </a:r>
            <a:r>
              <a:rPr lang="en-US" sz="2000" b="0" i="0" dirty="0">
                <a:solidFill>
                  <a:srgbClr val="FF0000"/>
                </a:solidFill>
                <a:effectLst/>
                <a:latin typeface="charter"/>
              </a:rPr>
              <a:t>high values </a:t>
            </a:r>
            <a:r>
              <a:rPr lang="en-US" sz="2000" b="0" i="0" dirty="0">
                <a:effectLst/>
                <a:latin typeface="charter"/>
              </a:rPr>
              <a:t>meaning ‘</a:t>
            </a:r>
            <a:r>
              <a:rPr lang="en-US" sz="2000" b="0" i="0" dirty="0">
                <a:solidFill>
                  <a:srgbClr val="FF0000"/>
                </a:solidFill>
                <a:effectLst/>
                <a:latin typeface="charter"/>
              </a:rPr>
              <a:t>close</a:t>
            </a:r>
            <a:r>
              <a:rPr lang="en-US" sz="2000" b="0" i="0" dirty="0">
                <a:effectLst/>
                <a:latin typeface="charter"/>
              </a:rPr>
              <a:t>’. </a:t>
            </a:r>
          </a:p>
          <a:p>
            <a:r>
              <a:rPr lang="en-US" sz="2000" dirty="0">
                <a:latin typeface="charter"/>
              </a:rPr>
              <a:t>To be precise , </a:t>
            </a:r>
            <a:r>
              <a:rPr lang="en-US" sz="2000" b="0" i="0" dirty="0">
                <a:effectLst/>
                <a:latin typeface="charter"/>
              </a:rPr>
              <a:t>with low gamma, points far away from plausible </a:t>
            </a:r>
            <a:r>
              <a:rPr lang="en-US" sz="2000" b="0" i="0" dirty="0" err="1">
                <a:effectLst/>
                <a:latin typeface="charter"/>
              </a:rPr>
              <a:t>seperation</a:t>
            </a:r>
            <a:r>
              <a:rPr lang="en-US" sz="2000" b="0" i="0" dirty="0">
                <a:effectLst/>
                <a:latin typeface="charter"/>
              </a:rPr>
              <a:t> line are considered in calculation for the </a:t>
            </a:r>
            <a:r>
              <a:rPr lang="en-US" sz="2000" b="0" i="0" dirty="0" err="1">
                <a:effectLst/>
                <a:latin typeface="charter"/>
              </a:rPr>
              <a:t>seperation</a:t>
            </a:r>
            <a:r>
              <a:rPr lang="en-US" sz="2000" b="0" i="0" dirty="0">
                <a:effectLst/>
                <a:latin typeface="charter"/>
              </a:rPr>
              <a:t> line.</a:t>
            </a:r>
          </a:p>
          <a:p>
            <a:r>
              <a:rPr lang="en-US" sz="2000" b="0" i="0" dirty="0">
                <a:effectLst/>
                <a:latin typeface="charter"/>
              </a:rPr>
              <a:t> Where as high gamma means the points close to plausible line are considered in calculation.</a:t>
            </a:r>
            <a:endParaRPr lang="en-US" sz="2000" dirty="0"/>
          </a:p>
        </p:txBody>
      </p:sp>
      <p:sp>
        <p:nvSpPr>
          <p:cNvPr id="85" name="Rectangle 8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Image for post">
            <a:extLst>
              <a:ext uri="{FF2B5EF4-FFF2-40B4-BE49-F238E27FC236}">
                <a16:creationId xmlns:a16="http://schemas.microsoft.com/office/drawing/2014/main" id="{B3D7AAFF-4251-442E-AE3C-369E719AF5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3212"/>
          <a:stretch/>
        </p:blipFill>
        <p:spPr bwMode="auto">
          <a:xfrm>
            <a:off x="7658493" y="631350"/>
            <a:ext cx="3519147" cy="206566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12" name="Picture 12" descr="Image for post">
            <a:extLst>
              <a:ext uri="{FF2B5EF4-FFF2-40B4-BE49-F238E27FC236}">
                <a16:creationId xmlns:a16="http://schemas.microsoft.com/office/drawing/2014/main" id="{7834458D-9A76-45C9-B331-CC95C2A1A1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4182"/>
          <a:stretch/>
        </p:blipFill>
        <p:spPr bwMode="auto">
          <a:xfrm>
            <a:off x="7399569" y="3809085"/>
            <a:ext cx="3551140" cy="212065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CE377C-D3D5-4264-B5F7-4DAB120F3665}"/>
              </a:ext>
            </a:extLst>
          </p:cNvPr>
          <p:cNvSpPr txBox="1"/>
          <p:nvPr/>
        </p:nvSpPr>
        <p:spPr>
          <a:xfrm>
            <a:off x="8710024" y="2797982"/>
            <a:ext cx="2734811" cy="369332"/>
          </a:xfrm>
          <a:prstGeom prst="rect">
            <a:avLst/>
          </a:prstGeom>
          <a:noFill/>
        </p:spPr>
        <p:txBody>
          <a:bodyPr wrap="square" rtlCol="0">
            <a:spAutoFit/>
          </a:bodyPr>
          <a:lstStyle/>
          <a:p>
            <a:r>
              <a:rPr lang="en-US" dirty="0"/>
              <a:t>Low gamma</a:t>
            </a:r>
          </a:p>
        </p:txBody>
      </p:sp>
      <p:sp>
        <p:nvSpPr>
          <p:cNvPr id="15" name="TextBox 14">
            <a:extLst>
              <a:ext uri="{FF2B5EF4-FFF2-40B4-BE49-F238E27FC236}">
                <a16:creationId xmlns:a16="http://schemas.microsoft.com/office/drawing/2014/main" id="{CA5A7148-DE0D-4DA3-8793-406610263E04}"/>
              </a:ext>
            </a:extLst>
          </p:cNvPr>
          <p:cNvSpPr txBox="1"/>
          <p:nvPr/>
        </p:nvSpPr>
        <p:spPr>
          <a:xfrm>
            <a:off x="8442829" y="6036138"/>
            <a:ext cx="2734811" cy="369332"/>
          </a:xfrm>
          <a:prstGeom prst="rect">
            <a:avLst/>
          </a:prstGeom>
          <a:noFill/>
        </p:spPr>
        <p:txBody>
          <a:bodyPr wrap="square" rtlCol="0">
            <a:spAutoFit/>
          </a:bodyPr>
          <a:lstStyle/>
          <a:p>
            <a:r>
              <a:rPr lang="en-US" dirty="0"/>
              <a:t>High gamma</a:t>
            </a:r>
          </a:p>
        </p:txBody>
      </p:sp>
    </p:spTree>
    <p:extLst>
      <p:ext uri="{BB962C8B-B14F-4D97-AF65-F5344CB8AC3E}">
        <p14:creationId xmlns:p14="http://schemas.microsoft.com/office/powerpoint/2010/main" val="4753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21">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1F5747-DFF0-4D5A-9125-D9EB3CAD6C04}"/>
              </a:ext>
            </a:extLst>
          </p:cNvPr>
          <p:cNvSpPr>
            <a:spLocks noGrp="1"/>
          </p:cNvSpPr>
          <p:nvPr>
            <p:ph type="title"/>
          </p:nvPr>
        </p:nvSpPr>
        <p:spPr>
          <a:xfrm>
            <a:off x="526631" y="920692"/>
            <a:ext cx="2780271" cy="4775433"/>
          </a:xfrm>
        </p:spPr>
        <p:txBody>
          <a:bodyPr>
            <a:normAutofit/>
          </a:bodyPr>
          <a:lstStyle/>
          <a:p>
            <a:r>
              <a:rPr lang="en-US" sz="4800" dirty="0">
                <a:latin typeface="Georgia" panose="02040502050405020303" pitchFamily="18" charset="0"/>
              </a:rPr>
              <a:t>INDEX :</a:t>
            </a:r>
          </a:p>
        </p:txBody>
      </p:sp>
      <p:graphicFrame>
        <p:nvGraphicFramePr>
          <p:cNvPr id="5" name="Content Placeholder 2">
            <a:extLst>
              <a:ext uri="{FF2B5EF4-FFF2-40B4-BE49-F238E27FC236}">
                <a16:creationId xmlns:a16="http://schemas.microsoft.com/office/drawing/2014/main" id="{C76B171A-042F-4BCA-829D-3FF0328FDE73}"/>
              </a:ext>
            </a:extLst>
          </p:cNvPr>
          <p:cNvGraphicFramePr>
            <a:graphicFrameLocks noGrp="1"/>
          </p:cNvGraphicFramePr>
          <p:nvPr>
            <p:ph idx="1"/>
            <p:extLst>
              <p:ext uri="{D42A27DB-BD31-4B8C-83A1-F6EECF244321}">
                <p14:modId xmlns:p14="http://schemas.microsoft.com/office/powerpoint/2010/main" val="1131946541"/>
              </p:ext>
            </p:extLst>
          </p:nvPr>
        </p:nvGraphicFramePr>
        <p:xfrm>
          <a:off x="3423331" y="570517"/>
          <a:ext cx="6609901" cy="6015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SRH Berlin University logo.png">
            <a:extLst>
              <a:ext uri="{FF2B5EF4-FFF2-40B4-BE49-F238E27FC236}">
                <a16:creationId xmlns:a16="http://schemas.microsoft.com/office/drawing/2014/main" id="{B163E428-E252-4F5C-B837-80AD52B99A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33232" y="1"/>
            <a:ext cx="2158767" cy="570516"/>
          </a:xfrm>
          <a:prstGeom prst="rect">
            <a:avLst/>
          </a:prstGeom>
        </p:spPr>
      </p:pic>
    </p:spTree>
    <p:extLst>
      <p:ext uri="{BB962C8B-B14F-4D97-AF65-F5344CB8AC3E}">
        <p14:creationId xmlns:p14="http://schemas.microsoft.com/office/powerpoint/2010/main" val="385695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933617-2A89-49EE-B270-565E3D159901}"/>
              </a:ext>
            </a:extLst>
          </p:cNvPr>
          <p:cNvSpPr>
            <a:spLocks noGrp="1"/>
          </p:cNvSpPr>
          <p:nvPr>
            <p:ph type="title"/>
          </p:nvPr>
        </p:nvSpPr>
        <p:spPr>
          <a:xfrm>
            <a:off x="589560" y="856180"/>
            <a:ext cx="5279408" cy="1128068"/>
          </a:xfrm>
        </p:spPr>
        <p:txBody>
          <a:bodyPr anchor="ctr">
            <a:noAutofit/>
          </a:bodyPr>
          <a:lstStyle/>
          <a:p>
            <a:r>
              <a:rPr lang="en-US" sz="4000" dirty="0">
                <a:latin typeface="Georgia" panose="02040502050405020303" pitchFamily="18" charset="0"/>
              </a:rPr>
              <a:t>SVM – TUNING PARAMETERS </a:t>
            </a:r>
          </a:p>
        </p:txBody>
      </p:sp>
      <p:grpSp>
        <p:nvGrpSpPr>
          <p:cNvPr id="75" name="Group 7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6" name="Rectangle 7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14F83E-C6F0-4F26-8482-E49FF1D70573}"/>
              </a:ext>
            </a:extLst>
          </p:cNvPr>
          <p:cNvSpPr>
            <a:spLocks noGrp="1"/>
          </p:cNvSpPr>
          <p:nvPr>
            <p:ph idx="1"/>
          </p:nvPr>
        </p:nvSpPr>
        <p:spPr>
          <a:xfrm>
            <a:off x="419450" y="1984249"/>
            <a:ext cx="5449335" cy="4325842"/>
          </a:xfrm>
        </p:spPr>
        <p:txBody>
          <a:bodyPr anchor="ctr">
            <a:normAutofit/>
          </a:bodyPr>
          <a:lstStyle/>
          <a:p>
            <a:r>
              <a:rPr lang="en-US" sz="2400" dirty="0"/>
              <a:t>MARGIN :</a:t>
            </a:r>
          </a:p>
          <a:p>
            <a:r>
              <a:rPr lang="en-US" sz="2000" dirty="0"/>
              <a:t>Very important characteristic of SVM .</a:t>
            </a:r>
          </a:p>
          <a:p>
            <a:r>
              <a:rPr lang="en-US" sz="2000" dirty="0"/>
              <a:t>Margin is a line which separates closest class points .</a:t>
            </a:r>
          </a:p>
          <a:p>
            <a:r>
              <a:rPr lang="en-US" sz="2000" b="1" dirty="0">
                <a:solidFill>
                  <a:srgbClr val="FF0000"/>
                </a:solidFill>
              </a:rPr>
              <a:t>Good margin </a:t>
            </a:r>
            <a:r>
              <a:rPr lang="en-US" sz="2000" dirty="0"/>
              <a:t>: equidistant from both the class , separation is larger</a:t>
            </a:r>
          </a:p>
          <a:p>
            <a:r>
              <a:rPr lang="en-US" sz="2000" b="1" dirty="0">
                <a:solidFill>
                  <a:srgbClr val="FF0000"/>
                </a:solidFill>
              </a:rPr>
              <a:t>Bad margin </a:t>
            </a:r>
            <a:r>
              <a:rPr lang="en-US" sz="2000" dirty="0"/>
              <a:t>: very close to the class , tries to cross other class .</a:t>
            </a:r>
          </a:p>
          <a:p>
            <a:r>
              <a:rPr lang="en-US" sz="2000" dirty="0"/>
              <a:t>SVM always tries to achieve good margin</a:t>
            </a:r>
          </a:p>
        </p:txBody>
      </p:sp>
      <p:sp>
        <p:nvSpPr>
          <p:cNvPr id="81" name="Rectangle 8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descr="Image for post">
            <a:extLst>
              <a:ext uri="{FF2B5EF4-FFF2-40B4-BE49-F238E27FC236}">
                <a16:creationId xmlns:a16="http://schemas.microsoft.com/office/drawing/2014/main" id="{DACEA844-4700-4EAB-AF6A-324B801873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5505"/>
          <a:stretch/>
        </p:blipFill>
        <p:spPr bwMode="auto">
          <a:xfrm>
            <a:off x="7715249" y="719954"/>
            <a:ext cx="3114363" cy="1905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7" name="Picture 8" descr="Image for post">
            <a:extLst>
              <a:ext uri="{FF2B5EF4-FFF2-40B4-BE49-F238E27FC236}">
                <a16:creationId xmlns:a16="http://schemas.microsoft.com/office/drawing/2014/main" id="{C8DEBECD-DF73-4BC8-ADF3-766B5A744D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1159"/>
          <a:stretch/>
        </p:blipFill>
        <p:spPr bwMode="auto">
          <a:xfrm>
            <a:off x="7638288" y="3931227"/>
            <a:ext cx="3362775" cy="1905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D5BBA6D-28F5-4484-B2DF-852D6C6165C1}"/>
              </a:ext>
            </a:extLst>
          </p:cNvPr>
          <p:cNvSpPr txBox="1"/>
          <p:nvPr/>
        </p:nvSpPr>
        <p:spPr>
          <a:xfrm>
            <a:off x="8543087" y="2821374"/>
            <a:ext cx="2457975" cy="369332"/>
          </a:xfrm>
          <a:prstGeom prst="rect">
            <a:avLst/>
          </a:prstGeom>
          <a:noFill/>
        </p:spPr>
        <p:txBody>
          <a:bodyPr wrap="square" rtlCol="0">
            <a:spAutoFit/>
          </a:bodyPr>
          <a:lstStyle/>
          <a:p>
            <a:r>
              <a:rPr lang="en-US" dirty="0"/>
              <a:t>Good margin</a:t>
            </a:r>
          </a:p>
        </p:txBody>
      </p:sp>
      <p:sp>
        <p:nvSpPr>
          <p:cNvPr id="9" name="TextBox 8">
            <a:extLst>
              <a:ext uri="{FF2B5EF4-FFF2-40B4-BE49-F238E27FC236}">
                <a16:creationId xmlns:a16="http://schemas.microsoft.com/office/drawing/2014/main" id="{8B50EF55-AED3-401A-8DF1-AF5374092B27}"/>
              </a:ext>
            </a:extLst>
          </p:cNvPr>
          <p:cNvSpPr txBox="1"/>
          <p:nvPr/>
        </p:nvSpPr>
        <p:spPr>
          <a:xfrm>
            <a:off x="8543088" y="5916124"/>
            <a:ext cx="2457975" cy="369332"/>
          </a:xfrm>
          <a:prstGeom prst="rect">
            <a:avLst/>
          </a:prstGeom>
          <a:noFill/>
        </p:spPr>
        <p:txBody>
          <a:bodyPr wrap="square" rtlCol="0">
            <a:spAutoFit/>
          </a:bodyPr>
          <a:lstStyle/>
          <a:p>
            <a:r>
              <a:rPr lang="en-US" dirty="0"/>
              <a:t>Bad margin</a:t>
            </a:r>
          </a:p>
        </p:txBody>
      </p:sp>
    </p:spTree>
    <p:extLst>
      <p:ext uri="{BB962C8B-B14F-4D97-AF65-F5344CB8AC3E}">
        <p14:creationId xmlns:p14="http://schemas.microsoft.com/office/powerpoint/2010/main" val="371180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127D8-CFD2-43AF-B895-40EAAECF69D2}"/>
              </a:ext>
            </a:extLst>
          </p:cNvPr>
          <p:cNvSpPr>
            <a:spLocks noGrp="1"/>
          </p:cNvSpPr>
          <p:nvPr>
            <p:ph type="title"/>
          </p:nvPr>
        </p:nvSpPr>
        <p:spPr>
          <a:xfrm>
            <a:off x="125136" y="172179"/>
            <a:ext cx="8440024" cy="683498"/>
          </a:xfrm>
        </p:spPr>
        <p:txBody>
          <a:bodyPr>
            <a:normAutofit fontScale="90000"/>
          </a:bodyPr>
          <a:lstStyle/>
          <a:p>
            <a:r>
              <a:rPr lang="en-US" dirty="0">
                <a:latin typeface="Georgia" panose="02040502050405020303" pitchFamily="18" charset="0"/>
              </a:rPr>
              <a:t>MATHEMATICS BEHIND SVM :</a:t>
            </a:r>
          </a:p>
        </p:txBody>
      </p:sp>
      <p:sp>
        <p:nvSpPr>
          <p:cNvPr id="3" name="Content Placeholder 2">
            <a:extLst>
              <a:ext uri="{FF2B5EF4-FFF2-40B4-BE49-F238E27FC236}">
                <a16:creationId xmlns:a16="http://schemas.microsoft.com/office/drawing/2014/main" id="{CB8C49FF-9D50-42F6-8CE6-E560FFA0F7FF}"/>
              </a:ext>
            </a:extLst>
          </p:cNvPr>
          <p:cNvSpPr>
            <a:spLocks noGrp="1"/>
          </p:cNvSpPr>
          <p:nvPr>
            <p:ph idx="1"/>
          </p:nvPr>
        </p:nvSpPr>
        <p:spPr>
          <a:xfrm>
            <a:off x="125136" y="969818"/>
            <a:ext cx="11909846" cy="5809673"/>
          </a:xfrm>
        </p:spPr>
        <p:txBody>
          <a:bodyPr>
            <a:normAutofit/>
          </a:bodyPr>
          <a:lstStyle/>
          <a:p>
            <a:r>
              <a:rPr lang="en-US" sz="2000" b="0" i="0" dirty="0">
                <a:solidFill>
                  <a:srgbClr val="292929"/>
                </a:solidFill>
                <a:effectLst/>
              </a:rPr>
              <a:t>In SVM, we plot </a:t>
            </a:r>
            <a:r>
              <a:rPr lang="en-US" sz="2000" dirty="0">
                <a:solidFill>
                  <a:srgbClr val="292929"/>
                </a:solidFill>
              </a:rPr>
              <a:t> the </a:t>
            </a:r>
            <a:r>
              <a:rPr lang="en-US" sz="2000" b="0" i="0" dirty="0">
                <a:solidFill>
                  <a:srgbClr val="292929"/>
                </a:solidFill>
                <a:effectLst/>
              </a:rPr>
              <a:t>data points as points in an</a:t>
            </a:r>
            <a:r>
              <a:rPr lang="en-US" sz="2000" b="1" i="0" dirty="0">
                <a:solidFill>
                  <a:srgbClr val="FF0000"/>
                </a:solidFill>
                <a:effectLst/>
              </a:rPr>
              <a:t> n-dimensional space</a:t>
            </a:r>
            <a:r>
              <a:rPr lang="en-US" sz="2000" b="0" i="0" dirty="0">
                <a:solidFill>
                  <a:srgbClr val="FF0000"/>
                </a:solidFill>
                <a:effectLst/>
              </a:rPr>
              <a:t> </a:t>
            </a:r>
            <a:r>
              <a:rPr lang="en-US" sz="2000" dirty="0">
                <a:solidFill>
                  <a:srgbClr val="292929"/>
                </a:solidFill>
              </a:rPr>
              <a:t>where </a:t>
            </a:r>
            <a:r>
              <a:rPr lang="en-US" sz="2000" b="0" i="0" dirty="0">
                <a:solidFill>
                  <a:srgbClr val="292929"/>
                </a:solidFill>
                <a:effectLst/>
              </a:rPr>
              <a:t>n being the number of features we have , and the value of each feature being the value of a particular coordinate.</a:t>
            </a:r>
          </a:p>
          <a:p>
            <a:endParaRPr lang="en-US" sz="2000" b="0" i="0" dirty="0">
              <a:solidFill>
                <a:srgbClr val="292929"/>
              </a:solidFill>
              <a:effectLst/>
            </a:endParaRPr>
          </a:p>
          <a:p>
            <a:r>
              <a:rPr lang="en-US" sz="2000" b="0" i="0" dirty="0">
                <a:solidFill>
                  <a:srgbClr val="292929"/>
                </a:solidFill>
                <a:effectLst/>
                <a:latin typeface="Calibri" panose="020F0502020204030204" pitchFamily="34" charset="0"/>
                <a:cs typeface="Calibri" panose="020F0502020204030204" pitchFamily="34" charset="0"/>
              </a:rPr>
              <a:t>Hyperplanes </a:t>
            </a:r>
            <a:r>
              <a:rPr lang="en-US" sz="2000" dirty="0">
                <a:solidFill>
                  <a:srgbClr val="292929"/>
                </a:solidFill>
                <a:latin typeface="Calibri" panose="020F0502020204030204" pitchFamily="34" charset="0"/>
                <a:cs typeface="Calibri" panose="020F0502020204030204" pitchFamily="34" charset="0"/>
              </a:rPr>
              <a:t>- </a:t>
            </a:r>
            <a:r>
              <a:rPr lang="en-US" sz="2000" b="0" i="0" dirty="0">
                <a:solidFill>
                  <a:srgbClr val="292929"/>
                </a:solidFill>
                <a:effectLst/>
                <a:latin typeface="Calibri" panose="020F0502020204030204" pitchFamily="34" charset="0"/>
                <a:cs typeface="Calibri" panose="020F0502020204030204" pitchFamily="34" charset="0"/>
              </a:rPr>
              <a:t>considered </a:t>
            </a:r>
            <a:r>
              <a:rPr lang="en-US" sz="2000" b="1" i="0" dirty="0">
                <a:solidFill>
                  <a:srgbClr val="FF0000"/>
                </a:solidFill>
                <a:effectLst/>
                <a:latin typeface="Calibri" panose="020F0502020204030204" pitchFamily="34" charset="0"/>
                <a:cs typeface="Calibri" panose="020F0502020204030204" pitchFamily="34" charset="0"/>
              </a:rPr>
              <a:t>decision boundaries </a:t>
            </a:r>
            <a:r>
              <a:rPr lang="en-US" sz="2000" b="0" i="0" dirty="0">
                <a:solidFill>
                  <a:srgbClr val="292929"/>
                </a:solidFill>
                <a:effectLst/>
                <a:latin typeface="Calibri" panose="020F0502020204030204" pitchFamily="34" charset="0"/>
                <a:cs typeface="Calibri" panose="020F0502020204030204" pitchFamily="34" charset="0"/>
              </a:rPr>
              <a:t>that classify data points into their respective classes in a multi-dimensional space .</a:t>
            </a:r>
          </a:p>
          <a:p>
            <a:endParaRPr lang="en-US" sz="2000" b="0" i="0" dirty="0">
              <a:solidFill>
                <a:srgbClr val="292929"/>
              </a:solidFill>
              <a:effectLst/>
              <a:latin typeface="Calibri" panose="020F0502020204030204" pitchFamily="34" charset="0"/>
              <a:cs typeface="Calibri" panose="020F0502020204030204" pitchFamily="34" charset="0"/>
            </a:endParaRPr>
          </a:p>
          <a:p>
            <a:r>
              <a:rPr lang="en-US" sz="2000" dirty="0">
                <a:solidFill>
                  <a:srgbClr val="292929"/>
                </a:solidFill>
                <a:latin typeface="Calibri" panose="020F0502020204030204" pitchFamily="34" charset="0"/>
                <a:cs typeface="Calibri" panose="020F0502020204030204" pitchFamily="34" charset="0"/>
              </a:rPr>
              <a:t>Hyperplane is a generalization of a plane :</a:t>
            </a:r>
          </a:p>
          <a:p>
            <a:pPr lvl="1"/>
            <a:r>
              <a:rPr lang="en-US" sz="1800" dirty="0">
                <a:solidFill>
                  <a:srgbClr val="292929"/>
                </a:solidFill>
                <a:latin typeface="Calibri" panose="020F0502020204030204" pitchFamily="34" charset="0"/>
                <a:cs typeface="Calibri" panose="020F0502020204030204" pitchFamily="34" charset="0"/>
              </a:rPr>
              <a:t>In 2D , it’s a line</a:t>
            </a:r>
          </a:p>
          <a:p>
            <a:pPr lvl="1"/>
            <a:r>
              <a:rPr lang="en-US" sz="1800" dirty="0">
                <a:solidFill>
                  <a:srgbClr val="292929"/>
                </a:solidFill>
                <a:latin typeface="Calibri" panose="020F0502020204030204" pitchFamily="34" charset="0"/>
                <a:cs typeface="Calibri" panose="020F0502020204030204" pitchFamily="34" charset="0"/>
              </a:rPr>
              <a:t>In 3D, it’s a plane </a:t>
            </a:r>
          </a:p>
          <a:p>
            <a:pPr lvl="1"/>
            <a:r>
              <a:rPr lang="en-US" sz="1800" dirty="0">
                <a:solidFill>
                  <a:srgbClr val="292929"/>
                </a:solidFill>
                <a:latin typeface="Calibri" panose="020F0502020204030204" pitchFamily="34" charset="0"/>
                <a:cs typeface="Calibri" panose="020F0502020204030204" pitchFamily="34" charset="0"/>
              </a:rPr>
              <a:t>In more dimensions we call them hyperplane </a:t>
            </a:r>
          </a:p>
          <a:p>
            <a:pPr marL="457200" lvl="1" indent="0">
              <a:buNone/>
            </a:pPr>
            <a:endParaRPr lang="en-US" sz="1600" dirty="0">
              <a:solidFill>
                <a:srgbClr val="292929"/>
              </a:solidFill>
              <a:latin typeface="Calibri" panose="020F0502020204030204" pitchFamily="34" charset="0"/>
              <a:cs typeface="Calibri" panose="020F0502020204030204" pitchFamily="34" charset="0"/>
            </a:endParaRPr>
          </a:p>
          <a:p>
            <a:pPr algn="l" fontAlgn="base"/>
            <a:r>
              <a:rPr lang="en-US" sz="2000" b="1" i="0" dirty="0">
                <a:effectLst/>
              </a:rPr>
              <a:t>Types of SVMs :</a:t>
            </a:r>
          </a:p>
          <a:p>
            <a:pPr lvl="1" fontAlgn="base"/>
            <a:r>
              <a:rPr lang="en-US" sz="1800" b="0" i="0" dirty="0">
                <a:solidFill>
                  <a:srgbClr val="FF0000"/>
                </a:solidFill>
                <a:effectLst/>
                <a:latin typeface="Calibri" panose="020F0502020204030204" pitchFamily="34" charset="0"/>
                <a:cs typeface="Calibri" panose="020F0502020204030204" pitchFamily="34" charset="0"/>
              </a:rPr>
              <a:t>Simple SVM:</a:t>
            </a:r>
            <a:r>
              <a:rPr lang="en-US" sz="1800" b="0" i="0" dirty="0">
                <a:solidFill>
                  <a:srgbClr val="0A0A23"/>
                </a:solidFill>
                <a:effectLst/>
                <a:latin typeface="Calibri" panose="020F0502020204030204" pitchFamily="34" charset="0"/>
                <a:cs typeface="Calibri" panose="020F0502020204030204" pitchFamily="34" charset="0"/>
              </a:rPr>
              <a:t> </a:t>
            </a:r>
            <a:r>
              <a:rPr lang="en-US" sz="1800" dirty="0">
                <a:solidFill>
                  <a:srgbClr val="0A0A23"/>
                </a:solidFill>
                <a:latin typeface="Calibri" panose="020F0502020204030204" pitchFamily="34" charset="0"/>
                <a:cs typeface="Calibri" panose="020F0502020204030204" pitchFamily="34" charset="0"/>
              </a:rPr>
              <a:t>These are </a:t>
            </a:r>
            <a:r>
              <a:rPr lang="en-US" sz="1800" b="0" i="0" dirty="0">
                <a:solidFill>
                  <a:srgbClr val="0A0A23"/>
                </a:solidFill>
                <a:effectLst/>
                <a:latin typeface="Calibri" panose="020F0502020204030204" pitchFamily="34" charset="0"/>
                <a:cs typeface="Calibri" panose="020F0502020204030204" pitchFamily="34" charset="0"/>
              </a:rPr>
              <a:t>used for linear regression and classification problems.</a:t>
            </a:r>
          </a:p>
          <a:p>
            <a:pPr lvl="1" fontAlgn="base"/>
            <a:r>
              <a:rPr lang="en-US" sz="1800" b="0" i="0" dirty="0">
                <a:solidFill>
                  <a:srgbClr val="FF0000"/>
                </a:solidFill>
                <a:effectLst/>
                <a:latin typeface="Calibri" panose="020F0502020204030204" pitchFamily="34" charset="0"/>
                <a:cs typeface="Calibri" panose="020F0502020204030204" pitchFamily="34" charset="0"/>
              </a:rPr>
              <a:t>Kernel SVM: </a:t>
            </a:r>
            <a:r>
              <a:rPr lang="en-US" sz="1800" b="0" i="0" dirty="0">
                <a:solidFill>
                  <a:srgbClr val="0A0A23"/>
                </a:solidFill>
                <a:effectLst/>
                <a:latin typeface="Calibri" panose="020F0502020204030204" pitchFamily="34" charset="0"/>
                <a:cs typeface="Calibri" panose="020F0502020204030204" pitchFamily="34" charset="0"/>
              </a:rPr>
              <a:t>Has more flexibility for non-linear data since we can add more features to fit a hyperplane instead of a two-dimensional space</a:t>
            </a:r>
            <a:r>
              <a:rPr lang="en-US" sz="1800" b="0" i="0" dirty="0">
                <a:solidFill>
                  <a:srgbClr val="0A0A23"/>
                </a:solidFill>
                <a:effectLst/>
                <a:latin typeface="inherit"/>
              </a:rPr>
              <a:t>.</a:t>
            </a:r>
          </a:p>
          <a:p>
            <a:pPr marL="0" indent="0">
              <a:buNone/>
            </a:pPr>
            <a:endParaRPr lang="en-US" sz="2000" dirty="0">
              <a:solidFill>
                <a:srgbClr val="292929"/>
              </a:solidFill>
              <a:latin typeface="Calibri" panose="020F0502020204030204" pitchFamily="34" charset="0"/>
              <a:cs typeface="Calibri" panose="020F0502020204030204" pitchFamily="34" charset="0"/>
            </a:endParaRPr>
          </a:p>
          <a:p>
            <a:endParaRPr lang="en-US" sz="2000" dirty="0">
              <a:solidFill>
                <a:srgbClr val="292929"/>
              </a:solidFill>
              <a:latin typeface="Calibri" panose="020F0502020204030204" pitchFamily="34" charset="0"/>
              <a:cs typeface="Calibri" panose="020F0502020204030204" pitchFamily="34" charset="0"/>
            </a:endParaRPr>
          </a:p>
        </p:txBody>
      </p:sp>
      <p:pic>
        <p:nvPicPr>
          <p:cNvPr id="5" name="Picture 4" descr="SRH Berlin University logo.png">
            <a:extLst>
              <a:ext uri="{FF2B5EF4-FFF2-40B4-BE49-F238E27FC236}">
                <a16:creationId xmlns:a16="http://schemas.microsoft.com/office/drawing/2014/main" id="{31AC6FCC-BFCB-41A8-970F-127526D46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50" y="53342"/>
            <a:ext cx="2261450" cy="605354"/>
          </a:xfrm>
          <a:prstGeom prst="rect">
            <a:avLst/>
          </a:prstGeom>
        </p:spPr>
      </p:pic>
    </p:spTree>
    <p:extLst>
      <p:ext uri="{BB962C8B-B14F-4D97-AF65-F5344CB8AC3E}">
        <p14:creationId xmlns:p14="http://schemas.microsoft.com/office/powerpoint/2010/main" val="1691348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711EF88-7DC8-479F-9A55-3285468162C4}"/>
              </a:ext>
            </a:extLst>
          </p:cNvPr>
          <p:cNvSpPr>
            <a:spLocks noGrp="1"/>
          </p:cNvSpPr>
          <p:nvPr>
            <p:ph type="title"/>
          </p:nvPr>
        </p:nvSpPr>
        <p:spPr>
          <a:xfrm>
            <a:off x="808638" y="386930"/>
            <a:ext cx="9236700" cy="1188950"/>
          </a:xfrm>
        </p:spPr>
        <p:txBody>
          <a:bodyPr anchor="b">
            <a:normAutofit/>
          </a:bodyPr>
          <a:lstStyle/>
          <a:p>
            <a:r>
              <a:rPr lang="en-US" sz="4600">
                <a:latin typeface="Georgia" panose="02040502050405020303" pitchFamily="18" charset="0"/>
              </a:rPr>
              <a:t>MATHEMATICS BEHIND SVM :</a:t>
            </a:r>
          </a:p>
        </p:txBody>
      </p:sp>
      <p:grpSp>
        <p:nvGrpSpPr>
          <p:cNvPr id="21" name="Group 1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2" name="Rectangle 1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FF93A0-BBF9-441C-A751-6559EABAFF42}"/>
              </a:ext>
            </a:extLst>
          </p:cNvPr>
          <p:cNvSpPr>
            <a:spLocks noGrp="1"/>
          </p:cNvSpPr>
          <p:nvPr>
            <p:ph idx="1"/>
          </p:nvPr>
        </p:nvSpPr>
        <p:spPr>
          <a:xfrm>
            <a:off x="793660" y="2599509"/>
            <a:ext cx="10143668" cy="3435531"/>
          </a:xfrm>
        </p:spPr>
        <p:txBody>
          <a:bodyPr anchor="ctr">
            <a:normAutofit/>
          </a:bodyPr>
          <a:lstStyle/>
          <a:p>
            <a:r>
              <a:rPr lang="en-US" sz="2400" b="1" dirty="0"/>
              <a:t>SVM Classifier </a:t>
            </a:r>
            <a:r>
              <a:rPr lang="en-US" sz="2400" dirty="0"/>
              <a:t>:</a:t>
            </a:r>
          </a:p>
          <a:p>
            <a:r>
              <a:rPr lang="en-US" sz="2400" dirty="0"/>
              <a:t>Hypothesis function : </a:t>
            </a:r>
          </a:p>
          <a:p>
            <a:pPr lvl="1"/>
            <a:endParaRPr lang="en-US" dirty="0"/>
          </a:p>
          <a:p>
            <a:pPr lvl="1"/>
            <a:r>
              <a:rPr lang="en-US" dirty="0">
                <a:highlight>
                  <a:srgbClr val="FFFF00"/>
                </a:highlight>
              </a:rPr>
              <a:t>h(xi) =   	 +1 , if </a:t>
            </a:r>
            <a:r>
              <a:rPr lang="en-US" dirty="0" err="1">
                <a:highlight>
                  <a:srgbClr val="FFFF00"/>
                </a:highlight>
              </a:rPr>
              <a:t>w.x</a:t>
            </a:r>
            <a:r>
              <a:rPr lang="en-US" dirty="0">
                <a:highlight>
                  <a:srgbClr val="FFFF00"/>
                </a:highlight>
              </a:rPr>
              <a:t> + b &gt;= 0</a:t>
            </a:r>
          </a:p>
          <a:p>
            <a:pPr marL="1371600" lvl="3" indent="0">
              <a:buNone/>
            </a:pPr>
            <a:r>
              <a:rPr lang="en-US" sz="2400" dirty="0">
                <a:highlight>
                  <a:srgbClr val="FFFF00"/>
                </a:highlight>
              </a:rPr>
              <a:t>    	  -1 , if </a:t>
            </a:r>
            <a:r>
              <a:rPr lang="en-US" sz="2400" dirty="0" err="1">
                <a:highlight>
                  <a:srgbClr val="FFFF00"/>
                </a:highlight>
              </a:rPr>
              <a:t>w.x</a:t>
            </a:r>
            <a:r>
              <a:rPr lang="en-US" sz="2400" dirty="0">
                <a:highlight>
                  <a:srgbClr val="FFFF00"/>
                </a:highlight>
              </a:rPr>
              <a:t> +b &lt; 0</a:t>
            </a:r>
          </a:p>
          <a:p>
            <a:pPr marL="1371600" lvl="3" indent="0">
              <a:buNone/>
            </a:pPr>
            <a:endParaRPr lang="en-US" sz="2400" dirty="0"/>
          </a:p>
          <a:p>
            <a:pPr lvl="1"/>
            <a:r>
              <a:rPr lang="en-US" dirty="0"/>
              <a:t>On the hyperplane it is classified as +1</a:t>
            </a:r>
          </a:p>
          <a:p>
            <a:pPr lvl="1"/>
            <a:r>
              <a:rPr lang="en-US" dirty="0"/>
              <a:t>Below the hyperplane it is classified as -1</a:t>
            </a:r>
          </a:p>
        </p:txBody>
      </p:sp>
      <p:sp>
        <p:nvSpPr>
          <p:cNvPr id="5" name="Left Brace 4">
            <a:extLst>
              <a:ext uri="{FF2B5EF4-FFF2-40B4-BE49-F238E27FC236}">
                <a16:creationId xmlns:a16="http://schemas.microsoft.com/office/drawing/2014/main" id="{11C15A6B-D525-474D-936D-A9201E727F6E}"/>
              </a:ext>
            </a:extLst>
          </p:cNvPr>
          <p:cNvSpPr/>
          <p:nvPr/>
        </p:nvSpPr>
        <p:spPr>
          <a:xfrm>
            <a:off x="2189886" y="3858680"/>
            <a:ext cx="536895" cy="85567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7" name="Picture 6" descr="SRH Berlin University logo.png">
            <a:extLst>
              <a:ext uri="{FF2B5EF4-FFF2-40B4-BE49-F238E27FC236}">
                <a16:creationId xmlns:a16="http://schemas.microsoft.com/office/drawing/2014/main" id="{83BCF918-6327-4A3D-891B-CF5771224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50" y="53342"/>
            <a:ext cx="2261450" cy="605354"/>
          </a:xfrm>
          <a:prstGeom prst="rect">
            <a:avLst/>
          </a:prstGeom>
        </p:spPr>
      </p:pic>
    </p:spTree>
    <p:extLst>
      <p:ext uri="{BB962C8B-B14F-4D97-AF65-F5344CB8AC3E}">
        <p14:creationId xmlns:p14="http://schemas.microsoft.com/office/powerpoint/2010/main" val="2549729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DF6209-92EF-4901-A568-B00B382B3650}"/>
              </a:ext>
            </a:extLst>
          </p:cNvPr>
          <p:cNvSpPr>
            <a:spLocks noGrp="1"/>
          </p:cNvSpPr>
          <p:nvPr>
            <p:ph idx="1"/>
          </p:nvPr>
        </p:nvSpPr>
        <p:spPr>
          <a:xfrm>
            <a:off x="125135" y="1290415"/>
            <a:ext cx="11871121" cy="5245315"/>
          </a:xfrm>
        </p:spPr>
        <p:txBody>
          <a:bodyPr>
            <a:normAutofit/>
          </a:bodyPr>
          <a:lstStyle/>
          <a:p>
            <a:r>
              <a:rPr lang="en-US" dirty="0"/>
              <a:t>Kernel functions :</a:t>
            </a:r>
          </a:p>
          <a:p>
            <a:pPr lvl="1"/>
            <a:r>
              <a:rPr lang="en-US" sz="1800" b="1" dirty="0">
                <a:highlight>
                  <a:srgbClr val="FFFF00"/>
                </a:highlight>
              </a:rPr>
              <a:t>Linear</a:t>
            </a:r>
            <a:r>
              <a:rPr lang="en-US" sz="1800" b="1" dirty="0"/>
              <a:t> </a:t>
            </a:r>
            <a:r>
              <a:rPr lang="en-US" sz="1800" dirty="0"/>
              <a:t>:</a:t>
            </a:r>
          </a:p>
          <a:p>
            <a:pPr marL="457200" lvl="1" indent="0">
              <a:buNone/>
            </a:pPr>
            <a:endParaRPr lang="en-US" sz="1800" dirty="0"/>
          </a:p>
          <a:p>
            <a:pPr lvl="1">
              <a:buFont typeface="Wingdings" panose="05000000000000000000" pitchFamily="2" charset="2"/>
              <a:buChar char="ü"/>
            </a:pPr>
            <a:r>
              <a:rPr lang="en-US" sz="1800" dirty="0"/>
              <a:t>Used for </a:t>
            </a:r>
            <a:r>
              <a:rPr lang="en-US" sz="1800" dirty="0">
                <a:solidFill>
                  <a:srgbClr val="FF0000"/>
                </a:solidFill>
              </a:rPr>
              <a:t>text classification </a:t>
            </a:r>
            <a:r>
              <a:rPr lang="en-US" sz="1800" dirty="0"/>
              <a:t>since most of these types of problem are </a:t>
            </a:r>
            <a:r>
              <a:rPr lang="en-US" sz="1800" dirty="0">
                <a:solidFill>
                  <a:srgbClr val="FF0000"/>
                </a:solidFill>
              </a:rPr>
              <a:t>linearly </a:t>
            </a:r>
            <a:r>
              <a:rPr lang="en-US" sz="1800" dirty="0" err="1">
                <a:solidFill>
                  <a:srgbClr val="FF0000"/>
                </a:solidFill>
              </a:rPr>
              <a:t>seperable</a:t>
            </a:r>
            <a:r>
              <a:rPr lang="en-US" sz="1800" dirty="0">
                <a:solidFill>
                  <a:srgbClr val="FF0000"/>
                </a:solidFill>
              </a:rPr>
              <a:t> .</a:t>
            </a:r>
          </a:p>
          <a:p>
            <a:pPr lvl="1">
              <a:buFont typeface="Wingdings" panose="05000000000000000000" pitchFamily="2" charset="2"/>
              <a:buChar char="ü"/>
            </a:pPr>
            <a:r>
              <a:rPr lang="en-US" sz="1800" dirty="0"/>
              <a:t>Works well when lot of features are there .</a:t>
            </a:r>
          </a:p>
          <a:p>
            <a:pPr lvl="1">
              <a:buFont typeface="Wingdings" panose="05000000000000000000" pitchFamily="2" charset="2"/>
              <a:buChar char="ü"/>
            </a:pPr>
            <a:r>
              <a:rPr lang="en-US" sz="1800" dirty="0"/>
              <a:t>Faster than most of the others .</a:t>
            </a:r>
          </a:p>
          <a:p>
            <a:pPr lvl="1">
              <a:buFont typeface="Wingdings" panose="05000000000000000000" pitchFamily="2" charset="2"/>
              <a:buChar char="ü"/>
            </a:pPr>
            <a:r>
              <a:rPr lang="en-US" sz="1800" dirty="0"/>
              <a:t>Has only few parameters to optimize .</a:t>
            </a:r>
          </a:p>
          <a:p>
            <a:pPr lvl="1">
              <a:buFont typeface="Wingdings" panose="05000000000000000000" pitchFamily="2" charset="2"/>
              <a:buChar char="ü"/>
            </a:pPr>
            <a:r>
              <a:rPr lang="en-US" sz="1800" dirty="0"/>
              <a:t>Equation : </a:t>
            </a:r>
            <a:r>
              <a:rPr lang="en-US" sz="1800" dirty="0">
                <a:highlight>
                  <a:srgbClr val="FFFF00"/>
                </a:highlight>
              </a:rPr>
              <a:t>F(X) = W </a:t>
            </a:r>
            <a:r>
              <a:rPr lang="en-US" sz="1800" baseline="30000" dirty="0">
                <a:highlight>
                  <a:srgbClr val="FFFF00"/>
                </a:highlight>
              </a:rPr>
              <a:t>T </a:t>
            </a:r>
            <a:r>
              <a:rPr lang="en-US" sz="1800" dirty="0">
                <a:highlight>
                  <a:srgbClr val="FFFF00"/>
                </a:highlight>
              </a:rPr>
              <a:t>X + b , </a:t>
            </a:r>
            <a:r>
              <a:rPr lang="en-US" sz="1800" dirty="0"/>
              <a:t>where </a:t>
            </a:r>
            <a:r>
              <a:rPr lang="en-US" sz="1800" b="0" i="0" dirty="0">
                <a:solidFill>
                  <a:srgbClr val="0A0A23"/>
                </a:solidFill>
                <a:effectLst/>
              </a:rPr>
              <a:t> </a:t>
            </a:r>
            <a:r>
              <a:rPr lang="en-US" sz="1800" b="1" i="0" dirty="0">
                <a:effectLst/>
              </a:rPr>
              <a:t>w </a:t>
            </a:r>
            <a:r>
              <a:rPr lang="en-US" sz="1800" b="0" i="0" dirty="0">
                <a:solidFill>
                  <a:srgbClr val="0A0A23"/>
                </a:solidFill>
                <a:effectLst/>
              </a:rPr>
              <a:t>is the weight vector , </a:t>
            </a:r>
            <a:r>
              <a:rPr lang="en-US" sz="1800" b="1" i="0" dirty="0">
                <a:effectLst/>
              </a:rPr>
              <a:t>X </a:t>
            </a:r>
            <a:r>
              <a:rPr lang="en-US" sz="1800" b="0" i="0" dirty="0">
                <a:solidFill>
                  <a:srgbClr val="0A0A23"/>
                </a:solidFill>
                <a:effectLst/>
              </a:rPr>
              <a:t>is the data that you're trying to classify ,  </a:t>
            </a:r>
            <a:r>
              <a:rPr lang="en-US" sz="1800" b="1" i="0" dirty="0">
                <a:effectLst/>
              </a:rPr>
              <a:t>b </a:t>
            </a:r>
            <a:r>
              <a:rPr lang="en-US" sz="1800" b="0" i="0" dirty="0">
                <a:solidFill>
                  <a:srgbClr val="0A0A23"/>
                </a:solidFill>
                <a:effectLst/>
              </a:rPr>
              <a:t>is the linear coefficient estimated from the training data.</a:t>
            </a:r>
          </a:p>
          <a:p>
            <a:pPr marL="457200" lvl="1" indent="0">
              <a:buNone/>
            </a:pPr>
            <a:endParaRPr lang="en-US" sz="1800" dirty="0">
              <a:solidFill>
                <a:srgbClr val="0A0A23"/>
              </a:solidFill>
            </a:endParaRPr>
          </a:p>
          <a:p>
            <a:pPr lvl="1"/>
            <a:endParaRPr lang="en-US" sz="1800" b="1" i="0" dirty="0">
              <a:effectLst/>
              <a:highlight>
                <a:srgbClr val="FFFF00"/>
              </a:highlight>
              <a:latin typeface="Calibri" panose="020F0502020204030204" pitchFamily="34" charset="0"/>
              <a:cs typeface="Calibri" panose="020F0502020204030204" pitchFamily="34" charset="0"/>
            </a:endParaRPr>
          </a:p>
          <a:p>
            <a:pPr lvl="1"/>
            <a:r>
              <a:rPr lang="en-US" sz="1800" b="1" i="0" dirty="0">
                <a:effectLst/>
                <a:highlight>
                  <a:srgbClr val="FFFF00"/>
                </a:highlight>
                <a:latin typeface="Calibri" panose="020F0502020204030204" pitchFamily="34" charset="0"/>
                <a:cs typeface="Calibri" panose="020F0502020204030204" pitchFamily="34" charset="0"/>
              </a:rPr>
              <a:t>Polynomial</a:t>
            </a:r>
            <a:r>
              <a:rPr lang="en-US" sz="1800" i="0" dirty="0">
                <a:effectLst/>
                <a:highlight>
                  <a:srgbClr val="FFFF00"/>
                </a:highlight>
                <a:latin typeface="Calibri" panose="020F0502020204030204" pitchFamily="34" charset="0"/>
                <a:cs typeface="Calibri" panose="020F0502020204030204" pitchFamily="34" charset="0"/>
              </a:rPr>
              <a:t> :</a:t>
            </a:r>
          </a:p>
          <a:p>
            <a:pPr lvl="1"/>
            <a:endParaRPr lang="en-US" sz="1800" i="0" dirty="0">
              <a:effectLst/>
              <a:highlight>
                <a:srgbClr val="FFFF00"/>
              </a:highlight>
              <a:latin typeface="Calibri" panose="020F0502020204030204" pitchFamily="34" charset="0"/>
              <a:cs typeface="Calibri" panose="020F0502020204030204" pitchFamily="34" charset="0"/>
            </a:endParaRPr>
          </a:p>
          <a:p>
            <a:pPr lvl="1">
              <a:buFont typeface="Wingdings" panose="05000000000000000000" pitchFamily="2" charset="2"/>
              <a:buChar char="ü"/>
            </a:pPr>
            <a:r>
              <a:rPr lang="en-US" sz="1800" dirty="0">
                <a:latin typeface="Calibri" panose="020F0502020204030204" pitchFamily="34" charset="0"/>
                <a:cs typeface="Calibri" panose="020F0502020204030204" pitchFamily="34" charset="0"/>
              </a:rPr>
              <a:t>Not used very often since its predictions are </a:t>
            </a:r>
            <a:r>
              <a:rPr lang="en-US" sz="1800" dirty="0">
                <a:solidFill>
                  <a:srgbClr val="FF0000"/>
                </a:solidFill>
                <a:latin typeface="Calibri" panose="020F0502020204030204" pitchFamily="34" charset="0"/>
                <a:cs typeface="Calibri" panose="020F0502020204030204" pitchFamily="34" charset="0"/>
              </a:rPr>
              <a:t>not accurate </a:t>
            </a:r>
            <a:r>
              <a:rPr lang="en-US" sz="1800" dirty="0">
                <a:latin typeface="Calibri" panose="020F0502020204030204" pitchFamily="34" charset="0"/>
                <a:cs typeface="Calibri" panose="020F0502020204030204" pitchFamily="34" charset="0"/>
              </a:rPr>
              <a:t>.</a:t>
            </a:r>
          </a:p>
          <a:p>
            <a:pPr lvl="1">
              <a:buFont typeface="Wingdings" panose="05000000000000000000" pitchFamily="2" charset="2"/>
              <a:buChar char="ü"/>
            </a:pPr>
            <a:r>
              <a:rPr lang="en-US" sz="1800" dirty="0">
                <a:latin typeface="Calibri" panose="020F0502020204030204" pitchFamily="34" charset="0"/>
                <a:cs typeface="Calibri" panose="020F0502020204030204" pitchFamily="34" charset="0"/>
              </a:rPr>
              <a:t>Equation :  </a:t>
            </a:r>
            <a:r>
              <a:rPr lang="en-US" sz="1800" dirty="0">
                <a:highlight>
                  <a:srgbClr val="FFFF00"/>
                </a:highlight>
                <a:latin typeface="Calibri" panose="020F0502020204030204" pitchFamily="34" charset="0"/>
                <a:cs typeface="Calibri" panose="020F0502020204030204" pitchFamily="34" charset="0"/>
              </a:rPr>
              <a:t>F(X1, X2) =(a + X1</a:t>
            </a:r>
            <a:r>
              <a:rPr lang="en-US" sz="1800" baseline="30000" dirty="0">
                <a:highlight>
                  <a:srgbClr val="FFFF00"/>
                </a:highlight>
                <a:latin typeface="Calibri" panose="020F0502020204030204" pitchFamily="34" charset="0"/>
                <a:cs typeface="Calibri" panose="020F0502020204030204" pitchFamily="34" charset="0"/>
              </a:rPr>
              <a:t>T </a:t>
            </a:r>
            <a:r>
              <a:rPr lang="en-US" sz="1800" dirty="0">
                <a:highlight>
                  <a:srgbClr val="FFFF00"/>
                </a:highlight>
                <a:latin typeface="Calibri" panose="020F0502020204030204" pitchFamily="34" charset="0"/>
                <a:cs typeface="Calibri" panose="020F0502020204030204" pitchFamily="34" charset="0"/>
              </a:rPr>
              <a:t>* X2</a:t>
            </a:r>
            <a:r>
              <a:rPr lang="en-US" sz="1800" baseline="30000" dirty="0">
                <a:highlight>
                  <a:srgbClr val="FFFF00"/>
                </a:highlight>
                <a:latin typeface="Calibri" panose="020F0502020204030204" pitchFamily="34" charset="0"/>
                <a:cs typeface="Calibri" panose="020F0502020204030204" pitchFamily="34" charset="0"/>
              </a:rPr>
              <a:t>T</a:t>
            </a:r>
            <a:r>
              <a:rPr lang="en-US" sz="1800" dirty="0">
                <a:highlight>
                  <a:srgbClr val="FFFF00"/>
                </a:highlight>
                <a:latin typeface="Calibri" panose="020F0502020204030204" pitchFamily="34" charset="0"/>
                <a:cs typeface="Calibri" panose="020F0502020204030204" pitchFamily="34" charset="0"/>
              </a:rPr>
              <a:t> )</a:t>
            </a:r>
            <a:r>
              <a:rPr lang="en-US" sz="1800" baseline="30000" dirty="0">
                <a:highlight>
                  <a:srgbClr val="FFFF00"/>
                </a:highlight>
                <a:latin typeface="Calibri" panose="020F0502020204030204" pitchFamily="34" charset="0"/>
                <a:cs typeface="Calibri" panose="020F0502020204030204" pitchFamily="34" charset="0"/>
              </a:rPr>
              <a:t>b </a:t>
            </a:r>
          </a:p>
          <a:p>
            <a:pPr lvl="1">
              <a:buFont typeface="Wingdings" panose="05000000000000000000" pitchFamily="2" charset="2"/>
              <a:buChar char="ü"/>
            </a:pPr>
            <a:r>
              <a:rPr lang="en-US" sz="1800" b="1" i="0" dirty="0">
                <a:effectLst/>
              </a:rPr>
              <a:t>f(X1, X2) </a:t>
            </a:r>
            <a:r>
              <a:rPr lang="en-US" sz="1800" b="0" i="0" dirty="0">
                <a:solidFill>
                  <a:srgbClr val="0A0A23"/>
                </a:solidFill>
                <a:effectLst/>
              </a:rPr>
              <a:t>represents the polynomial decision boundary , </a:t>
            </a:r>
            <a:r>
              <a:rPr lang="en-US" sz="1800" b="1" i="0" dirty="0">
                <a:effectLst/>
              </a:rPr>
              <a:t>X1 </a:t>
            </a:r>
            <a:r>
              <a:rPr lang="en-US" sz="1800" b="0" i="0" dirty="0">
                <a:solidFill>
                  <a:srgbClr val="0A0A23"/>
                </a:solidFill>
                <a:effectLst/>
              </a:rPr>
              <a:t>and </a:t>
            </a:r>
            <a:r>
              <a:rPr lang="en-US" sz="1800" b="1" i="0" dirty="0">
                <a:effectLst/>
              </a:rPr>
              <a:t>X2</a:t>
            </a:r>
            <a:r>
              <a:rPr lang="en-US" sz="1800" b="0" i="0" dirty="0">
                <a:solidFill>
                  <a:srgbClr val="0A0A23"/>
                </a:solidFill>
                <a:effectLst/>
              </a:rPr>
              <a:t> represent your data.</a:t>
            </a:r>
            <a:endParaRPr lang="en-US" sz="1800" dirty="0">
              <a:cs typeface="Calibri" panose="020F0502020204030204" pitchFamily="34" charset="0"/>
            </a:endParaRPr>
          </a:p>
          <a:p>
            <a:pPr lvl="1">
              <a:buFont typeface="Wingdings" panose="05000000000000000000" pitchFamily="2" charset="2"/>
              <a:buChar char="ü"/>
            </a:pPr>
            <a:endParaRPr lang="en-US" sz="1800" i="0" dirty="0">
              <a:effectLst/>
              <a:latin typeface="Calibri" panose="020F0502020204030204" pitchFamily="34" charset="0"/>
              <a:cs typeface="Calibri" panose="020F0502020204030204" pitchFamily="34" charset="0"/>
            </a:endParaRPr>
          </a:p>
          <a:p>
            <a:pPr lvl="1"/>
            <a:endParaRPr lang="en-US" sz="1800" dirty="0"/>
          </a:p>
          <a:p>
            <a:pPr marL="457200" lvl="1" indent="0">
              <a:buNone/>
            </a:pPr>
            <a:endParaRPr lang="en-US" sz="1800" dirty="0"/>
          </a:p>
          <a:p>
            <a:pPr lvl="1"/>
            <a:endParaRPr lang="en-US" dirty="0"/>
          </a:p>
        </p:txBody>
      </p:sp>
      <p:sp>
        <p:nvSpPr>
          <p:cNvPr id="4" name="Title 1">
            <a:extLst>
              <a:ext uri="{FF2B5EF4-FFF2-40B4-BE49-F238E27FC236}">
                <a16:creationId xmlns:a16="http://schemas.microsoft.com/office/drawing/2014/main" id="{B4B5C341-B181-4FFE-A392-6BF27CC42DD5}"/>
              </a:ext>
            </a:extLst>
          </p:cNvPr>
          <p:cNvSpPr>
            <a:spLocks noGrp="1"/>
          </p:cNvSpPr>
          <p:nvPr>
            <p:ph type="title"/>
          </p:nvPr>
        </p:nvSpPr>
        <p:spPr>
          <a:xfrm>
            <a:off x="125136" y="172179"/>
            <a:ext cx="8440024" cy="683498"/>
          </a:xfrm>
        </p:spPr>
        <p:txBody>
          <a:bodyPr>
            <a:normAutofit fontScale="90000"/>
          </a:bodyPr>
          <a:lstStyle/>
          <a:p>
            <a:r>
              <a:rPr lang="en-US" dirty="0">
                <a:latin typeface="Georgia" panose="02040502050405020303" pitchFamily="18" charset="0"/>
              </a:rPr>
              <a:t>MATHEMATICS BEHIND SVM :</a:t>
            </a:r>
          </a:p>
        </p:txBody>
      </p:sp>
      <p:pic>
        <p:nvPicPr>
          <p:cNvPr id="6" name="Picture 5" descr="SRH Berlin University logo.png">
            <a:extLst>
              <a:ext uri="{FF2B5EF4-FFF2-40B4-BE49-F238E27FC236}">
                <a16:creationId xmlns:a16="http://schemas.microsoft.com/office/drawing/2014/main" id="{BC11F5ED-DD28-4163-BE6F-2257CB375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50" y="78509"/>
            <a:ext cx="2261450" cy="605354"/>
          </a:xfrm>
          <a:prstGeom prst="rect">
            <a:avLst/>
          </a:prstGeom>
        </p:spPr>
      </p:pic>
      <p:cxnSp>
        <p:nvCxnSpPr>
          <p:cNvPr id="5" name="Straight Connector 4">
            <a:extLst>
              <a:ext uri="{FF2B5EF4-FFF2-40B4-BE49-F238E27FC236}">
                <a16:creationId xmlns:a16="http://schemas.microsoft.com/office/drawing/2014/main" id="{5C175668-2E3A-4B4A-99F2-04437A92BE51}"/>
              </a:ext>
            </a:extLst>
          </p:cNvPr>
          <p:cNvCxnSpPr>
            <a:cxnSpLocks/>
          </p:cNvCxnSpPr>
          <p:nvPr/>
        </p:nvCxnSpPr>
        <p:spPr>
          <a:xfrm>
            <a:off x="555071" y="4362275"/>
            <a:ext cx="1108185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330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449EE0-7191-4059-AC82-C9743C8407DD}"/>
              </a:ext>
            </a:extLst>
          </p:cNvPr>
          <p:cNvSpPr>
            <a:spLocks noGrp="1"/>
          </p:cNvSpPr>
          <p:nvPr>
            <p:ph idx="1"/>
          </p:nvPr>
        </p:nvSpPr>
        <p:spPr>
          <a:xfrm>
            <a:off x="191549" y="1023634"/>
            <a:ext cx="11771300" cy="5568221"/>
          </a:xfrm>
        </p:spPr>
        <p:txBody>
          <a:bodyPr>
            <a:normAutofit lnSpcReduction="10000"/>
          </a:bodyPr>
          <a:lstStyle/>
          <a:p>
            <a:r>
              <a:rPr lang="en-US" dirty="0"/>
              <a:t>Kernel functions :</a:t>
            </a:r>
          </a:p>
          <a:p>
            <a:pPr marL="0" indent="0">
              <a:buNone/>
            </a:pPr>
            <a:endParaRPr lang="en-US" b="1" i="0" dirty="0">
              <a:effectLst/>
              <a:highlight>
                <a:srgbClr val="FFFF00"/>
              </a:highlight>
              <a:latin typeface="Calibri" panose="020F0502020204030204" pitchFamily="34" charset="0"/>
              <a:cs typeface="Calibri" panose="020F0502020204030204" pitchFamily="34" charset="0"/>
            </a:endParaRPr>
          </a:p>
          <a:p>
            <a:pPr lvl="1"/>
            <a:r>
              <a:rPr lang="en-US" sz="1800" b="1" i="0" dirty="0">
                <a:effectLst/>
                <a:highlight>
                  <a:srgbClr val="FFFF00"/>
                </a:highlight>
                <a:latin typeface="Calibri" panose="020F0502020204030204" pitchFamily="34" charset="0"/>
                <a:cs typeface="Calibri" panose="020F0502020204030204" pitchFamily="34" charset="0"/>
              </a:rPr>
              <a:t>Gaussian Radial Basis Function (RBF) :</a:t>
            </a:r>
          </a:p>
          <a:p>
            <a:pPr marL="457200" lvl="1" indent="0">
              <a:buNone/>
            </a:pPr>
            <a:endParaRPr lang="en-US" sz="1800" b="1" i="0" dirty="0">
              <a:effectLst/>
              <a:highlight>
                <a:srgbClr val="FFFF00"/>
              </a:highlight>
              <a:latin typeface="Calibri" panose="020F0502020204030204" pitchFamily="34" charset="0"/>
              <a:cs typeface="Calibri" panose="020F0502020204030204" pitchFamily="34" charset="0"/>
            </a:endParaRPr>
          </a:p>
          <a:p>
            <a:pPr lvl="1">
              <a:buFont typeface="Wingdings" panose="05000000000000000000" pitchFamily="2" charset="2"/>
              <a:buChar char="ü"/>
            </a:pPr>
            <a:r>
              <a:rPr lang="en-US" sz="1800" b="0" i="0" dirty="0">
                <a:solidFill>
                  <a:srgbClr val="0A0A23"/>
                </a:solidFill>
                <a:effectLst/>
              </a:rPr>
              <a:t>most </a:t>
            </a:r>
            <a:r>
              <a:rPr lang="en-US" sz="1800" b="0" i="0" dirty="0">
                <a:solidFill>
                  <a:srgbClr val="0A0A23"/>
                </a:solidFill>
                <a:effectLst/>
                <a:cs typeface="Calibri" panose="020F0502020204030204" pitchFamily="34" charset="0"/>
              </a:rPr>
              <a:t>powerful</a:t>
            </a:r>
            <a:r>
              <a:rPr lang="en-US" sz="1800" b="0" i="0" dirty="0">
                <a:solidFill>
                  <a:srgbClr val="0A0A23"/>
                </a:solidFill>
                <a:effectLst/>
              </a:rPr>
              <a:t> and commonly used kernels in SVMs.</a:t>
            </a:r>
            <a:endParaRPr lang="en-US" sz="1800" b="1" i="0" dirty="0">
              <a:effectLst/>
              <a:highlight>
                <a:srgbClr val="FFFF00"/>
              </a:highlight>
              <a:cs typeface="Calibri" panose="020F0502020204030204" pitchFamily="34" charset="0"/>
            </a:endParaRPr>
          </a:p>
          <a:p>
            <a:pPr lvl="1">
              <a:buFont typeface="Wingdings" panose="05000000000000000000" pitchFamily="2" charset="2"/>
              <a:buChar char="ü"/>
            </a:pPr>
            <a:r>
              <a:rPr lang="en-US" sz="1800" dirty="0">
                <a:latin typeface="Calibri" panose="020F0502020204030204" pitchFamily="34" charset="0"/>
                <a:cs typeface="Calibri" panose="020F0502020204030204" pitchFamily="34" charset="0"/>
              </a:rPr>
              <a:t>Best for non-linear data .</a:t>
            </a:r>
          </a:p>
          <a:p>
            <a:pPr lvl="1">
              <a:buFont typeface="Wingdings" panose="05000000000000000000" pitchFamily="2" charset="2"/>
              <a:buChar char="ü"/>
            </a:pPr>
            <a:r>
              <a:rPr lang="en-US" sz="1800" dirty="0">
                <a:latin typeface="Calibri" panose="020F0502020204030204" pitchFamily="34" charset="0"/>
                <a:cs typeface="Calibri" panose="020F0502020204030204" pitchFamily="34" charset="0"/>
              </a:rPr>
              <a:t>Equation : </a:t>
            </a:r>
            <a:r>
              <a:rPr lang="en-US" sz="1800" dirty="0">
                <a:highlight>
                  <a:srgbClr val="FFFF00"/>
                </a:highlight>
                <a:latin typeface="Calibri" panose="020F0502020204030204" pitchFamily="34" charset="0"/>
                <a:cs typeface="Calibri" panose="020F0502020204030204" pitchFamily="34" charset="0"/>
              </a:rPr>
              <a:t>F( X1, X2 ) = exp(-gamma * || X1 – X2 ||</a:t>
            </a:r>
            <a:r>
              <a:rPr lang="en-US" sz="1800" baseline="30000" dirty="0">
                <a:highlight>
                  <a:srgbClr val="FFFF00"/>
                </a:highlight>
                <a:latin typeface="Calibri" panose="020F0502020204030204" pitchFamily="34" charset="0"/>
                <a:cs typeface="Calibri" panose="020F0502020204030204" pitchFamily="34" charset="0"/>
              </a:rPr>
              <a:t>2 </a:t>
            </a:r>
            <a:r>
              <a:rPr lang="en-US" sz="1800" dirty="0">
                <a:highlight>
                  <a:srgbClr val="FFFF00"/>
                </a:highlight>
                <a:latin typeface="Calibri" panose="020F0502020204030204" pitchFamily="34" charset="0"/>
                <a:cs typeface="Calibri" panose="020F0502020204030204" pitchFamily="34" charset="0"/>
              </a:rPr>
              <a:t>) where gamma = (1/ 2</a:t>
            </a:r>
            <a:r>
              <a:rPr lang="el-GR" sz="1800" dirty="0">
                <a:highlight>
                  <a:srgbClr val="FFFF00"/>
                </a:highlight>
                <a:latin typeface="Calibri" panose="020F0502020204030204" pitchFamily="34" charset="0"/>
                <a:cs typeface="Calibri" panose="020F0502020204030204" pitchFamily="34" charset="0"/>
              </a:rPr>
              <a:t>σ</a:t>
            </a:r>
            <a:r>
              <a:rPr lang="en-US" sz="1800" baseline="30000" dirty="0">
                <a:highlight>
                  <a:srgbClr val="FFFF00"/>
                </a:highlight>
                <a:latin typeface="Calibri" panose="020F0502020204030204" pitchFamily="34" charset="0"/>
                <a:cs typeface="Calibri" panose="020F0502020204030204" pitchFamily="34" charset="0"/>
              </a:rPr>
              <a:t>2 )  </a:t>
            </a:r>
          </a:p>
          <a:p>
            <a:pPr lvl="1">
              <a:buFont typeface="Wingdings" panose="05000000000000000000" pitchFamily="2" charset="2"/>
              <a:buChar char="ü"/>
            </a:pPr>
            <a:endParaRPr lang="en-US" sz="1800" baseline="30000" dirty="0">
              <a:highlight>
                <a:srgbClr val="FFFF00"/>
              </a:highlight>
              <a:latin typeface="Calibri" panose="020F0502020204030204" pitchFamily="34" charset="0"/>
              <a:cs typeface="Calibri" panose="020F0502020204030204" pitchFamily="34" charset="0"/>
            </a:endParaRPr>
          </a:p>
          <a:p>
            <a:pPr lvl="1">
              <a:buFont typeface="Wingdings" panose="05000000000000000000" pitchFamily="2" charset="2"/>
              <a:buChar char="ü"/>
            </a:pPr>
            <a:r>
              <a:rPr lang="en-US" baseline="30000" dirty="0">
                <a:highlight>
                  <a:srgbClr val="FFFF00"/>
                </a:highlight>
                <a:latin typeface="Calibri" panose="020F0502020204030204" pitchFamily="34" charset="0"/>
                <a:cs typeface="Calibri" panose="020F0502020204030204" pitchFamily="34" charset="0"/>
              </a:rPr>
              <a:t>F(x1,x2) =  </a:t>
            </a:r>
            <a:r>
              <a:rPr lang="en-US" u="sng" baseline="30000" dirty="0">
                <a:highlight>
                  <a:srgbClr val="FFFF00"/>
                </a:highlight>
                <a:latin typeface="Calibri" panose="020F0502020204030204" pitchFamily="34" charset="0"/>
                <a:cs typeface="Calibri" panose="020F0502020204030204" pitchFamily="34" charset="0"/>
              </a:rPr>
              <a:t>e-(||x1-x2||</a:t>
            </a:r>
            <a:r>
              <a:rPr lang="en-US" u="sng" baseline="38000" dirty="0">
                <a:highlight>
                  <a:srgbClr val="FFFF00"/>
                </a:highlight>
                <a:latin typeface="Calibri" panose="020F0502020204030204" pitchFamily="34" charset="0"/>
                <a:cs typeface="Calibri" panose="020F0502020204030204" pitchFamily="34" charset="0"/>
              </a:rPr>
              <a:t>2</a:t>
            </a:r>
          </a:p>
          <a:p>
            <a:pPr marL="1371600" lvl="3" indent="0">
              <a:buNone/>
            </a:pPr>
            <a:r>
              <a:rPr lang="en-US" sz="2400" baseline="30000" dirty="0">
                <a:highlight>
                  <a:srgbClr val="FFFF00"/>
                </a:highlight>
                <a:latin typeface="Calibri" panose="020F0502020204030204" pitchFamily="34" charset="0"/>
                <a:cs typeface="Calibri" panose="020F0502020204030204" pitchFamily="34" charset="0"/>
              </a:rPr>
              <a:t>	    2</a:t>
            </a:r>
            <a:r>
              <a:rPr lang="el-GR" sz="2400" baseline="30000" dirty="0">
                <a:highlight>
                  <a:srgbClr val="FFFF00"/>
                </a:highlight>
                <a:latin typeface="Calibri" panose="020F0502020204030204" pitchFamily="34" charset="0"/>
                <a:cs typeface="Calibri" panose="020F0502020204030204" pitchFamily="34" charset="0"/>
              </a:rPr>
              <a:t>σ</a:t>
            </a:r>
            <a:r>
              <a:rPr lang="en-US" sz="2400" baseline="30000" dirty="0">
                <a:highlight>
                  <a:srgbClr val="FFFF00"/>
                </a:highlight>
                <a:latin typeface="Calibri" panose="020F0502020204030204" pitchFamily="34" charset="0"/>
                <a:cs typeface="Calibri" panose="020F0502020204030204" pitchFamily="34" charset="0"/>
              </a:rPr>
              <a:t> </a:t>
            </a:r>
            <a:r>
              <a:rPr lang="en-US" sz="2400" baseline="38000" dirty="0">
                <a:highlight>
                  <a:srgbClr val="FFFF00"/>
                </a:highlight>
                <a:latin typeface="Calibri" panose="020F0502020204030204" pitchFamily="34" charset="0"/>
                <a:cs typeface="Calibri" panose="020F0502020204030204" pitchFamily="34" charset="0"/>
              </a:rPr>
              <a:t>2 </a:t>
            </a:r>
          </a:p>
          <a:p>
            <a:pPr lvl="1">
              <a:buFont typeface="Wingdings" panose="05000000000000000000" pitchFamily="2" charset="2"/>
              <a:buChar char="ü"/>
            </a:pPr>
            <a:r>
              <a:rPr lang="en-US" sz="1800" b="1" i="0" dirty="0">
                <a:effectLst/>
                <a:latin typeface="Calibri" panose="020F0502020204030204" pitchFamily="34" charset="0"/>
                <a:cs typeface="Calibri" panose="020F0502020204030204" pitchFamily="34" charset="0"/>
              </a:rPr>
              <a:t>gamma</a:t>
            </a:r>
            <a:r>
              <a:rPr lang="en-US" sz="1800" b="0" i="0" dirty="0">
                <a:solidFill>
                  <a:srgbClr val="0A0A23"/>
                </a:solidFill>
                <a:effectLst/>
                <a:latin typeface="Calibri" panose="020F0502020204030204" pitchFamily="34" charset="0"/>
                <a:cs typeface="Calibri" panose="020F0502020204030204" pitchFamily="34" charset="0"/>
              </a:rPr>
              <a:t> - specifies how much a single training point has on the other data points around it ,  </a:t>
            </a:r>
            <a:r>
              <a:rPr lang="en-US" sz="1800" b="1" i="0" dirty="0">
                <a:effectLst/>
                <a:latin typeface="Calibri" panose="020F0502020204030204" pitchFamily="34" charset="0"/>
                <a:cs typeface="Calibri" panose="020F0502020204030204" pitchFamily="34" charset="0"/>
              </a:rPr>
              <a:t>||X1 - X2|| </a:t>
            </a:r>
            <a:r>
              <a:rPr lang="en-US" sz="1800" b="0" i="0" dirty="0">
                <a:solidFill>
                  <a:srgbClr val="0A0A23"/>
                </a:solidFill>
                <a:effectLst/>
                <a:latin typeface="Calibri" panose="020F0502020204030204" pitchFamily="34" charset="0"/>
                <a:cs typeface="Calibri" panose="020F0502020204030204" pitchFamily="34" charset="0"/>
              </a:rPr>
              <a:t>is the dot product between the features.</a:t>
            </a:r>
          </a:p>
          <a:p>
            <a:pPr lvl="1">
              <a:buFont typeface="Wingdings" panose="05000000000000000000" pitchFamily="2" charset="2"/>
              <a:buChar char="ü"/>
            </a:pPr>
            <a:endParaRPr lang="en-US" sz="1800" dirty="0">
              <a:solidFill>
                <a:srgbClr val="0A0A23"/>
              </a:solidFill>
              <a:highlight>
                <a:srgbClr val="FFFF00"/>
              </a:highlight>
              <a:latin typeface="Calibri" panose="020F0502020204030204" pitchFamily="34" charset="0"/>
              <a:cs typeface="Calibri" panose="020F0502020204030204" pitchFamily="34" charset="0"/>
            </a:endParaRPr>
          </a:p>
          <a:p>
            <a:pPr lvl="1"/>
            <a:endParaRPr lang="en-US" sz="2000" b="1" i="0" dirty="0">
              <a:effectLst/>
              <a:highlight>
                <a:srgbClr val="FFFF00"/>
              </a:highlight>
              <a:latin typeface="Calibri" panose="020F0502020204030204" pitchFamily="34" charset="0"/>
              <a:cs typeface="Calibri" panose="020F0502020204030204" pitchFamily="34" charset="0"/>
            </a:endParaRPr>
          </a:p>
          <a:p>
            <a:pPr lvl="1"/>
            <a:r>
              <a:rPr lang="en-US" sz="2000" b="1" i="0" dirty="0">
                <a:effectLst/>
                <a:highlight>
                  <a:srgbClr val="FFFF00"/>
                </a:highlight>
                <a:latin typeface="Calibri" panose="020F0502020204030204" pitchFamily="34" charset="0"/>
                <a:cs typeface="Calibri" panose="020F0502020204030204" pitchFamily="34" charset="0"/>
              </a:rPr>
              <a:t>Sigmoid :</a:t>
            </a:r>
          </a:p>
          <a:p>
            <a:pPr marL="457200" lvl="1" indent="0">
              <a:buNone/>
            </a:pPr>
            <a:endParaRPr lang="en-US" sz="2000" b="1" i="0" dirty="0">
              <a:effectLst/>
              <a:highlight>
                <a:srgbClr val="FFFF00"/>
              </a:highlight>
              <a:latin typeface="Calibri" panose="020F0502020204030204" pitchFamily="34" charset="0"/>
              <a:cs typeface="Calibri" panose="020F0502020204030204" pitchFamily="34" charset="0"/>
            </a:endParaRPr>
          </a:p>
          <a:p>
            <a:pPr lvl="1">
              <a:buFont typeface="Wingdings" panose="05000000000000000000" pitchFamily="2" charset="2"/>
              <a:buChar char="ü"/>
            </a:pPr>
            <a:r>
              <a:rPr lang="en-US" sz="2000" dirty="0">
                <a:latin typeface="Calibri" panose="020F0502020204030204" pitchFamily="34" charset="0"/>
                <a:cs typeface="Calibri" panose="020F0502020204030204" pitchFamily="34" charset="0"/>
              </a:rPr>
              <a:t>Used mainly in neural networks than in SVM </a:t>
            </a:r>
          </a:p>
          <a:p>
            <a:pPr lvl="1">
              <a:buFont typeface="Wingdings" panose="05000000000000000000" pitchFamily="2" charset="2"/>
              <a:buChar char="ü"/>
            </a:pPr>
            <a:r>
              <a:rPr lang="en-US" sz="2000" dirty="0">
                <a:latin typeface="Calibri" panose="020F0502020204030204" pitchFamily="34" charset="0"/>
                <a:cs typeface="Calibri" panose="020F0502020204030204" pitchFamily="34" charset="0"/>
              </a:rPr>
              <a:t>Equation : </a:t>
            </a:r>
            <a:r>
              <a:rPr lang="en-US" sz="2000" dirty="0">
                <a:highlight>
                  <a:srgbClr val="FFFF00"/>
                </a:highlight>
                <a:latin typeface="Calibri" panose="020F0502020204030204" pitchFamily="34" charset="0"/>
                <a:cs typeface="Calibri" panose="020F0502020204030204" pitchFamily="34" charset="0"/>
              </a:rPr>
              <a:t>F(X,Y) = tanh(alpha * X </a:t>
            </a:r>
            <a:r>
              <a:rPr lang="en-US" sz="2000" baseline="30000" dirty="0">
                <a:highlight>
                  <a:srgbClr val="FFFF00"/>
                </a:highlight>
                <a:latin typeface="Calibri" panose="020F0502020204030204" pitchFamily="34" charset="0"/>
                <a:cs typeface="Calibri" panose="020F0502020204030204" pitchFamily="34" charset="0"/>
              </a:rPr>
              <a:t>T</a:t>
            </a:r>
            <a:r>
              <a:rPr lang="en-US" sz="2000" dirty="0">
                <a:highlight>
                  <a:srgbClr val="FFFF00"/>
                </a:highlight>
                <a:latin typeface="Calibri" panose="020F0502020204030204" pitchFamily="34" charset="0"/>
                <a:cs typeface="Calibri" panose="020F0502020204030204" pitchFamily="34" charset="0"/>
              </a:rPr>
              <a:t> * Y + C )</a:t>
            </a:r>
          </a:p>
          <a:p>
            <a:pPr lvl="1">
              <a:buFont typeface="Wingdings" panose="05000000000000000000" pitchFamily="2" charset="2"/>
              <a:buChar char="ü"/>
            </a:pPr>
            <a:endParaRPr lang="en-US" sz="2000" dirty="0">
              <a:highlight>
                <a:srgbClr val="FFFF00"/>
              </a:highlight>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sz="2000" b="1" i="0" dirty="0">
              <a:effectLst/>
              <a:latin typeface="Calibri" panose="020F0502020204030204" pitchFamily="34" charset="0"/>
              <a:cs typeface="Calibri" panose="020F0502020204030204" pitchFamily="34" charset="0"/>
            </a:endParaRPr>
          </a:p>
          <a:p>
            <a:pPr marL="0" indent="0">
              <a:buNone/>
            </a:pPr>
            <a:endParaRPr lang="en-US" sz="2200" dirty="0">
              <a:highlight>
                <a:srgbClr val="FFFF00"/>
              </a:highlight>
              <a:latin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B1A16577-A0E9-4D93-9A42-320F78EF337B}"/>
              </a:ext>
            </a:extLst>
          </p:cNvPr>
          <p:cNvSpPr>
            <a:spLocks noGrp="1"/>
          </p:cNvSpPr>
          <p:nvPr>
            <p:ph type="title"/>
          </p:nvPr>
        </p:nvSpPr>
        <p:spPr>
          <a:xfrm>
            <a:off x="125136" y="147012"/>
            <a:ext cx="8440024" cy="683498"/>
          </a:xfrm>
        </p:spPr>
        <p:txBody>
          <a:bodyPr>
            <a:normAutofit fontScale="90000"/>
          </a:bodyPr>
          <a:lstStyle/>
          <a:p>
            <a:r>
              <a:rPr lang="en-US" dirty="0">
                <a:latin typeface="Georgia" panose="02040502050405020303" pitchFamily="18" charset="0"/>
              </a:rPr>
              <a:t>MATHEMATICS BEHIND SVM :</a:t>
            </a:r>
          </a:p>
        </p:txBody>
      </p:sp>
      <p:pic>
        <p:nvPicPr>
          <p:cNvPr id="8" name="Picture 7" descr="SRH Berlin University logo.png">
            <a:extLst>
              <a:ext uri="{FF2B5EF4-FFF2-40B4-BE49-F238E27FC236}">
                <a16:creationId xmlns:a16="http://schemas.microsoft.com/office/drawing/2014/main" id="{E5F743A1-0B41-4F9D-8C8C-444B000D1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50" y="78509"/>
            <a:ext cx="2261450" cy="605354"/>
          </a:xfrm>
          <a:prstGeom prst="rect">
            <a:avLst/>
          </a:prstGeom>
        </p:spPr>
      </p:pic>
      <p:cxnSp>
        <p:nvCxnSpPr>
          <p:cNvPr id="7" name="Straight Connector 6">
            <a:extLst>
              <a:ext uri="{FF2B5EF4-FFF2-40B4-BE49-F238E27FC236}">
                <a16:creationId xmlns:a16="http://schemas.microsoft.com/office/drawing/2014/main" id="{15C48B6F-BAF0-4C84-A768-C14A9320DCD9}"/>
              </a:ext>
            </a:extLst>
          </p:cNvPr>
          <p:cNvCxnSpPr>
            <a:cxnSpLocks/>
          </p:cNvCxnSpPr>
          <p:nvPr/>
        </p:nvCxnSpPr>
        <p:spPr>
          <a:xfrm>
            <a:off x="555071" y="4697835"/>
            <a:ext cx="11081857" cy="0"/>
          </a:xfrm>
          <a:prstGeom prst="line">
            <a:avLst/>
          </a:prstGeom>
        </p:spPr>
        <p:style>
          <a:lnRef idx="1">
            <a:schemeClr val="dk1"/>
          </a:lnRef>
          <a:fillRef idx="0">
            <a:schemeClr val="dk1"/>
          </a:fillRef>
          <a:effectRef idx="0">
            <a:schemeClr val="dk1"/>
          </a:effectRef>
          <a:fontRef idx="minor">
            <a:schemeClr val="tx1"/>
          </a:fontRef>
        </p:style>
      </p:cxnSp>
      <p:sp>
        <p:nvSpPr>
          <p:cNvPr id="2" name="AutoShape 2" descr="K (x, y) = e ^ - (\frac{||x - y||^2} {2 \sigma^2})">
            <a:extLst>
              <a:ext uri="{FF2B5EF4-FFF2-40B4-BE49-F238E27FC236}">
                <a16:creationId xmlns:a16="http://schemas.microsoft.com/office/drawing/2014/main" id="{2C536612-2985-459E-AC08-22BD5D2A414F}"/>
              </a:ext>
            </a:extLst>
          </p:cNvPr>
          <p:cNvSpPr>
            <a:spLocks noChangeAspect="1" noChangeArrowheads="1"/>
          </p:cNvSpPr>
          <p:nvPr/>
        </p:nvSpPr>
        <p:spPr bwMode="auto">
          <a:xfrm>
            <a:off x="4933950" y="3158238"/>
            <a:ext cx="2324100" cy="390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K (x, y) = e ^ - (\frac{||x - y||^2} {2 \sigma^2})">
            <a:extLst>
              <a:ext uri="{FF2B5EF4-FFF2-40B4-BE49-F238E27FC236}">
                <a16:creationId xmlns:a16="http://schemas.microsoft.com/office/drawing/2014/main" id="{549F3AC9-E4D3-4E8E-971C-CBA467C008C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57213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3ECB859-B6A1-41A8-8283-972E0DDFEA04}"/>
                  </a:ext>
                </a:extLst>
              </p:cNvPr>
              <p:cNvSpPr>
                <a:spLocks noGrp="1"/>
              </p:cNvSpPr>
              <p:nvPr>
                <p:ph idx="1"/>
              </p:nvPr>
            </p:nvSpPr>
            <p:spPr>
              <a:xfrm>
                <a:off x="220211" y="1083404"/>
                <a:ext cx="11971789" cy="5774596"/>
              </a:xfrm>
            </p:spPr>
            <p:txBody>
              <a:bodyPr/>
              <a:lstStyle/>
              <a:p>
                <a:r>
                  <a:rPr lang="en-US" dirty="0"/>
                  <a:t>Kernel functions :</a:t>
                </a:r>
              </a:p>
              <a:p>
                <a:endParaRPr lang="en-US" dirty="0"/>
              </a:p>
              <a:p>
                <a:pPr lvl="1"/>
                <a:r>
                  <a:rPr lang="en-US" dirty="0">
                    <a:highlight>
                      <a:srgbClr val="FFFF00"/>
                    </a:highlight>
                  </a:rPr>
                  <a:t>Laplace RBF kernel </a:t>
                </a:r>
                <a:r>
                  <a:rPr lang="en-US" dirty="0"/>
                  <a:t>:</a:t>
                </a:r>
              </a:p>
              <a:p>
                <a:pPr lvl="1"/>
                <a:r>
                  <a:rPr lang="en-US" sz="1800" b="0" i="0" dirty="0">
                    <a:effectLst/>
                  </a:rPr>
                  <a:t>It is general-purpose kernel .</a:t>
                </a:r>
              </a:p>
              <a:p>
                <a:pPr lvl="1"/>
                <a:r>
                  <a:rPr lang="en-US" sz="1800" dirty="0"/>
                  <a:t>U</a:t>
                </a:r>
                <a:r>
                  <a:rPr lang="en-US" sz="1800" b="0" i="0" dirty="0">
                    <a:effectLst/>
                  </a:rPr>
                  <a:t>sed when there is no prior knowledge about the data.</a:t>
                </a:r>
              </a:p>
              <a:p>
                <a:pPr lvl="1"/>
                <a:r>
                  <a:rPr lang="en-US" sz="1800" dirty="0"/>
                  <a:t>Equation </a:t>
                </a:r>
                <a:r>
                  <a:rPr lang="en-US" sz="1800" dirty="0">
                    <a:highlight>
                      <a:srgbClr val="FFFF00"/>
                    </a:highlight>
                  </a:rPr>
                  <a:t>:  K(X,Y) = exp( - </a:t>
                </a:r>
                <a14:m>
                  <m:oMath xmlns:m="http://schemas.openxmlformats.org/officeDocument/2006/math">
                    <m:f>
                      <m:fPr>
                        <m:ctrlPr>
                          <a:rPr lang="en-US" sz="1800" i="1" dirty="0" smtClean="0">
                            <a:highlight>
                              <a:srgbClr val="FFFF00"/>
                            </a:highlight>
                            <a:latin typeface="Cambria Math" panose="02040503050406030204" pitchFamily="18" charset="0"/>
                          </a:rPr>
                        </m:ctrlPr>
                      </m:fPr>
                      <m:num>
                        <m:r>
                          <a:rPr lang="en-US" sz="1800" b="0" i="1" dirty="0" smtClean="0">
                            <a:highlight>
                              <a:srgbClr val="FFFF00"/>
                            </a:highlight>
                            <a:latin typeface="Cambria Math" panose="02040503050406030204" pitchFamily="18" charset="0"/>
                          </a:rPr>
                          <m:t>||</m:t>
                        </m:r>
                        <m:r>
                          <a:rPr lang="en-US" sz="1800" b="0" i="1" dirty="0" smtClean="0">
                            <a:highlight>
                              <a:srgbClr val="FFFF00"/>
                            </a:highlight>
                            <a:latin typeface="Cambria Math" panose="02040503050406030204" pitchFamily="18" charset="0"/>
                          </a:rPr>
                          <m:t>𝑋</m:t>
                        </m:r>
                        <m:r>
                          <a:rPr lang="en-US" sz="1800" b="0" i="1" dirty="0" smtClean="0">
                            <a:highlight>
                              <a:srgbClr val="FFFF00"/>
                            </a:highlight>
                            <a:latin typeface="Cambria Math" panose="02040503050406030204" pitchFamily="18" charset="0"/>
                          </a:rPr>
                          <m:t> −</m:t>
                        </m:r>
                        <m:r>
                          <a:rPr lang="en-US" sz="1800" b="0" i="1" dirty="0" smtClean="0">
                            <a:highlight>
                              <a:srgbClr val="FFFF00"/>
                            </a:highlight>
                            <a:latin typeface="Cambria Math" panose="02040503050406030204" pitchFamily="18" charset="0"/>
                          </a:rPr>
                          <m:t>𝑌</m:t>
                        </m:r>
                        <m:r>
                          <a:rPr lang="en-US" sz="1800" b="0" i="1" dirty="0" smtClean="0">
                            <a:highlight>
                              <a:srgbClr val="FFFF00"/>
                            </a:highlight>
                            <a:latin typeface="Cambria Math" panose="02040503050406030204" pitchFamily="18" charset="0"/>
                          </a:rPr>
                          <m:t>||</m:t>
                        </m:r>
                      </m:num>
                      <m:den>
                        <m:r>
                          <m:rPr>
                            <m:sty m:val="p"/>
                          </m:rPr>
                          <a:rPr lang="el-GR" sz="1800" i="1" dirty="0" smtClean="0">
                            <a:highlight>
                              <a:srgbClr val="FFFF00"/>
                            </a:highlight>
                            <a:latin typeface="Cambria Math" panose="02040503050406030204" pitchFamily="18" charset="0"/>
                          </a:rPr>
                          <m:t>σ</m:t>
                        </m:r>
                      </m:den>
                    </m:f>
                    <m:r>
                      <a:rPr lang="en-US" sz="1800" b="0" i="1" dirty="0" smtClean="0">
                        <a:highlight>
                          <a:srgbClr val="FFFF00"/>
                        </a:highlight>
                        <a:latin typeface="Cambria Math" panose="02040503050406030204" pitchFamily="18" charset="0"/>
                      </a:rPr>
                      <m:t> )</m:t>
                    </m:r>
                  </m:oMath>
                </a14:m>
                <a:endParaRPr lang="en-US" sz="1800" dirty="0">
                  <a:highlight>
                    <a:srgbClr val="FFFF00"/>
                  </a:highlight>
                </a:endParaRPr>
              </a:p>
              <a:p>
                <a:pPr lvl="1"/>
                <a:endParaRPr lang="en-US" sz="1800" dirty="0">
                  <a:highlight>
                    <a:srgbClr val="FFFF00"/>
                  </a:highlight>
                </a:endParaRPr>
              </a:p>
              <a:p>
                <a:pPr marL="457200" lvl="1" indent="0">
                  <a:buNone/>
                </a:pPr>
                <a:endParaRPr lang="en-US" sz="1800" dirty="0">
                  <a:highlight>
                    <a:srgbClr val="FFFF00"/>
                  </a:highlight>
                </a:endParaRPr>
              </a:p>
              <a:p>
                <a:pPr marL="457200" lvl="1" indent="0">
                  <a:buNone/>
                </a:pPr>
                <a:endParaRPr lang="en-US" sz="1800" dirty="0">
                  <a:highlight>
                    <a:srgbClr val="FFFF00"/>
                  </a:highlight>
                </a:endParaRPr>
              </a:p>
              <a:p>
                <a:pPr marL="457200" lvl="1" indent="0">
                  <a:buNone/>
                </a:pPr>
                <a:endParaRPr lang="en-US" sz="1800" dirty="0">
                  <a:highlight>
                    <a:srgbClr val="FFFF00"/>
                  </a:highlight>
                </a:endParaRPr>
              </a:p>
              <a:p>
                <a:pPr lvl="1"/>
                <a:r>
                  <a:rPr lang="en-US" dirty="0">
                    <a:highlight>
                      <a:srgbClr val="FFFF00"/>
                    </a:highlight>
                  </a:rPr>
                  <a:t>Hyperbolic Tangent kernel</a:t>
                </a:r>
                <a:r>
                  <a:rPr lang="en-US" sz="1800" dirty="0">
                    <a:highlight>
                      <a:srgbClr val="FFFF00"/>
                    </a:highlight>
                  </a:rPr>
                  <a:t> :</a:t>
                </a:r>
              </a:p>
              <a:p>
                <a:pPr marL="457200" lvl="1" indent="0">
                  <a:buNone/>
                </a:pPr>
                <a:endParaRPr lang="en-US" sz="1800" dirty="0">
                  <a:highlight>
                    <a:srgbClr val="FFFF00"/>
                  </a:highlight>
                </a:endParaRPr>
              </a:p>
              <a:p>
                <a:pPr lvl="1"/>
                <a:r>
                  <a:rPr lang="en-US" sz="1800" dirty="0"/>
                  <a:t>It is used in neural networks </a:t>
                </a:r>
              </a:p>
              <a:p>
                <a:pPr lvl="1"/>
                <a:r>
                  <a:rPr lang="en-US" sz="1800" dirty="0"/>
                  <a:t>Equation : </a:t>
                </a:r>
                <a:r>
                  <a:rPr lang="en-US" sz="1800" dirty="0">
                    <a:highlight>
                      <a:srgbClr val="FFFF00"/>
                    </a:highlight>
                  </a:rPr>
                  <a:t>K (X,Y) = tanh(alpha X </a:t>
                </a:r>
                <a:r>
                  <a:rPr lang="en-US" sz="1800" baseline="40000" dirty="0">
                    <a:highlight>
                      <a:srgbClr val="FFFF00"/>
                    </a:highlight>
                  </a:rPr>
                  <a:t>t </a:t>
                </a:r>
                <a:r>
                  <a:rPr lang="en-US" sz="1800" dirty="0">
                    <a:highlight>
                      <a:srgbClr val="FFFF00"/>
                    </a:highlight>
                  </a:rPr>
                  <a:t>Y + c )</a:t>
                </a:r>
              </a:p>
            </p:txBody>
          </p:sp>
        </mc:Choice>
        <mc:Fallback>
          <p:sp>
            <p:nvSpPr>
              <p:cNvPr id="3" name="Content Placeholder 2">
                <a:extLst>
                  <a:ext uri="{FF2B5EF4-FFF2-40B4-BE49-F238E27FC236}">
                    <a16:creationId xmlns:a16="http://schemas.microsoft.com/office/drawing/2014/main" id="{A3ECB859-B6A1-41A8-8283-972E0DDFEA04}"/>
                  </a:ext>
                </a:extLst>
              </p:cNvPr>
              <p:cNvSpPr>
                <a:spLocks noGrp="1" noRot="1" noChangeAspect="1" noMove="1" noResize="1" noEditPoints="1" noAdjustHandles="1" noChangeArrowheads="1" noChangeShapeType="1" noTextEdit="1"/>
              </p:cNvSpPr>
              <p:nvPr>
                <p:ph idx="1"/>
              </p:nvPr>
            </p:nvSpPr>
            <p:spPr>
              <a:xfrm>
                <a:off x="220211" y="1083404"/>
                <a:ext cx="11971789" cy="5774596"/>
              </a:xfrm>
              <a:blipFill>
                <a:blip r:embed="rId2"/>
                <a:stretch>
                  <a:fillRect l="-916" t="-1795"/>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640E377F-05A9-4669-80D9-D4E6E10695C1}"/>
              </a:ext>
            </a:extLst>
          </p:cNvPr>
          <p:cNvSpPr txBox="1">
            <a:spLocks/>
          </p:cNvSpPr>
          <p:nvPr/>
        </p:nvSpPr>
        <p:spPr>
          <a:xfrm>
            <a:off x="125136" y="147012"/>
            <a:ext cx="8440024" cy="6834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Georgia" panose="02040502050405020303" pitchFamily="18" charset="0"/>
              </a:rPr>
              <a:t>MATHEMATICS BEHIND SVM :</a:t>
            </a:r>
          </a:p>
        </p:txBody>
      </p:sp>
      <p:cxnSp>
        <p:nvCxnSpPr>
          <p:cNvPr id="8" name="Straight Connector 7">
            <a:extLst>
              <a:ext uri="{FF2B5EF4-FFF2-40B4-BE49-F238E27FC236}">
                <a16:creationId xmlns:a16="http://schemas.microsoft.com/office/drawing/2014/main" id="{C1AC48DF-5D11-4380-A311-81234A33B144}"/>
              </a:ext>
            </a:extLst>
          </p:cNvPr>
          <p:cNvCxnSpPr>
            <a:cxnSpLocks/>
          </p:cNvCxnSpPr>
          <p:nvPr/>
        </p:nvCxnSpPr>
        <p:spPr>
          <a:xfrm>
            <a:off x="462792" y="3934437"/>
            <a:ext cx="11081857" cy="0"/>
          </a:xfrm>
          <a:prstGeom prst="line">
            <a:avLst/>
          </a:prstGeom>
        </p:spPr>
        <p:style>
          <a:lnRef idx="1">
            <a:schemeClr val="dk1"/>
          </a:lnRef>
          <a:fillRef idx="0">
            <a:schemeClr val="dk1"/>
          </a:fillRef>
          <a:effectRef idx="0">
            <a:schemeClr val="dk1"/>
          </a:effectRef>
          <a:fontRef idx="minor">
            <a:schemeClr val="tx1"/>
          </a:fontRef>
        </p:style>
      </p:cxnSp>
      <p:pic>
        <p:nvPicPr>
          <p:cNvPr id="6" name="Picture 5" descr="SRH Berlin University logo.png">
            <a:extLst>
              <a:ext uri="{FF2B5EF4-FFF2-40B4-BE49-F238E27FC236}">
                <a16:creationId xmlns:a16="http://schemas.microsoft.com/office/drawing/2014/main" id="{26E4FDC2-20C3-4EA0-A383-F8465281BD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550" y="78509"/>
            <a:ext cx="2261450" cy="605354"/>
          </a:xfrm>
          <a:prstGeom prst="rect">
            <a:avLst/>
          </a:prstGeom>
        </p:spPr>
      </p:pic>
    </p:spTree>
    <p:extLst>
      <p:ext uri="{BB962C8B-B14F-4D97-AF65-F5344CB8AC3E}">
        <p14:creationId xmlns:p14="http://schemas.microsoft.com/office/powerpoint/2010/main" val="1794689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F1DB687-EEF8-45E9-A4BB-E4422B26E8CB}"/>
                  </a:ext>
                </a:extLst>
              </p:cNvPr>
              <p:cNvSpPr>
                <a:spLocks noGrp="1"/>
              </p:cNvSpPr>
              <p:nvPr>
                <p:ph idx="1"/>
              </p:nvPr>
            </p:nvSpPr>
            <p:spPr>
              <a:xfrm>
                <a:off x="360727" y="1057013"/>
                <a:ext cx="10993073" cy="5503178"/>
              </a:xfrm>
            </p:spPr>
            <p:txBody>
              <a:bodyPr/>
              <a:lstStyle/>
              <a:p>
                <a:r>
                  <a:rPr lang="en-US" dirty="0"/>
                  <a:t>Kernel functions :</a:t>
                </a:r>
              </a:p>
              <a:p>
                <a:endParaRPr lang="en-US" dirty="0"/>
              </a:p>
              <a:p>
                <a:pPr lvl="1"/>
                <a:r>
                  <a:rPr lang="en-US" sz="2000" b="0" i="0" dirty="0">
                    <a:effectLst/>
                    <a:highlight>
                      <a:srgbClr val="FFFF00"/>
                    </a:highlight>
                    <a:latin typeface="Georgia" panose="02040502050405020303" pitchFamily="18" charset="0"/>
                  </a:rPr>
                  <a:t>Bessel function of the first kind Kernel :</a:t>
                </a:r>
              </a:p>
              <a:p>
                <a:pPr lvl="1"/>
                <a:r>
                  <a:rPr lang="en-US" sz="1800" dirty="0">
                    <a:latin typeface="Georgia" panose="02040502050405020303" pitchFamily="18" charset="0"/>
                  </a:rPr>
                  <a:t>Used for removing the cross-term in mathematical function .</a:t>
                </a:r>
              </a:p>
              <a:p>
                <a:pPr lvl="1"/>
                <a:r>
                  <a:rPr lang="en-US" sz="1800" dirty="0">
                    <a:latin typeface="Georgia" panose="02040502050405020303" pitchFamily="18" charset="0"/>
                  </a:rPr>
                  <a:t>Equation </a:t>
                </a:r>
                <a:r>
                  <a:rPr lang="en-US" sz="1800" dirty="0">
                    <a:highlight>
                      <a:srgbClr val="FFFF00"/>
                    </a:highlight>
                    <a:latin typeface="Georgia" panose="02040502050405020303" pitchFamily="18" charset="0"/>
                  </a:rPr>
                  <a:t>: </a:t>
                </a:r>
                <a14:m>
                  <m:oMath xmlns:m="http://schemas.openxmlformats.org/officeDocument/2006/math">
                    <m:r>
                      <a:rPr lang="en-US" sz="1800" b="0" i="1" smtClean="0">
                        <a:highlight>
                          <a:srgbClr val="FFFF00"/>
                        </a:highlight>
                        <a:latin typeface="Cambria Math" panose="02040503050406030204" pitchFamily="18" charset="0"/>
                      </a:rPr>
                      <m:t>𝐾</m:t>
                    </m:r>
                    <m:d>
                      <m:dPr>
                        <m:ctrlPr>
                          <a:rPr lang="en-US" sz="1800" b="0" i="1" smtClean="0">
                            <a:highlight>
                              <a:srgbClr val="FFFF00"/>
                            </a:highlight>
                            <a:latin typeface="Cambria Math" panose="02040503050406030204" pitchFamily="18" charset="0"/>
                          </a:rPr>
                        </m:ctrlPr>
                      </m:dPr>
                      <m:e>
                        <m:r>
                          <a:rPr lang="en-US" sz="1800" b="0" i="1" smtClean="0">
                            <a:highlight>
                              <a:srgbClr val="FFFF00"/>
                            </a:highlight>
                            <a:latin typeface="Cambria Math" panose="02040503050406030204" pitchFamily="18" charset="0"/>
                          </a:rPr>
                          <m:t>𝑋</m:t>
                        </m:r>
                        <m:r>
                          <a:rPr lang="en-US" sz="1800" b="0" i="1" smtClean="0">
                            <a:highlight>
                              <a:srgbClr val="FFFF00"/>
                            </a:highlight>
                            <a:latin typeface="Cambria Math" panose="02040503050406030204" pitchFamily="18" charset="0"/>
                          </a:rPr>
                          <m:t>,</m:t>
                        </m:r>
                        <m:r>
                          <a:rPr lang="en-US" sz="1800" b="0" i="1" smtClean="0">
                            <a:highlight>
                              <a:srgbClr val="FFFF00"/>
                            </a:highlight>
                            <a:latin typeface="Cambria Math" panose="02040503050406030204" pitchFamily="18" charset="0"/>
                          </a:rPr>
                          <m:t>𝑌</m:t>
                        </m:r>
                      </m:e>
                    </m:d>
                    <m:r>
                      <a:rPr lang="en-US" sz="1800" b="0" i="1" smtClean="0">
                        <a:highlight>
                          <a:srgbClr val="FFFF00"/>
                        </a:highlight>
                        <a:latin typeface="Cambria Math" panose="02040503050406030204" pitchFamily="18" charset="0"/>
                      </a:rPr>
                      <m:t>=</m:t>
                    </m:r>
                  </m:oMath>
                </a14:m>
                <a:endParaRPr lang="en-US" sz="1800" dirty="0">
                  <a:highlight>
                    <a:srgbClr val="FFFF00"/>
                  </a:highlight>
                </a:endParaRPr>
              </a:p>
              <a:p>
                <a:pPr lvl="1"/>
                <a:endParaRPr lang="en-US" dirty="0">
                  <a:highlight>
                    <a:srgbClr val="FFFF00"/>
                  </a:highlight>
                </a:endParaRPr>
              </a:p>
              <a:p>
                <a:pPr lvl="1"/>
                <a:endParaRPr lang="en-US" dirty="0">
                  <a:highlight>
                    <a:srgbClr val="FFFF00"/>
                  </a:highlight>
                </a:endParaRPr>
              </a:p>
              <a:p>
                <a:pPr lvl="1"/>
                <a:endParaRPr lang="en-US" dirty="0">
                  <a:highlight>
                    <a:srgbClr val="FFFF00"/>
                  </a:highlight>
                </a:endParaRPr>
              </a:p>
              <a:p>
                <a:pPr marL="457200" lvl="1" indent="0">
                  <a:buNone/>
                </a:pPr>
                <a:endParaRPr lang="en-US" dirty="0">
                  <a:highlight>
                    <a:srgbClr val="FFFF00"/>
                  </a:highlight>
                </a:endParaRPr>
              </a:p>
              <a:p>
                <a:pPr lvl="1"/>
                <a:r>
                  <a:rPr lang="en-US" sz="2000" b="0" i="0" dirty="0">
                    <a:effectLst/>
                    <a:highlight>
                      <a:srgbClr val="FFFF00"/>
                    </a:highlight>
                  </a:rPr>
                  <a:t>ANOVA radial basis kernel :</a:t>
                </a:r>
              </a:p>
              <a:p>
                <a:pPr lvl="1"/>
                <a:r>
                  <a:rPr lang="en-US" sz="2000" b="0" i="0" dirty="0">
                    <a:effectLst/>
                  </a:rPr>
                  <a:t>We can use this function for regression problems .</a:t>
                </a:r>
              </a:p>
              <a:p>
                <a:pPr lvl="1"/>
                <a:r>
                  <a:rPr lang="en-US" sz="2000" dirty="0"/>
                  <a:t>Equation : K(X,Y) = </a:t>
                </a:r>
                <a:endParaRPr lang="en-US" sz="2000" b="0" i="0" dirty="0">
                  <a:effectLst/>
                </a:endParaRPr>
              </a:p>
              <a:p>
                <a:pPr marL="457200" lvl="1" indent="0">
                  <a:buNone/>
                </a:pPr>
                <a:endParaRPr lang="en-US" dirty="0">
                  <a:highlight>
                    <a:srgbClr val="FFFF00"/>
                  </a:highlight>
                </a:endParaRPr>
              </a:p>
              <a:p>
                <a:pPr lvl="1"/>
                <a:endParaRPr lang="en-US" dirty="0">
                  <a:highlight>
                    <a:srgbClr val="FFFF00"/>
                  </a:highlight>
                </a:endParaRPr>
              </a:p>
            </p:txBody>
          </p:sp>
        </mc:Choice>
        <mc:Fallback>
          <p:sp>
            <p:nvSpPr>
              <p:cNvPr id="3" name="Content Placeholder 2">
                <a:extLst>
                  <a:ext uri="{FF2B5EF4-FFF2-40B4-BE49-F238E27FC236}">
                    <a16:creationId xmlns:a16="http://schemas.microsoft.com/office/drawing/2014/main" id="{8F1DB687-EEF8-45E9-A4BB-E4422B26E8CB}"/>
                  </a:ext>
                </a:extLst>
              </p:cNvPr>
              <p:cNvSpPr>
                <a:spLocks noGrp="1" noRot="1" noChangeAspect="1" noMove="1" noResize="1" noEditPoints="1" noAdjustHandles="1" noChangeArrowheads="1" noChangeShapeType="1" noTextEdit="1"/>
              </p:cNvSpPr>
              <p:nvPr>
                <p:ph idx="1"/>
              </p:nvPr>
            </p:nvSpPr>
            <p:spPr>
              <a:xfrm>
                <a:off x="360727" y="1057013"/>
                <a:ext cx="10993073" cy="5503178"/>
              </a:xfrm>
              <a:blipFill>
                <a:blip r:embed="rId2"/>
                <a:stretch>
                  <a:fillRect l="-998" t="-1772"/>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D3AF017D-A0D1-418F-82EE-5BBE3341974C}"/>
              </a:ext>
            </a:extLst>
          </p:cNvPr>
          <p:cNvSpPr txBox="1">
            <a:spLocks/>
          </p:cNvSpPr>
          <p:nvPr/>
        </p:nvSpPr>
        <p:spPr>
          <a:xfrm>
            <a:off x="125136" y="147012"/>
            <a:ext cx="8440024" cy="6834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Georgia" panose="02040502050405020303" pitchFamily="18" charset="0"/>
              </a:rPr>
              <a:t>MATHEMATICS BEHIND SVM :</a:t>
            </a:r>
          </a:p>
        </p:txBody>
      </p:sp>
      <p:pic>
        <p:nvPicPr>
          <p:cNvPr id="3074" name="Picture 2" descr="Equation of Bessel function of the first kind kernel">
            <a:hlinkClick r:id="rId3"/>
            <a:extLst>
              <a:ext uri="{FF2B5EF4-FFF2-40B4-BE49-F238E27FC236}">
                <a16:creationId xmlns:a16="http://schemas.microsoft.com/office/drawing/2014/main" id="{6FD7AFB2-A77B-4BA4-81A8-CEF37C58A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0183" y="2598664"/>
            <a:ext cx="2648189" cy="597540"/>
          </a:xfrm>
          <a:prstGeom prst="rect">
            <a:avLst/>
          </a:prstGeom>
          <a:solidFill>
            <a:srgbClr val="FFFF00"/>
          </a:solidFill>
        </p:spPr>
      </p:pic>
      <p:pic>
        <p:nvPicPr>
          <p:cNvPr id="3076" name="Picture 4" descr="ANOVA radial basis kernel equation">
            <a:hlinkClick r:id="rId5"/>
            <a:extLst>
              <a:ext uri="{FF2B5EF4-FFF2-40B4-BE49-F238E27FC236}">
                <a16:creationId xmlns:a16="http://schemas.microsoft.com/office/drawing/2014/main" id="{220CABD3-837F-4618-80F2-BF3C4D8E10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5899" y="5308307"/>
            <a:ext cx="3436755" cy="673044"/>
          </a:xfrm>
          <a:prstGeom prst="rect">
            <a:avLst/>
          </a:prstGeom>
          <a:solidFill>
            <a:srgbClr val="FFFF00"/>
          </a:solidFill>
        </p:spPr>
      </p:pic>
      <p:cxnSp>
        <p:nvCxnSpPr>
          <p:cNvPr id="8" name="Straight Connector 7">
            <a:extLst>
              <a:ext uri="{FF2B5EF4-FFF2-40B4-BE49-F238E27FC236}">
                <a16:creationId xmlns:a16="http://schemas.microsoft.com/office/drawing/2014/main" id="{EED4B0CD-950A-4045-BEBA-15FD67EBF680}"/>
              </a:ext>
            </a:extLst>
          </p:cNvPr>
          <p:cNvCxnSpPr>
            <a:cxnSpLocks/>
          </p:cNvCxnSpPr>
          <p:nvPr/>
        </p:nvCxnSpPr>
        <p:spPr>
          <a:xfrm>
            <a:off x="271943" y="3909270"/>
            <a:ext cx="11081857" cy="0"/>
          </a:xfrm>
          <a:prstGeom prst="line">
            <a:avLst/>
          </a:prstGeom>
        </p:spPr>
        <p:style>
          <a:lnRef idx="1">
            <a:schemeClr val="dk1"/>
          </a:lnRef>
          <a:fillRef idx="0">
            <a:schemeClr val="dk1"/>
          </a:fillRef>
          <a:effectRef idx="0">
            <a:schemeClr val="dk1"/>
          </a:effectRef>
          <a:fontRef idx="minor">
            <a:schemeClr val="tx1"/>
          </a:fontRef>
        </p:style>
      </p:cxnSp>
      <p:pic>
        <p:nvPicPr>
          <p:cNvPr id="6" name="Picture 5" descr="SRH Berlin University logo.png">
            <a:extLst>
              <a:ext uri="{FF2B5EF4-FFF2-40B4-BE49-F238E27FC236}">
                <a16:creationId xmlns:a16="http://schemas.microsoft.com/office/drawing/2014/main" id="{849726F8-B3D4-4B40-82B2-125AA9D3FB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30550" y="78509"/>
            <a:ext cx="2261450" cy="605354"/>
          </a:xfrm>
          <a:prstGeom prst="rect">
            <a:avLst/>
          </a:prstGeom>
        </p:spPr>
      </p:pic>
    </p:spTree>
    <p:extLst>
      <p:ext uri="{BB962C8B-B14F-4D97-AF65-F5344CB8AC3E}">
        <p14:creationId xmlns:p14="http://schemas.microsoft.com/office/powerpoint/2010/main" val="713866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AC5723-8B1E-4579-812E-D09DE2BFDDA9}"/>
              </a:ext>
            </a:extLst>
          </p:cNvPr>
          <p:cNvSpPr>
            <a:spLocks noGrp="1"/>
          </p:cNvSpPr>
          <p:nvPr>
            <p:ph idx="1"/>
          </p:nvPr>
        </p:nvSpPr>
        <p:spPr>
          <a:xfrm>
            <a:off x="561108" y="1690688"/>
            <a:ext cx="10217944" cy="4903712"/>
          </a:xfrm>
        </p:spPr>
        <p:txBody>
          <a:bodyPr/>
          <a:lstStyle/>
          <a:p>
            <a:r>
              <a:rPr lang="en-US" dirty="0"/>
              <a:t>Kernel functions :</a:t>
            </a:r>
          </a:p>
          <a:p>
            <a:endParaRPr lang="en-US" dirty="0"/>
          </a:p>
          <a:p>
            <a:r>
              <a:rPr lang="en-US" sz="2400" b="0" i="0" dirty="0">
                <a:effectLst/>
              </a:rPr>
              <a:t>Linear splines kernel in one-dimension :</a:t>
            </a:r>
          </a:p>
          <a:p>
            <a:r>
              <a:rPr lang="en-US" sz="1800" b="0" i="0" dirty="0">
                <a:effectLst/>
                <a:latin typeface="Georgia" panose="02040502050405020303" pitchFamily="18" charset="0"/>
              </a:rPr>
              <a:t>It is useful when dealing with large sparse data vectors. </a:t>
            </a:r>
          </a:p>
          <a:p>
            <a:r>
              <a:rPr lang="en-US" sz="1800" b="0" i="0" dirty="0">
                <a:effectLst/>
                <a:latin typeface="Georgia" panose="02040502050405020303" pitchFamily="18" charset="0"/>
              </a:rPr>
              <a:t>It is often used in text categorization. </a:t>
            </a:r>
          </a:p>
          <a:p>
            <a:r>
              <a:rPr lang="en-US" sz="1800" b="0" i="0" dirty="0">
                <a:effectLst/>
                <a:latin typeface="Georgia" panose="02040502050405020303" pitchFamily="18" charset="0"/>
              </a:rPr>
              <a:t>The splines kernel also performs well in regression problems.</a:t>
            </a:r>
          </a:p>
          <a:p>
            <a:r>
              <a:rPr lang="en-US" sz="1800" dirty="0">
                <a:latin typeface="Georgia" panose="02040502050405020303" pitchFamily="18" charset="0"/>
              </a:rPr>
              <a:t>Equation : </a:t>
            </a:r>
            <a:endParaRPr lang="en-US" sz="1800" dirty="0"/>
          </a:p>
        </p:txBody>
      </p:sp>
      <p:pic>
        <p:nvPicPr>
          <p:cNvPr id="4098" name="Picture 2" descr="Linear splines kernel equation in one-dimension">
            <a:hlinkClick r:id="rId2"/>
            <a:extLst>
              <a:ext uri="{FF2B5EF4-FFF2-40B4-BE49-F238E27FC236}">
                <a16:creationId xmlns:a16="http://schemas.microsoft.com/office/drawing/2014/main" id="{7953991D-2D81-4A9A-91EC-CE37B7AFE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467" y="4327612"/>
            <a:ext cx="6131863" cy="475637"/>
          </a:xfrm>
          <a:prstGeom prst="rect">
            <a:avLst/>
          </a:prstGeom>
          <a:solidFill>
            <a:srgbClr val="FFFF00"/>
          </a:solidFill>
        </p:spPr>
      </p:pic>
      <p:sp>
        <p:nvSpPr>
          <p:cNvPr id="5" name="Title 1">
            <a:extLst>
              <a:ext uri="{FF2B5EF4-FFF2-40B4-BE49-F238E27FC236}">
                <a16:creationId xmlns:a16="http://schemas.microsoft.com/office/drawing/2014/main" id="{B0B9D2BD-D3B0-45F6-B3AD-BA0ED47B1D61}"/>
              </a:ext>
            </a:extLst>
          </p:cNvPr>
          <p:cNvSpPr txBox="1">
            <a:spLocks/>
          </p:cNvSpPr>
          <p:nvPr/>
        </p:nvSpPr>
        <p:spPr>
          <a:xfrm>
            <a:off x="125136" y="147012"/>
            <a:ext cx="8440024" cy="6834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Georgia" panose="02040502050405020303" pitchFamily="18" charset="0"/>
              </a:rPr>
              <a:t>MATHEMATICS BEHIND SVM :</a:t>
            </a:r>
          </a:p>
        </p:txBody>
      </p:sp>
      <p:pic>
        <p:nvPicPr>
          <p:cNvPr id="7" name="Picture 6" descr="SRH Berlin University logo.png">
            <a:extLst>
              <a:ext uri="{FF2B5EF4-FFF2-40B4-BE49-F238E27FC236}">
                <a16:creationId xmlns:a16="http://schemas.microsoft.com/office/drawing/2014/main" id="{55121C2A-B6B1-4A57-86C5-D4517D6569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0550" y="78509"/>
            <a:ext cx="2261450" cy="605354"/>
          </a:xfrm>
          <a:prstGeom prst="rect">
            <a:avLst/>
          </a:prstGeom>
        </p:spPr>
      </p:pic>
      <p:cxnSp>
        <p:nvCxnSpPr>
          <p:cNvPr id="10" name="Straight Connector 9">
            <a:extLst>
              <a:ext uri="{FF2B5EF4-FFF2-40B4-BE49-F238E27FC236}">
                <a16:creationId xmlns:a16="http://schemas.microsoft.com/office/drawing/2014/main" id="{7AE2223B-1095-4C85-A043-BA5DFBACDBE5}"/>
              </a:ext>
            </a:extLst>
          </p:cNvPr>
          <p:cNvCxnSpPr>
            <a:cxnSpLocks/>
          </p:cNvCxnSpPr>
          <p:nvPr/>
        </p:nvCxnSpPr>
        <p:spPr>
          <a:xfrm>
            <a:off x="353735" y="5721292"/>
            <a:ext cx="1108185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0358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979D2-774C-4E07-8508-9D0770549D0F}"/>
              </a:ext>
            </a:extLst>
          </p:cNvPr>
          <p:cNvSpPr>
            <a:spLocks noGrp="1"/>
          </p:cNvSpPr>
          <p:nvPr>
            <p:ph type="title"/>
          </p:nvPr>
        </p:nvSpPr>
        <p:spPr>
          <a:xfrm>
            <a:off x="0" y="176170"/>
            <a:ext cx="8833607" cy="847288"/>
          </a:xfrm>
        </p:spPr>
        <p:txBody>
          <a:bodyPr/>
          <a:lstStyle/>
          <a:p>
            <a:r>
              <a:rPr lang="en-US" dirty="0">
                <a:latin typeface="Georgia" panose="02040502050405020303" pitchFamily="18" charset="0"/>
              </a:rPr>
              <a:t>PROS AND CONS :</a:t>
            </a:r>
          </a:p>
        </p:txBody>
      </p:sp>
      <p:sp>
        <p:nvSpPr>
          <p:cNvPr id="3" name="Content Placeholder 2">
            <a:extLst>
              <a:ext uri="{FF2B5EF4-FFF2-40B4-BE49-F238E27FC236}">
                <a16:creationId xmlns:a16="http://schemas.microsoft.com/office/drawing/2014/main" id="{BF2E3BE3-F8FB-45F4-AD39-3BBC0CA22DF1}"/>
              </a:ext>
            </a:extLst>
          </p:cNvPr>
          <p:cNvSpPr>
            <a:spLocks noGrp="1"/>
          </p:cNvSpPr>
          <p:nvPr>
            <p:ph idx="1"/>
          </p:nvPr>
        </p:nvSpPr>
        <p:spPr>
          <a:xfrm>
            <a:off x="333597" y="2310581"/>
            <a:ext cx="4966982" cy="3788773"/>
          </a:xfrm>
          <a:solidFill>
            <a:schemeClr val="accent6">
              <a:lumMod val="60000"/>
              <a:lumOff val="40000"/>
            </a:schemeClr>
          </a:solidFill>
        </p:spPr>
        <p:txBody>
          <a:bodyPr/>
          <a:lstStyle/>
          <a:p>
            <a:pPr fontAlgn="base">
              <a:spcBef>
                <a:spcPts val="700"/>
              </a:spcBef>
            </a:pPr>
            <a:r>
              <a:rPr lang="en-US" sz="2000" dirty="0"/>
              <a:t>More efficient in high dimensional spaces .</a:t>
            </a:r>
          </a:p>
          <a:p>
            <a:pPr fontAlgn="base">
              <a:spcBef>
                <a:spcPts val="700"/>
              </a:spcBef>
            </a:pPr>
            <a:endParaRPr lang="en-US" sz="2000" dirty="0"/>
          </a:p>
          <a:p>
            <a:pPr fontAlgn="base">
              <a:spcBef>
                <a:spcPts val="700"/>
              </a:spcBef>
            </a:pPr>
            <a:r>
              <a:rPr lang="en-US" sz="2000" dirty="0"/>
              <a:t>SVM is memory efficient when compared .</a:t>
            </a:r>
          </a:p>
          <a:p>
            <a:pPr fontAlgn="base">
              <a:spcBef>
                <a:spcPts val="700"/>
              </a:spcBef>
            </a:pPr>
            <a:endParaRPr lang="en-US" sz="2000" dirty="0"/>
          </a:p>
          <a:p>
            <a:pPr fontAlgn="base">
              <a:spcBef>
                <a:spcPts val="700"/>
              </a:spcBef>
            </a:pPr>
            <a:r>
              <a:rPr lang="en-US" sz="2000" dirty="0"/>
              <a:t>Best when classes are </a:t>
            </a:r>
            <a:r>
              <a:rPr lang="en-US" sz="2000" dirty="0" err="1"/>
              <a:t>seperable</a:t>
            </a:r>
            <a:r>
              <a:rPr lang="en-US" sz="2000" dirty="0"/>
              <a:t> .</a:t>
            </a:r>
          </a:p>
          <a:p>
            <a:pPr fontAlgn="base">
              <a:spcBef>
                <a:spcPts val="700"/>
              </a:spcBef>
            </a:pPr>
            <a:endParaRPr lang="en-US" sz="2000" dirty="0"/>
          </a:p>
          <a:p>
            <a:pPr fontAlgn="base">
              <a:spcBef>
                <a:spcPts val="700"/>
              </a:spcBef>
            </a:pPr>
            <a:r>
              <a:rPr lang="en-US" sz="2000" dirty="0"/>
              <a:t>Hyperplane effected only by support vectors whereas outliers has less impact .</a:t>
            </a:r>
          </a:p>
          <a:p>
            <a:pPr fontAlgn="base">
              <a:spcBef>
                <a:spcPts val="700"/>
              </a:spcBef>
            </a:pPr>
            <a:endParaRPr lang="en-US" sz="2000" dirty="0"/>
          </a:p>
          <a:p>
            <a:pPr fontAlgn="base">
              <a:spcBef>
                <a:spcPts val="700"/>
              </a:spcBef>
            </a:pPr>
            <a:endParaRPr lang="en-US" sz="2000" dirty="0"/>
          </a:p>
          <a:p>
            <a:endParaRPr lang="en-US" dirty="0"/>
          </a:p>
        </p:txBody>
      </p:sp>
      <p:sp>
        <p:nvSpPr>
          <p:cNvPr id="4" name="TextBox 3">
            <a:extLst>
              <a:ext uri="{FF2B5EF4-FFF2-40B4-BE49-F238E27FC236}">
                <a16:creationId xmlns:a16="http://schemas.microsoft.com/office/drawing/2014/main" id="{7E67D907-F466-410D-96E6-E0ECC4D1C40E}"/>
              </a:ext>
            </a:extLst>
          </p:cNvPr>
          <p:cNvSpPr txBox="1"/>
          <p:nvPr/>
        </p:nvSpPr>
        <p:spPr>
          <a:xfrm>
            <a:off x="6772458" y="2310581"/>
            <a:ext cx="4689446" cy="3693319"/>
          </a:xfrm>
          <a:prstGeom prst="rect">
            <a:avLst/>
          </a:prstGeom>
          <a:solidFill>
            <a:srgbClr val="F9937F"/>
          </a:solidFill>
        </p:spPr>
        <p:txBody>
          <a:bodyPr wrap="square" rtlCol="0">
            <a:spAutoFit/>
          </a:bodyPr>
          <a:lstStyle/>
          <a:p>
            <a:pPr marL="285750" indent="-285750">
              <a:buFont typeface="Arial" panose="020B0604020202020204" pitchFamily="34" charset="0"/>
              <a:buChar char="•"/>
            </a:pPr>
            <a:r>
              <a:rPr lang="en-US" dirty="0"/>
              <a:t>Not suitable for large datasets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Does not perform well in overlapped conditions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SVM will not perform if number of features for each data point is greater than no of training data samples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solidFill>
                  <a:srgbClr val="282829"/>
                </a:solidFill>
                <a:effectLst/>
                <a:latin typeface="-apple-system"/>
              </a:rPr>
              <a:t>SVM algorithm has several key parameters that need to be set correctly to achieve the best classification results for any given problem.</a:t>
            </a:r>
            <a:endParaRPr lang="en-US" dirty="0"/>
          </a:p>
        </p:txBody>
      </p:sp>
      <p:pic>
        <p:nvPicPr>
          <p:cNvPr id="10" name="Graphic 9" descr="Badge Follow">
            <a:extLst>
              <a:ext uri="{FF2B5EF4-FFF2-40B4-BE49-F238E27FC236}">
                <a16:creationId xmlns:a16="http://schemas.microsoft.com/office/drawing/2014/main" id="{C5F97DB2-A251-4047-B97A-EC6FABD765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02688" y="1183698"/>
            <a:ext cx="914400" cy="914400"/>
          </a:xfrm>
          <a:prstGeom prst="rect">
            <a:avLst/>
          </a:prstGeom>
        </p:spPr>
      </p:pic>
      <p:pic>
        <p:nvPicPr>
          <p:cNvPr id="12" name="Graphic 11" descr="Badge Unfollow">
            <a:extLst>
              <a:ext uri="{FF2B5EF4-FFF2-40B4-BE49-F238E27FC236}">
                <a16:creationId xmlns:a16="http://schemas.microsoft.com/office/drawing/2014/main" id="{0779EF2D-C36F-4C41-BFC2-D23BF33668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76407" y="1165319"/>
            <a:ext cx="914400" cy="914400"/>
          </a:xfrm>
          <a:prstGeom prst="rect">
            <a:avLst/>
          </a:prstGeom>
        </p:spPr>
      </p:pic>
      <p:pic>
        <p:nvPicPr>
          <p:cNvPr id="14" name="Picture 13" descr="SRH Berlin University logo.png">
            <a:extLst>
              <a:ext uri="{FF2B5EF4-FFF2-40B4-BE49-F238E27FC236}">
                <a16:creationId xmlns:a16="http://schemas.microsoft.com/office/drawing/2014/main" id="{9500110C-3DDA-4FD3-8279-69CA21F51D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30550" y="84386"/>
            <a:ext cx="2261450" cy="605354"/>
          </a:xfrm>
          <a:prstGeom prst="rect">
            <a:avLst/>
          </a:prstGeom>
        </p:spPr>
      </p:pic>
    </p:spTree>
    <p:extLst>
      <p:ext uri="{BB962C8B-B14F-4D97-AF65-F5344CB8AC3E}">
        <p14:creationId xmlns:p14="http://schemas.microsoft.com/office/powerpoint/2010/main" val="2433676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5CDD-774A-44F4-8B90-AB06C42D910E}"/>
              </a:ext>
            </a:extLst>
          </p:cNvPr>
          <p:cNvSpPr>
            <a:spLocks noGrp="1"/>
          </p:cNvSpPr>
          <p:nvPr>
            <p:ph type="title"/>
          </p:nvPr>
        </p:nvSpPr>
        <p:spPr>
          <a:xfrm>
            <a:off x="127000" y="152690"/>
            <a:ext cx="9903691" cy="678584"/>
          </a:xfrm>
        </p:spPr>
        <p:txBody>
          <a:bodyPr>
            <a:normAutofit fontScale="90000"/>
          </a:bodyPr>
          <a:lstStyle/>
          <a:p>
            <a:r>
              <a:rPr lang="en-US" dirty="0">
                <a:latin typeface="Georgia" panose="02040502050405020303" pitchFamily="18" charset="0"/>
              </a:rPr>
              <a:t>DATASET AND PACKAGES EXPLAINED :</a:t>
            </a:r>
          </a:p>
        </p:txBody>
      </p:sp>
      <p:sp>
        <p:nvSpPr>
          <p:cNvPr id="3" name="Content Placeholder 2">
            <a:extLst>
              <a:ext uri="{FF2B5EF4-FFF2-40B4-BE49-F238E27FC236}">
                <a16:creationId xmlns:a16="http://schemas.microsoft.com/office/drawing/2014/main" id="{17E0C84E-02B4-4CA6-B0F3-6A4AA99B88FE}"/>
              </a:ext>
            </a:extLst>
          </p:cNvPr>
          <p:cNvSpPr>
            <a:spLocks noGrp="1"/>
          </p:cNvSpPr>
          <p:nvPr>
            <p:ph idx="1"/>
          </p:nvPr>
        </p:nvSpPr>
        <p:spPr>
          <a:xfrm>
            <a:off x="0" y="1043710"/>
            <a:ext cx="12029813" cy="5814290"/>
          </a:xfrm>
        </p:spPr>
        <p:txBody>
          <a:bodyPr>
            <a:normAutofit/>
          </a:bodyPr>
          <a:lstStyle/>
          <a:p>
            <a:r>
              <a:rPr lang="en-US" sz="2000" dirty="0"/>
              <a:t>The dataset we have used in this project is from </a:t>
            </a:r>
            <a:r>
              <a:rPr lang="en-US" sz="2000" dirty="0">
                <a:solidFill>
                  <a:srgbClr val="FF0000"/>
                </a:solidFill>
              </a:rPr>
              <a:t>UCI Machine learning repository</a:t>
            </a:r>
            <a:r>
              <a:rPr lang="en-US" sz="2000" dirty="0"/>
              <a:t> .</a:t>
            </a:r>
          </a:p>
          <a:p>
            <a:endParaRPr lang="en-US" sz="2000" dirty="0"/>
          </a:p>
          <a:p>
            <a:r>
              <a:rPr lang="en-US" sz="2000" dirty="0"/>
              <a:t>Features included in the dataset are :</a:t>
            </a:r>
          </a:p>
          <a:p>
            <a:endParaRPr lang="en-US" sz="2000" dirty="0"/>
          </a:p>
          <a:p>
            <a:pPr lvl="1"/>
            <a:r>
              <a:rPr lang="en-US" sz="2000" dirty="0">
                <a:solidFill>
                  <a:srgbClr val="FF0000"/>
                </a:solidFill>
              </a:rPr>
              <a:t>Dependent variables </a:t>
            </a:r>
            <a:r>
              <a:rPr lang="en-US" sz="2000" dirty="0"/>
              <a:t>: </a:t>
            </a:r>
          </a:p>
          <a:p>
            <a:pPr lvl="1"/>
            <a:r>
              <a:rPr lang="en-US" sz="2000" dirty="0"/>
              <a:t>Age , </a:t>
            </a:r>
            <a:r>
              <a:rPr lang="en-US" sz="2000" dirty="0" err="1"/>
              <a:t>sex,chest</a:t>
            </a:r>
            <a:r>
              <a:rPr lang="en-US" sz="2000" dirty="0"/>
              <a:t> pain type, BP, </a:t>
            </a:r>
            <a:r>
              <a:rPr lang="en-US" sz="2000" dirty="0" err="1"/>
              <a:t>cholestrol</a:t>
            </a:r>
            <a:r>
              <a:rPr lang="en-US" sz="2000" dirty="0"/>
              <a:t> , FBS over 120 , EKG results ,Max HR , exercise angina , ST </a:t>
            </a:r>
            <a:r>
              <a:rPr lang="en-US" sz="2000" dirty="0" err="1"/>
              <a:t>Depression,Slope</a:t>
            </a:r>
            <a:r>
              <a:rPr lang="en-US" sz="2000" dirty="0"/>
              <a:t> of ST , Number of vessels </a:t>
            </a:r>
            <a:r>
              <a:rPr lang="en-US" sz="2000" dirty="0" err="1"/>
              <a:t>fluro</a:t>
            </a:r>
            <a:r>
              <a:rPr lang="en-US" sz="2000" dirty="0"/>
              <a:t> ,Thallium , </a:t>
            </a:r>
            <a:r>
              <a:rPr lang="en-US" sz="2000" dirty="0" err="1"/>
              <a:t>Heart_disease</a:t>
            </a:r>
            <a:r>
              <a:rPr lang="en-US" sz="2000" dirty="0"/>
              <a:t> </a:t>
            </a:r>
            <a:r>
              <a:rPr lang="en-US" sz="2000" dirty="0">
                <a:solidFill>
                  <a:srgbClr val="FF0000"/>
                </a:solidFill>
              </a:rPr>
              <a:t>.</a:t>
            </a:r>
          </a:p>
          <a:p>
            <a:pPr lvl="1"/>
            <a:endParaRPr lang="en-US" sz="2000" dirty="0">
              <a:solidFill>
                <a:srgbClr val="FF0000"/>
              </a:solidFill>
            </a:endParaRPr>
          </a:p>
          <a:p>
            <a:pPr lvl="1"/>
            <a:r>
              <a:rPr lang="en-US" sz="2000" dirty="0">
                <a:solidFill>
                  <a:srgbClr val="FF0000"/>
                </a:solidFill>
              </a:rPr>
              <a:t>Independent Variables</a:t>
            </a:r>
            <a:r>
              <a:rPr lang="en-US" sz="2000" dirty="0"/>
              <a:t>:</a:t>
            </a:r>
          </a:p>
          <a:p>
            <a:pPr lvl="1"/>
            <a:r>
              <a:rPr lang="en-US" sz="2000" dirty="0" err="1"/>
              <a:t>Heart_disease</a:t>
            </a:r>
            <a:endParaRPr lang="en-US" sz="2000" dirty="0"/>
          </a:p>
          <a:p>
            <a:pPr lvl="1"/>
            <a:endParaRPr lang="en-US" sz="1600" dirty="0"/>
          </a:p>
          <a:p>
            <a:r>
              <a:rPr lang="en-US" sz="2000" dirty="0"/>
              <a:t>Here we have used binary encoding  format for making the values of heart disease into binary format</a:t>
            </a:r>
            <a:r>
              <a:rPr lang="en-US" sz="1400" dirty="0"/>
              <a:t> </a:t>
            </a:r>
          </a:p>
          <a:p>
            <a:pPr marL="0" indent="0">
              <a:buNone/>
            </a:pPr>
            <a:endParaRPr lang="en-US" sz="2000" dirty="0"/>
          </a:p>
        </p:txBody>
      </p:sp>
      <p:pic>
        <p:nvPicPr>
          <p:cNvPr id="5" name="Picture 4" descr="SRH Berlin University logo.png">
            <a:extLst>
              <a:ext uri="{FF2B5EF4-FFF2-40B4-BE49-F238E27FC236}">
                <a16:creationId xmlns:a16="http://schemas.microsoft.com/office/drawing/2014/main" id="{4B4880FD-B70C-41B2-A9FA-CF719DA59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8942" y="59219"/>
            <a:ext cx="1893057" cy="506741"/>
          </a:xfrm>
          <a:prstGeom prst="rect">
            <a:avLst/>
          </a:prstGeom>
        </p:spPr>
      </p:pic>
    </p:spTree>
    <p:extLst>
      <p:ext uri="{BB962C8B-B14F-4D97-AF65-F5344CB8AC3E}">
        <p14:creationId xmlns:p14="http://schemas.microsoft.com/office/powerpoint/2010/main" val="367545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BB609D-387B-47E2-B7AA-1A828126FACE}"/>
              </a:ext>
            </a:extLst>
          </p:cNvPr>
          <p:cNvSpPr>
            <a:spLocks noGrp="1"/>
          </p:cNvSpPr>
          <p:nvPr>
            <p:ph type="title"/>
          </p:nvPr>
        </p:nvSpPr>
        <p:spPr>
          <a:xfrm>
            <a:off x="83128" y="74154"/>
            <a:ext cx="5238466" cy="721041"/>
          </a:xfrm>
        </p:spPr>
        <p:txBody>
          <a:bodyPr vert="horz" lIns="91440" tIns="45720" rIns="91440" bIns="45720" rtlCol="0" anchor="b">
            <a:normAutofit/>
          </a:bodyPr>
          <a:lstStyle/>
          <a:p>
            <a:r>
              <a:rPr lang="en-US" sz="4000" kern="1200" dirty="0">
                <a:solidFill>
                  <a:schemeClr val="tx1"/>
                </a:solidFill>
                <a:latin typeface="Georgia" panose="02040502050405020303" pitchFamily="18" charset="0"/>
              </a:rPr>
              <a:t>OBJECTIVE :</a:t>
            </a:r>
          </a:p>
        </p:txBody>
      </p:sp>
      <p:sp>
        <p:nvSpPr>
          <p:cNvPr id="3" name="Content Placeholder 2">
            <a:extLst>
              <a:ext uri="{FF2B5EF4-FFF2-40B4-BE49-F238E27FC236}">
                <a16:creationId xmlns:a16="http://schemas.microsoft.com/office/drawing/2014/main" id="{CCB45E0C-DF2F-4356-BE07-C15B517B3FCF}"/>
              </a:ext>
            </a:extLst>
          </p:cNvPr>
          <p:cNvSpPr>
            <a:spLocks noGrp="1"/>
          </p:cNvSpPr>
          <p:nvPr>
            <p:ph idx="1"/>
          </p:nvPr>
        </p:nvSpPr>
        <p:spPr>
          <a:xfrm>
            <a:off x="83128" y="1047531"/>
            <a:ext cx="7795490" cy="5810469"/>
          </a:xfrm>
        </p:spPr>
        <p:txBody>
          <a:bodyPr vert="horz" lIns="91440" tIns="45720" rIns="91440" bIns="45720" rtlCol="0" anchor="t">
            <a:normAutofit/>
          </a:bodyPr>
          <a:lstStyle/>
          <a:p>
            <a:r>
              <a:rPr lang="en-US" sz="2000" kern="1200" dirty="0">
                <a:solidFill>
                  <a:schemeClr val="tx1"/>
                </a:solidFill>
                <a:latin typeface="+mn-lt"/>
                <a:ea typeface="+mn-ea"/>
                <a:cs typeface="+mn-cs"/>
              </a:rPr>
              <a:t>The main goal of our project is to predict the heart rate </a:t>
            </a:r>
            <a:r>
              <a:rPr lang="en-US" sz="2000" dirty="0"/>
              <a:t>from certain features using SVM( Support Vector Machine ).</a:t>
            </a:r>
          </a:p>
          <a:p>
            <a:endParaRPr lang="en-US" sz="2000" dirty="0"/>
          </a:p>
          <a:p>
            <a:r>
              <a:rPr lang="en-US" sz="2000" kern="1200" dirty="0">
                <a:solidFill>
                  <a:schemeClr val="tx1"/>
                </a:solidFill>
                <a:latin typeface="+mn-lt"/>
                <a:ea typeface="+mn-ea"/>
                <a:cs typeface="+mn-cs"/>
              </a:rPr>
              <a:t>The heartbeat is processed by electrical signals conducted in 4 chambers of heart, i.e. two atria's and two ventricles . </a:t>
            </a:r>
          </a:p>
          <a:p>
            <a:endParaRPr lang="en-US" sz="2000" kern="1200" dirty="0">
              <a:solidFill>
                <a:schemeClr val="tx1"/>
              </a:solidFill>
              <a:latin typeface="+mn-lt"/>
              <a:ea typeface="+mn-ea"/>
              <a:cs typeface="+mn-cs"/>
            </a:endParaRPr>
          </a:p>
          <a:p>
            <a:r>
              <a:rPr lang="en-US" sz="2000" dirty="0"/>
              <a:t>When electrical signals are normal , the heart beats approximately at rate </a:t>
            </a:r>
            <a:r>
              <a:rPr lang="en-US" sz="2000" dirty="0">
                <a:solidFill>
                  <a:srgbClr val="FF0000"/>
                </a:solidFill>
              </a:rPr>
              <a:t>of 60 to 100 times per minute.</a:t>
            </a:r>
          </a:p>
          <a:p>
            <a:endParaRPr lang="en-US" sz="2000" dirty="0"/>
          </a:p>
          <a:p>
            <a:r>
              <a:rPr lang="en-US" sz="2000" kern="1200" dirty="0">
                <a:solidFill>
                  <a:schemeClr val="tx1"/>
                </a:solidFill>
                <a:latin typeface="+mn-lt"/>
                <a:ea typeface="+mn-ea"/>
                <a:cs typeface="+mn-cs"/>
              </a:rPr>
              <a:t> However due to the occurrence of certain abnormalities the electrical signal gets disorganized and leads to fasten the heart rate .</a:t>
            </a:r>
          </a:p>
          <a:p>
            <a:endParaRPr lang="en-US" sz="2000" dirty="0"/>
          </a:p>
          <a:p>
            <a:r>
              <a:rPr lang="en-US" sz="2000" dirty="0"/>
              <a:t>When not taken care of this condition it could also lead to fatal conditions like cardiac arrest etc. .</a:t>
            </a:r>
          </a:p>
          <a:p>
            <a:pPr marL="0" indent="0">
              <a:buNone/>
            </a:pPr>
            <a:endParaRPr lang="en-US" sz="2400" kern="1200" dirty="0">
              <a:solidFill>
                <a:schemeClr val="tx1"/>
              </a:solidFill>
              <a:latin typeface="+mn-lt"/>
              <a:ea typeface="+mn-ea"/>
              <a:cs typeface="+mn-cs"/>
            </a:endParaRPr>
          </a:p>
        </p:txBody>
      </p:sp>
      <p:sp>
        <p:nvSpPr>
          <p:cNvPr id="14" name="Freeform: Shape 1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eart with pulse">
            <a:extLst>
              <a:ext uri="{FF2B5EF4-FFF2-40B4-BE49-F238E27FC236}">
                <a16:creationId xmlns:a16="http://schemas.microsoft.com/office/drawing/2014/main" id="{4C9F688E-A92E-413C-8D18-FE8290C301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pic>
        <p:nvPicPr>
          <p:cNvPr id="5" name="Picture 4" descr="SRH Berlin University logo.png">
            <a:extLst>
              <a:ext uri="{FF2B5EF4-FFF2-40B4-BE49-F238E27FC236}">
                <a16:creationId xmlns:a16="http://schemas.microsoft.com/office/drawing/2014/main" id="{8AF444FB-30E1-4F33-8D03-3E38F42185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spTree>
    <p:extLst>
      <p:ext uri="{BB962C8B-B14F-4D97-AF65-F5344CB8AC3E}">
        <p14:creationId xmlns:p14="http://schemas.microsoft.com/office/powerpoint/2010/main" val="3533110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D4022E-9A93-4515-B624-1E1A88D2BA23}"/>
              </a:ext>
            </a:extLst>
          </p:cNvPr>
          <p:cNvSpPr txBox="1">
            <a:spLocks/>
          </p:cNvSpPr>
          <p:nvPr/>
        </p:nvSpPr>
        <p:spPr>
          <a:xfrm>
            <a:off x="371464" y="199697"/>
            <a:ext cx="7643369" cy="86537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kern="1200" dirty="0">
                <a:solidFill>
                  <a:schemeClr val="tx1"/>
                </a:solidFill>
                <a:latin typeface="Georgia" panose="02040502050405020303" pitchFamily="18" charset="0"/>
              </a:rPr>
              <a:t>HOW THE MODEL WORKS  :</a:t>
            </a:r>
          </a:p>
        </p:txBody>
      </p:sp>
      <p:sp>
        <p:nvSpPr>
          <p:cNvPr id="17" name="Rectangle 1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1" name="TextBox 8">
            <a:extLst>
              <a:ext uri="{FF2B5EF4-FFF2-40B4-BE49-F238E27FC236}">
                <a16:creationId xmlns:a16="http://schemas.microsoft.com/office/drawing/2014/main" id="{1D4F7F26-F436-44E2-93F3-D6E2DFC03F10}"/>
              </a:ext>
            </a:extLst>
          </p:cNvPr>
          <p:cNvGraphicFramePr/>
          <p:nvPr>
            <p:extLst>
              <p:ext uri="{D42A27DB-BD31-4B8C-83A1-F6EECF244321}">
                <p14:modId xmlns:p14="http://schemas.microsoft.com/office/powerpoint/2010/main" val="1040451883"/>
              </p:ext>
            </p:extLst>
          </p:nvPr>
        </p:nvGraphicFramePr>
        <p:xfrm>
          <a:off x="838200" y="1926266"/>
          <a:ext cx="10515600" cy="4514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2" name="Straight Arrow Connector 11">
            <a:extLst>
              <a:ext uri="{FF2B5EF4-FFF2-40B4-BE49-F238E27FC236}">
                <a16:creationId xmlns:a16="http://schemas.microsoft.com/office/drawing/2014/main" id="{52045795-693F-4455-AD01-85A3D2436D8F}"/>
              </a:ext>
            </a:extLst>
          </p:cNvPr>
          <p:cNvCxnSpPr/>
          <p:nvPr/>
        </p:nvCxnSpPr>
        <p:spPr>
          <a:xfrm>
            <a:off x="2235200" y="2780145"/>
            <a:ext cx="803564"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1C74E352-BE11-427D-922A-0975D846BC93}"/>
              </a:ext>
            </a:extLst>
          </p:cNvPr>
          <p:cNvCxnSpPr>
            <a:cxnSpLocks/>
          </p:cNvCxnSpPr>
          <p:nvPr/>
        </p:nvCxnSpPr>
        <p:spPr>
          <a:xfrm>
            <a:off x="3897618" y="2768154"/>
            <a:ext cx="900885" cy="1199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140DE72E-F6C4-4E16-9DA5-85AA77DB9463}"/>
              </a:ext>
            </a:extLst>
          </p:cNvPr>
          <p:cNvCxnSpPr/>
          <p:nvPr/>
        </p:nvCxnSpPr>
        <p:spPr>
          <a:xfrm>
            <a:off x="5694218" y="2780145"/>
            <a:ext cx="803564"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0" name="Straight Arrow Connector 19">
            <a:extLst>
              <a:ext uri="{FF2B5EF4-FFF2-40B4-BE49-F238E27FC236}">
                <a16:creationId xmlns:a16="http://schemas.microsoft.com/office/drawing/2014/main" id="{2DBE019A-B821-4641-9A52-BB2A979D2806}"/>
              </a:ext>
            </a:extLst>
          </p:cNvPr>
          <p:cNvCxnSpPr/>
          <p:nvPr/>
        </p:nvCxnSpPr>
        <p:spPr>
          <a:xfrm>
            <a:off x="7379049" y="2780145"/>
            <a:ext cx="803564"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1" name="Straight Arrow Connector 20">
            <a:extLst>
              <a:ext uri="{FF2B5EF4-FFF2-40B4-BE49-F238E27FC236}">
                <a16:creationId xmlns:a16="http://schemas.microsoft.com/office/drawing/2014/main" id="{16C66BCD-882E-4B77-B569-85AC17479C5A}"/>
              </a:ext>
            </a:extLst>
          </p:cNvPr>
          <p:cNvCxnSpPr/>
          <p:nvPr/>
        </p:nvCxnSpPr>
        <p:spPr>
          <a:xfrm>
            <a:off x="9090404" y="2780145"/>
            <a:ext cx="803564"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a:extLst>
              <a:ext uri="{FF2B5EF4-FFF2-40B4-BE49-F238E27FC236}">
                <a16:creationId xmlns:a16="http://schemas.microsoft.com/office/drawing/2014/main" id="{739574A2-D019-4C80-A756-739F96C13C51}"/>
              </a:ext>
            </a:extLst>
          </p:cNvPr>
          <p:cNvCxnSpPr/>
          <p:nvPr/>
        </p:nvCxnSpPr>
        <p:spPr>
          <a:xfrm>
            <a:off x="10184235" y="3900881"/>
            <a:ext cx="0" cy="58722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6" name="Straight Arrow Connector 25">
            <a:extLst>
              <a:ext uri="{FF2B5EF4-FFF2-40B4-BE49-F238E27FC236}">
                <a16:creationId xmlns:a16="http://schemas.microsoft.com/office/drawing/2014/main" id="{58749015-E5AB-4A62-BDEC-A1A321E06661}"/>
              </a:ext>
            </a:extLst>
          </p:cNvPr>
          <p:cNvCxnSpPr>
            <a:cxnSpLocks/>
          </p:cNvCxnSpPr>
          <p:nvPr/>
        </p:nvCxnSpPr>
        <p:spPr>
          <a:xfrm flipH="1">
            <a:off x="8484617" y="4900570"/>
            <a:ext cx="1007569"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30" name="Picture 29" descr="SRH Berlin University logo.png">
            <a:extLst>
              <a:ext uri="{FF2B5EF4-FFF2-40B4-BE49-F238E27FC236}">
                <a16:creationId xmlns:a16="http://schemas.microsoft.com/office/drawing/2014/main" id="{BEB67BD8-5A54-4DEC-83EF-5066D02918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22773" y="178847"/>
            <a:ext cx="1893057" cy="506741"/>
          </a:xfrm>
          <a:prstGeom prst="rect">
            <a:avLst/>
          </a:prstGeom>
        </p:spPr>
      </p:pic>
    </p:spTree>
    <p:extLst>
      <p:ext uri="{BB962C8B-B14F-4D97-AF65-F5344CB8AC3E}">
        <p14:creationId xmlns:p14="http://schemas.microsoft.com/office/powerpoint/2010/main" val="1957241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5941-3BDE-4DD6-9433-2ED17C3A546F}"/>
              </a:ext>
            </a:extLst>
          </p:cNvPr>
          <p:cNvSpPr>
            <a:spLocks noGrp="1"/>
          </p:cNvSpPr>
          <p:nvPr>
            <p:ph type="title"/>
          </p:nvPr>
        </p:nvSpPr>
        <p:spPr>
          <a:xfrm>
            <a:off x="417945" y="239960"/>
            <a:ext cx="5181503" cy="763663"/>
          </a:xfrm>
        </p:spPr>
        <p:txBody>
          <a:bodyPr>
            <a:normAutofit/>
          </a:bodyPr>
          <a:lstStyle/>
          <a:p>
            <a:r>
              <a:rPr lang="en-US" sz="4000" dirty="0">
                <a:latin typeface="Georgia" panose="02040502050405020303" pitchFamily="18" charset="0"/>
              </a:rPr>
              <a:t>PRE-REQUISITES :</a:t>
            </a:r>
          </a:p>
        </p:txBody>
      </p:sp>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6" name="Content Placeholder 2">
            <a:extLst>
              <a:ext uri="{FF2B5EF4-FFF2-40B4-BE49-F238E27FC236}">
                <a16:creationId xmlns:a16="http://schemas.microsoft.com/office/drawing/2014/main" id="{14348E5B-534D-43FE-A640-C87F59F7DF3A}"/>
              </a:ext>
            </a:extLst>
          </p:cNvPr>
          <p:cNvGraphicFramePr>
            <a:graphicFrameLocks noGrp="1"/>
          </p:cNvGraphicFramePr>
          <p:nvPr>
            <p:ph idx="1"/>
            <p:extLst>
              <p:ext uri="{D42A27DB-BD31-4B8C-83A1-F6EECF244321}">
                <p14:modId xmlns:p14="http://schemas.microsoft.com/office/powerpoint/2010/main" val="3344804626"/>
              </p:ext>
            </p:extLst>
          </p:nvPr>
        </p:nvGraphicFramePr>
        <p:xfrm>
          <a:off x="760430" y="1268337"/>
          <a:ext cx="5257800" cy="4726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SRH Berlin University logo.png">
            <a:extLst>
              <a:ext uri="{FF2B5EF4-FFF2-40B4-BE49-F238E27FC236}">
                <a16:creationId xmlns:a16="http://schemas.microsoft.com/office/drawing/2014/main" id="{57EA2AC5-BA62-4DF5-A677-89166EE298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spTree>
    <p:extLst>
      <p:ext uri="{BB962C8B-B14F-4D97-AF65-F5344CB8AC3E}">
        <p14:creationId xmlns:p14="http://schemas.microsoft.com/office/powerpoint/2010/main" val="539739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242E0E-5841-4174-BA32-1524ED8F7A44}"/>
              </a:ext>
            </a:extLst>
          </p:cNvPr>
          <p:cNvSpPr>
            <a:spLocks noGrp="1"/>
          </p:cNvSpPr>
          <p:nvPr>
            <p:ph type="title"/>
          </p:nvPr>
        </p:nvSpPr>
        <p:spPr>
          <a:xfrm>
            <a:off x="793662" y="386930"/>
            <a:ext cx="10066122" cy="1298448"/>
          </a:xfrm>
        </p:spPr>
        <p:txBody>
          <a:bodyPr anchor="b">
            <a:normAutofit/>
          </a:bodyPr>
          <a:lstStyle/>
          <a:p>
            <a:r>
              <a:rPr lang="en-US" sz="4800">
                <a:latin typeface="Georgia" panose="02040502050405020303" pitchFamily="18" charset="0"/>
              </a:rPr>
              <a:t>SCIKIT LEARN :</a:t>
            </a:r>
          </a:p>
        </p:txBody>
      </p:sp>
      <p:sp>
        <p:nvSpPr>
          <p:cNvPr id="73" name="Rectangle 7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32B7E1-34BF-415B-B853-48FE99F9C063}"/>
              </a:ext>
            </a:extLst>
          </p:cNvPr>
          <p:cNvSpPr>
            <a:spLocks noGrp="1"/>
          </p:cNvSpPr>
          <p:nvPr>
            <p:ph idx="1"/>
          </p:nvPr>
        </p:nvSpPr>
        <p:spPr>
          <a:xfrm>
            <a:off x="808638" y="2389218"/>
            <a:ext cx="8802922" cy="4074798"/>
          </a:xfrm>
        </p:spPr>
        <p:txBody>
          <a:bodyPr anchor="ctr">
            <a:normAutofit/>
          </a:bodyPr>
          <a:lstStyle/>
          <a:p>
            <a:r>
              <a:rPr lang="en-US" sz="2000" dirty="0"/>
              <a:t>It is a software library for machine learning .</a:t>
            </a:r>
          </a:p>
          <a:p>
            <a:endParaRPr lang="en-US" sz="2000" dirty="0"/>
          </a:p>
          <a:p>
            <a:r>
              <a:rPr lang="en-US" sz="2000" b="0" i="0" dirty="0">
                <a:effectLst/>
                <a:latin typeface="Merriweather"/>
              </a:rPr>
              <a:t> </a:t>
            </a:r>
            <a:r>
              <a:rPr lang="en-US" sz="2000" dirty="0">
                <a:latin typeface="Merriweather"/>
              </a:rPr>
              <a:t>They are used</a:t>
            </a:r>
            <a:r>
              <a:rPr lang="en-US" sz="2000" b="0" i="0" dirty="0">
                <a:effectLst/>
              </a:rPr>
              <a:t> together with the scientific Python libraries SciPy and NumPy. </a:t>
            </a:r>
          </a:p>
          <a:p>
            <a:endParaRPr lang="en-US" sz="2000" b="0" i="0" dirty="0">
              <a:effectLst/>
            </a:endParaRPr>
          </a:p>
          <a:p>
            <a:r>
              <a:rPr lang="en-US" sz="2000" b="0" i="0" dirty="0">
                <a:effectLst/>
              </a:rPr>
              <a:t>The library is characterized by its robust and well-documented functions. </a:t>
            </a:r>
          </a:p>
          <a:p>
            <a:endParaRPr lang="en-US" sz="2000" b="0" i="0" dirty="0">
              <a:effectLst/>
            </a:endParaRPr>
          </a:p>
          <a:p>
            <a:r>
              <a:rPr lang="en-US" sz="2000" b="0" i="0" dirty="0">
                <a:effectLst/>
              </a:rPr>
              <a:t>Scikit-learn is mostly written in Python.</a:t>
            </a:r>
          </a:p>
          <a:p>
            <a:endParaRPr lang="en-US" sz="2000" dirty="0"/>
          </a:p>
          <a:p>
            <a:endParaRPr lang="en-US" sz="2000" dirty="0"/>
          </a:p>
        </p:txBody>
      </p:sp>
      <p:sp>
        <p:nvSpPr>
          <p:cNvPr id="77" name="Rectangle 7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RH Berlin University logo.png">
            <a:extLst>
              <a:ext uri="{FF2B5EF4-FFF2-40B4-BE49-F238E27FC236}">
                <a16:creationId xmlns:a16="http://schemas.microsoft.com/office/drawing/2014/main" id="{37EB5D90-3E6B-42BF-9EC5-C7D9D11CE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50" y="105540"/>
            <a:ext cx="2261450" cy="605354"/>
          </a:xfrm>
          <a:prstGeom prst="rect">
            <a:avLst/>
          </a:prstGeom>
        </p:spPr>
      </p:pic>
      <p:pic>
        <p:nvPicPr>
          <p:cNvPr id="6" name="Picture 2" descr="Scikit-learn – Wikipedia">
            <a:extLst>
              <a:ext uri="{FF2B5EF4-FFF2-40B4-BE49-F238E27FC236}">
                <a16:creationId xmlns:a16="http://schemas.microsoft.com/office/drawing/2014/main" id="{E7520FE8-CE86-4E39-9371-98BC6A6C21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9661" y="710894"/>
            <a:ext cx="1532064" cy="826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384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1E1B6557-2DAC-4734-9AD2-8D34FA5A9717}"/>
              </a:ext>
            </a:extLst>
          </p:cNvPr>
          <p:cNvSpPr>
            <a:spLocks noGrp="1"/>
          </p:cNvSpPr>
          <p:nvPr>
            <p:ph type="title"/>
          </p:nvPr>
        </p:nvSpPr>
        <p:spPr>
          <a:xfrm>
            <a:off x="793662" y="386930"/>
            <a:ext cx="10066122" cy="1298448"/>
          </a:xfrm>
        </p:spPr>
        <p:txBody>
          <a:bodyPr anchor="b">
            <a:normAutofit/>
          </a:bodyPr>
          <a:lstStyle/>
          <a:p>
            <a:r>
              <a:rPr lang="en-US" sz="4800">
                <a:latin typeface="Georgia" panose="02040502050405020303" pitchFamily="18" charset="0"/>
              </a:rPr>
              <a:t>SCIKIT LEARN :</a:t>
            </a:r>
          </a:p>
        </p:txBody>
      </p:sp>
      <p:sp>
        <p:nvSpPr>
          <p:cNvPr id="15" name="Rectangle 1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5996B4-0214-473F-B84E-724F950AA5EA}"/>
              </a:ext>
            </a:extLst>
          </p:cNvPr>
          <p:cNvSpPr>
            <a:spLocks noGrp="1"/>
          </p:cNvSpPr>
          <p:nvPr>
            <p:ph idx="1"/>
          </p:nvPr>
        </p:nvSpPr>
        <p:spPr>
          <a:xfrm>
            <a:off x="793660" y="2447636"/>
            <a:ext cx="9136889" cy="4023434"/>
          </a:xfrm>
        </p:spPr>
        <p:txBody>
          <a:bodyPr anchor="ctr">
            <a:normAutofit fontScale="92500" lnSpcReduction="10000"/>
          </a:bodyPr>
          <a:lstStyle/>
          <a:p>
            <a:r>
              <a:rPr lang="en-US" sz="2200" dirty="0"/>
              <a:t>These are well suited for supervised and unsupervised learning .</a:t>
            </a:r>
          </a:p>
          <a:p>
            <a:endParaRPr lang="en-US" sz="2200" dirty="0"/>
          </a:p>
          <a:p>
            <a:r>
              <a:rPr lang="en-US" sz="2200" b="0" i="0" dirty="0">
                <a:effectLst/>
              </a:rPr>
              <a:t>simple and efficient tools for machine learning, data mining and data analysis</a:t>
            </a:r>
          </a:p>
          <a:p>
            <a:pPr marL="0" indent="0">
              <a:buNone/>
            </a:pPr>
            <a:endParaRPr lang="en-US" sz="2200" b="0" i="0" dirty="0">
              <a:effectLst/>
            </a:endParaRPr>
          </a:p>
          <a:p>
            <a:r>
              <a:rPr lang="en-US" sz="2200" dirty="0"/>
              <a:t>Functions include :</a:t>
            </a:r>
          </a:p>
          <a:p>
            <a:endParaRPr lang="en-US" sz="2200" b="0" i="0" dirty="0">
              <a:effectLst/>
              <a:latin typeface="Merriweather"/>
            </a:endParaRPr>
          </a:p>
          <a:p>
            <a:pPr lvl="2"/>
            <a:r>
              <a:rPr lang="en-US" sz="2200" b="0" i="0" dirty="0">
                <a:effectLst/>
              </a:rPr>
              <a:t>Clustering</a:t>
            </a:r>
          </a:p>
          <a:p>
            <a:pPr lvl="2"/>
            <a:r>
              <a:rPr lang="en-US" sz="2200" b="0" i="0" dirty="0">
                <a:effectLst/>
              </a:rPr>
              <a:t>Cross validation</a:t>
            </a:r>
          </a:p>
          <a:p>
            <a:pPr lvl="2"/>
            <a:r>
              <a:rPr lang="en-US" sz="2200" b="0" i="0" dirty="0">
                <a:effectLst/>
              </a:rPr>
              <a:t>reduction</a:t>
            </a:r>
          </a:p>
          <a:p>
            <a:pPr lvl="2"/>
            <a:r>
              <a:rPr lang="en-US" sz="2200" b="0" i="0" dirty="0">
                <a:effectLst/>
              </a:rPr>
              <a:t>Feature extraction</a:t>
            </a:r>
          </a:p>
          <a:p>
            <a:pPr lvl="2"/>
            <a:r>
              <a:rPr lang="en-US" sz="2200" b="0" i="0" dirty="0">
                <a:effectLst/>
              </a:rPr>
              <a:t>Parameter tuning</a:t>
            </a:r>
          </a:p>
          <a:p>
            <a:endParaRPr lang="en-US" sz="1400" dirty="0"/>
          </a:p>
        </p:txBody>
      </p:sp>
      <p:sp>
        <p:nvSpPr>
          <p:cNvPr id="19" name="Rectangle 1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RH Berlin University logo.png">
            <a:extLst>
              <a:ext uri="{FF2B5EF4-FFF2-40B4-BE49-F238E27FC236}">
                <a16:creationId xmlns:a16="http://schemas.microsoft.com/office/drawing/2014/main" id="{D1AF13EA-03C9-418E-9DFB-EE22E8D31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50" y="105540"/>
            <a:ext cx="2261450" cy="605354"/>
          </a:xfrm>
          <a:prstGeom prst="rect">
            <a:avLst/>
          </a:prstGeom>
        </p:spPr>
      </p:pic>
      <p:pic>
        <p:nvPicPr>
          <p:cNvPr id="9" name="Picture 2" descr="Scikit-learn – Wikipedia">
            <a:extLst>
              <a:ext uri="{FF2B5EF4-FFF2-40B4-BE49-F238E27FC236}">
                <a16:creationId xmlns:a16="http://schemas.microsoft.com/office/drawing/2014/main" id="{1DE5B1AE-EB23-41FF-A808-015C46AD2C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9661" y="710894"/>
            <a:ext cx="1532064" cy="826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518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5F4194-BDD9-4310-A882-4F275D5F18F0}"/>
              </a:ext>
            </a:extLst>
          </p:cNvPr>
          <p:cNvPicPr>
            <a:picLocks noChangeAspect="1"/>
          </p:cNvPicPr>
          <p:nvPr/>
        </p:nvPicPr>
        <p:blipFill>
          <a:blip r:embed="rId2"/>
          <a:stretch>
            <a:fillRect/>
          </a:stretch>
        </p:blipFill>
        <p:spPr>
          <a:xfrm>
            <a:off x="118844" y="1375794"/>
            <a:ext cx="11954312" cy="5410814"/>
          </a:xfrm>
          <a:prstGeom prst="rect">
            <a:avLst/>
          </a:prstGeom>
        </p:spPr>
      </p:pic>
      <p:sp>
        <p:nvSpPr>
          <p:cNvPr id="3" name="TextBox 2">
            <a:extLst>
              <a:ext uri="{FF2B5EF4-FFF2-40B4-BE49-F238E27FC236}">
                <a16:creationId xmlns:a16="http://schemas.microsoft.com/office/drawing/2014/main" id="{A98DEF99-036C-4127-8077-3BD09EE32A64}"/>
              </a:ext>
            </a:extLst>
          </p:cNvPr>
          <p:cNvSpPr txBox="1"/>
          <p:nvPr/>
        </p:nvSpPr>
        <p:spPr>
          <a:xfrm>
            <a:off x="209725" y="176169"/>
            <a:ext cx="10461071" cy="707886"/>
          </a:xfrm>
          <a:prstGeom prst="rect">
            <a:avLst/>
          </a:prstGeom>
          <a:noFill/>
        </p:spPr>
        <p:txBody>
          <a:bodyPr wrap="square" rtlCol="0">
            <a:spAutoFit/>
          </a:bodyPr>
          <a:lstStyle/>
          <a:p>
            <a:r>
              <a:rPr lang="en-US" sz="4000">
                <a:latin typeface="Georgia" panose="02040502050405020303" pitchFamily="18" charset="0"/>
              </a:rPr>
              <a:t>CODE :</a:t>
            </a:r>
            <a:endParaRPr lang="en-US" sz="4000" dirty="0">
              <a:latin typeface="Georgia" panose="02040502050405020303" pitchFamily="18" charset="0"/>
            </a:endParaRPr>
          </a:p>
        </p:txBody>
      </p:sp>
      <p:pic>
        <p:nvPicPr>
          <p:cNvPr id="4" name="Picture 3" descr="SRH Berlin University logo.png">
            <a:extLst>
              <a:ext uri="{FF2B5EF4-FFF2-40B4-BE49-F238E27FC236}">
                <a16:creationId xmlns:a16="http://schemas.microsoft.com/office/drawing/2014/main" id="{50043603-C47A-4B67-86D6-CB414D1A14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sp>
        <p:nvSpPr>
          <p:cNvPr id="5" name="Right Brace 4">
            <a:extLst>
              <a:ext uri="{FF2B5EF4-FFF2-40B4-BE49-F238E27FC236}">
                <a16:creationId xmlns:a16="http://schemas.microsoft.com/office/drawing/2014/main" id="{8F330CF5-9A11-47B7-9156-1047DCD42460}"/>
              </a:ext>
            </a:extLst>
          </p:cNvPr>
          <p:cNvSpPr/>
          <p:nvPr/>
        </p:nvSpPr>
        <p:spPr>
          <a:xfrm>
            <a:off x="2206305" y="2390862"/>
            <a:ext cx="260058" cy="3607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582F4B57-8AC5-4F59-91D4-DE188F1CD2BC}"/>
              </a:ext>
            </a:extLst>
          </p:cNvPr>
          <p:cNvSpPr txBox="1"/>
          <p:nvPr/>
        </p:nvSpPr>
        <p:spPr>
          <a:xfrm>
            <a:off x="3323438" y="2386667"/>
            <a:ext cx="5931017" cy="323165"/>
          </a:xfrm>
          <a:prstGeom prst="rect">
            <a:avLst/>
          </a:prstGeom>
          <a:solidFill>
            <a:schemeClr val="accent4">
              <a:lumMod val="20000"/>
              <a:lumOff val="80000"/>
            </a:schemeClr>
          </a:solidFill>
          <a:ln>
            <a:solidFill>
              <a:schemeClr val="tx1"/>
            </a:solidFill>
          </a:ln>
        </p:spPr>
        <p:txBody>
          <a:bodyPr wrap="square" rtlCol="0">
            <a:spAutoFit/>
          </a:bodyPr>
          <a:lstStyle/>
          <a:p>
            <a:r>
              <a:rPr lang="en-US" sz="1500" dirty="0"/>
              <a:t> importing the libraries pandas and </a:t>
            </a:r>
            <a:r>
              <a:rPr lang="en-US" sz="1500" dirty="0" err="1"/>
              <a:t>numpy</a:t>
            </a:r>
            <a:r>
              <a:rPr lang="en-US" sz="1500" dirty="0"/>
              <a:t> </a:t>
            </a:r>
          </a:p>
        </p:txBody>
      </p:sp>
      <p:cxnSp>
        <p:nvCxnSpPr>
          <p:cNvPr id="13" name="Straight Arrow Connector 12">
            <a:extLst>
              <a:ext uri="{FF2B5EF4-FFF2-40B4-BE49-F238E27FC236}">
                <a16:creationId xmlns:a16="http://schemas.microsoft.com/office/drawing/2014/main" id="{71A28029-117F-4511-96CB-EB93CBAD176C}"/>
              </a:ext>
            </a:extLst>
          </p:cNvPr>
          <p:cNvCxnSpPr>
            <a:endCxn id="7" idx="1"/>
          </p:cNvCxnSpPr>
          <p:nvPr/>
        </p:nvCxnSpPr>
        <p:spPr>
          <a:xfrm>
            <a:off x="2466363" y="2548249"/>
            <a:ext cx="85707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C8A9F32-60C3-4B7B-BF1D-F6360541FF13}"/>
              </a:ext>
            </a:extLst>
          </p:cNvPr>
          <p:cNvSpPr txBox="1"/>
          <p:nvPr/>
        </p:nvSpPr>
        <p:spPr>
          <a:xfrm>
            <a:off x="3323439" y="2878406"/>
            <a:ext cx="4688047" cy="553998"/>
          </a:xfrm>
          <a:prstGeom prst="rect">
            <a:avLst/>
          </a:prstGeom>
          <a:solidFill>
            <a:schemeClr val="accent4">
              <a:lumMod val="20000"/>
              <a:lumOff val="80000"/>
            </a:schemeClr>
          </a:solidFill>
          <a:ln>
            <a:solidFill>
              <a:schemeClr val="tx1"/>
            </a:solidFill>
          </a:ln>
        </p:spPr>
        <p:txBody>
          <a:bodyPr wrap="square" rtlCol="0">
            <a:spAutoFit/>
          </a:bodyPr>
          <a:lstStyle/>
          <a:p>
            <a:r>
              <a:rPr lang="en-US" sz="1500" dirty="0"/>
              <a:t>Creating data frame by importing a csv file using  pandas  Reading the dataset  </a:t>
            </a:r>
          </a:p>
        </p:txBody>
      </p:sp>
      <p:sp>
        <p:nvSpPr>
          <p:cNvPr id="17" name="Right Brace 16">
            <a:extLst>
              <a:ext uri="{FF2B5EF4-FFF2-40B4-BE49-F238E27FC236}">
                <a16:creationId xmlns:a16="http://schemas.microsoft.com/office/drawing/2014/main" id="{912A101E-D9B3-43FD-BE30-B1488E2A6160}"/>
              </a:ext>
            </a:extLst>
          </p:cNvPr>
          <p:cNvSpPr/>
          <p:nvPr/>
        </p:nvSpPr>
        <p:spPr>
          <a:xfrm>
            <a:off x="2206305" y="2908976"/>
            <a:ext cx="260058" cy="3607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7E1AA4F6-81C9-41DA-8BAB-21E8C3C96FBB}"/>
              </a:ext>
            </a:extLst>
          </p:cNvPr>
          <p:cNvCxnSpPr/>
          <p:nvPr/>
        </p:nvCxnSpPr>
        <p:spPr>
          <a:xfrm>
            <a:off x="2466363" y="3093022"/>
            <a:ext cx="85707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627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3C1D74-892D-4D34-B7CE-4B2EAB371E35}"/>
              </a:ext>
            </a:extLst>
          </p:cNvPr>
          <p:cNvPicPr>
            <a:picLocks noChangeAspect="1"/>
          </p:cNvPicPr>
          <p:nvPr/>
        </p:nvPicPr>
        <p:blipFill rotWithShape="1">
          <a:blip r:embed="rId2"/>
          <a:srcRect r="17152"/>
          <a:stretch/>
        </p:blipFill>
        <p:spPr>
          <a:xfrm>
            <a:off x="0" y="976179"/>
            <a:ext cx="12034123" cy="5906397"/>
          </a:xfrm>
          <a:prstGeom prst="rect">
            <a:avLst/>
          </a:prstGeom>
        </p:spPr>
      </p:pic>
      <p:sp>
        <p:nvSpPr>
          <p:cNvPr id="6" name="TextBox 5">
            <a:extLst>
              <a:ext uri="{FF2B5EF4-FFF2-40B4-BE49-F238E27FC236}">
                <a16:creationId xmlns:a16="http://schemas.microsoft.com/office/drawing/2014/main" id="{C0480D83-061D-431E-8564-6CF7BFB84D75}"/>
              </a:ext>
            </a:extLst>
          </p:cNvPr>
          <p:cNvSpPr txBox="1"/>
          <p:nvPr/>
        </p:nvSpPr>
        <p:spPr>
          <a:xfrm>
            <a:off x="209725" y="125835"/>
            <a:ext cx="10461071" cy="707886"/>
          </a:xfrm>
          <a:prstGeom prst="rect">
            <a:avLst/>
          </a:prstGeom>
          <a:noFill/>
        </p:spPr>
        <p:txBody>
          <a:bodyPr wrap="square" rtlCol="0">
            <a:spAutoFit/>
          </a:bodyPr>
          <a:lstStyle/>
          <a:p>
            <a:r>
              <a:rPr lang="en-US" sz="4000">
                <a:latin typeface="Georgia" panose="02040502050405020303" pitchFamily="18" charset="0"/>
              </a:rPr>
              <a:t>CODE :</a:t>
            </a:r>
            <a:endParaRPr lang="en-US" sz="4000" dirty="0">
              <a:latin typeface="Georgia" panose="02040502050405020303" pitchFamily="18" charset="0"/>
            </a:endParaRPr>
          </a:p>
        </p:txBody>
      </p:sp>
      <p:pic>
        <p:nvPicPr>
          <p:cNvPr id="7" name="Picture 6" descr="SRH Berlin University logo.png">
            <a:extLst>
              <a:ext uri="{FF2B5EF4-FFF2-40B4-BE49-F238E27FC236}">
                <a16:creationId xmlns:a16="http://schemas.microsoft.com/office/drawing/2014/main" id="{A735CFB3-DA0A-46BE-B93F-EB1BF1261D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sp>
        <p:nvSpPr>
          <p:cNvPr id="8" name="TextBox 7">
            <a:extLst>
              <a:ext uri="{FF2B5EF4-FFF2-40B4-BE49-F238E27FC236}">
                <a16:creationId xmlns:a16="http://schemas.microsoft.com/office/drawing/2014/main" id="{9622377D-6833-4CEC-957B-2A0F775AC9A7}"/>
              </a:ext>
            </a:extLst>
          </p:cNvPr>
          <p:cNvSpPr txBox="1"/>
          <p:nvPr/>
        </p:nvSpPr>
        <p:spPr>
          <a:xfrm>
            <a:off x="7944374" y="731189"/>
            <a:ext cx="3650724" cy="1815882"/>
          </a:xfrm>
          <a:prstGeom prst="rect">
            <a:avLst/>
          </a:prstGeom>
          <a:solidFill>
            <a:schemeClr val="accent4">
              <a:lumMod val="20000"/>
              <a:lumOff val="80000"/>
            </a:schemeClr>
          </a:solidFill>
          <a:ln>
            <a:solidFill>
              <a:schemeClr val="tx1"/>
            </a:solidFill>
          </a:ln>
        </p:spPr>
        <p:txBody>
          <a:bodyPr wrap="square" rtlCol="0">
            <a:spAutoFit/>
          </a:bodyPr>
          <a:lstStyle/>
          <a:p>
            <a:r>
              <a:rPr lang="en-US" sz="1400" dirty="0"/>
              <a:t>Here we are checking if any data has been null or have been  missing in the data frame . </a:t>
            </a:r>
            <a:r>
              <a:rPr kumimoji="0" lang="en-US" altLang="en-US" sz="1400" b="0" i="0" u="none" strike="noStrike" cap="none" normalizeH="0" baseline="0" dirty="0" err="1">
                <a:ln>
                  <a:noFill/>
                </a:ln>
                <a:effectLst/>
                <a:latin typeface="Roboto Mono"/>
              </a:rPr>
              <a:t>isnull</a:t>
            </a:r>
            <a:r>
              <a:rPr kumimoji="0" lang="en-US" altLang="en-US" sz="1400" b="0" i="0" u="none" strike="noStrike" cap="none" normalizeH="0" baseline="0" dirty="0">
                <a:ln>
                  <a:noFill/>
                </a:ln>
                <a:effectLst/>
                <a:latin typeface="Roboto Mono"/>
              </a:rPr>
              <a:t>()</a:t>
            </a:r>
            <a:r>
              <a:rPr kumimoji="0" lang="en-US" altLang="en-US" sz="1400" b="0" i="0" u="none" strike="noStrike" cap="none" normalizeH="0" baseline="0" dirty="0">
                <a:ln>
                  <a:noFill/>
                </a:ln>
                <a:effectLst/>
                <a:latin typeface="Aleo"/>
              </a:rPr>
              <a:t> method is used when wish to evaluate whether any value is </a:t>
            </a:r>
            <a:r>
              <a:rPr kumimoji="0" lang="en-US" altLang="en-US" sz="1400" b="0" i="0" u="none" strike="noStrike" cap="none" normalizeH="0" baseline="0" dirty="0">
                <a:ln>
                  <a:noFill/>
                </a:ln>
                <a:effectLst/>
                <a:latin typeface="Roboto Mono"/>
              </a:rPr>
              <a:t>missing</a:t>
            </a:r>
            <a:r>
              <a:rPr kumimoji="0" lang="en-US" altLang="en-US" sz="1400" b="0" i="0" u="none" strike="noStrike" cap="none" normalizeH="0" baseline="0" dirty="0">
                <a:ln>
                  <a:noFill/>
                </a:ln>
                <a:effectLst/>
                <a:latin typeface="Aleo"/>
              </a:rPr>
              <a:t> in a </a:t>
            </a:r>
            <a:r>
              <a:rPr kumimoji="0" lang="en-US" altLang="en-US" sz="1400" i="0" u="none" strike="noStrike" cap="none" normalizeH="0" baseline="0" dirty="0">
                <a:ln>
                  <a:noFill/>
                </a:ln>
                <a:effectLst/>
                <a:latin typeface="Aleo"/>
              </a:rPr>
              <a:t>Series </a:t>
            </a:r>
          </a:p>
          <a:p>
            <a:r>
              <a:rPr kumimoji="0" lang="en-US" altLang="en-US" sz="1400" i="0" u="none" strike="noStrike" cap="none" normalizeH="0" baseline="0" dirty="0">
                <a:ln>
                  <a:noFill/>
                </a:ln>
                <a:effectLst/>
                <a:latin typeface="Roboto Mono"/>
              </a:rPr>
              <a:t>.sum()</a:t>
            </a:r>
            <a:r>
              <a:rPr kumimoji="0" lang="en-US" altLang="en-US" sz="1400" i="0" u="none" strike="noStrike" cap="none" normalizeH="0" baseline="0" dirty="0">
                <a:ln>
                  <a:noFill/>
                </a:ln>
                <a:effectLst/>
              </a:rPr>
              <a:t> -</a:t>
            </a:r>
            <a:r>
              <a:rPr kumimoji="0" lang="en-US" altLang="en-US" sz="1400" i="0" u="none" strike="noStrike" cap="none" normalizeH="0" baseline="0" dirty="0">
                <a:ln>
                  <a:noFill/>
                </a:ln>
                <a:effectLst/>
                <a:latin typeface="Aleo"/>
              </a:rPr>
              <a:t> how many </a:t>
            </a:r>
            <a:r>
              <a:rPr kumimoji="0" lang="en-US" altLang="en-US" sz="1400" i="0" u="none" strike="noStrike" cap="none" normalizeH="0" baseline="0" dirty="0">
                <a:ln>
                  <a:noFill/>
                </a:ln>
                <a:effectLst/>
                <a:latin typeface="Roboto Mono"/>
              </a:rPr>
              <a:t>missing</a:t>
            </a:r>
            <a:r>
              <a:rPr kumimoji="0" lang="en-US" altLang="en-US" sz="1400" i="0" u="none" strike="noStrike" cap="none" normalizeH="0" baseline="0" dirty="0">
                <a:ln>
                  <a:noFill/>
                </a:ln>
                <a:effectLst/>
                <a:latin typeface="Aleo"/>
              </a:rPr>
              <a:t> values exist in the collection</a:t>
            </a:r>
            <a:endParaRPr kumimoji="0" lang="en-US" altLang="en-US" sz="1400" i="0" u="none" strike="noStrike" cap="none" normalizeH="0" baseline="0" dirty="0">
              <a:ln>
                <a:noFill/>
              </a:ln>
              <a:effectLst/>
              <a:latin typeface="Arial" panose="020B0604020202020204" pitchFamily="34" charset="0"/>
            </a:endParaRPr>
          </a:p>
          <a:p>
            <a:endParaRPr kumimoji="0" lang="en-US" altLang="en-US" sz="1400" b="0" i="0" u="none" strike="noStrike" cap="none" normalizeH="0" baseline="0" dirty="0">
              <a:ln>
                <a:noFill/>
              </a:ln>
              <a:effectLst/>
              <a:latin typeface="Arial" panose="020B0604020202020204" pitchFamily="34" charset="0"/>
            </a:endParaRPr>
          </a:p>
          <a:p>
            <a:endParaRPr lang="en-US" sz="1400" dirty="0"/>
          </a:p>
        </p:txBody>
      </p:sp>
      <p:sp>
        <p:nvSpPr>
          <p:cNvPr id="10" name="Right Brace 9">
            <a:extLst>
              <a:ext uri="{FF2B5EF4-FFF2-40B4-BE49-F238E27FC236}">
                <a16:creationId xmlns:a16="http://schemas.microsoft.com/office/drawing/2014/main" id="{A4005774-FB31-40E7-995E-259D5D931A7C}"/>
              </a:ext>
            </a:extLst>
          </p:cNvPr>
          <p:cNvSpPr/>
          <p:nvPr/>
        </p:nvSpPr>
        <p:spPr>
          <a:xfrm>
            <a:off x="6954473" y="1401476"/>
            <a:ext cx="461395" cy="8241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78817951-87D0-4AD3-A99F-64031772BF7C}"/>
              </a:ext>
            </a:extLst>
          </p:cNvPr>
          <p:cNvCxnSpPr>
            <a:stCxn id="10" idx="1"/>
          </p:cNvCxnSpPr>
          <p:nvPr/>
        </p:nvCxnSpPr>
        <p:spPr>
          <a:xfrm flipV="1">
            <a:off x="7415868" y="1813572"/>
            <a:ext cx="5285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E2EB252-165E-4D11-BB28-2C03CF907986}"/>
              </a:ext>
            </a:extLst>
          </p:cNvPr>
          <p:cNvSpPr txBox="1"/>
          <p:nvPr/>
        </p:nvSpPr>
        <p:spPr>
          <a:xfrm>
            <a:off x="6308521" y="2675269"/>
            <a:ext cx="5271083" cy="738664"/>
          </a:xfrm>
          <a:prstGeom prst="rect">
            <a:avLst/>
          </a:prstGeom>
          <a:solidFill>
            <a:schemeClr val="accent4">
              <a:lumMod val="20000"/>
              <a:lumOff val="80000"/>
            </a:schemeClr>
          </a:solidFill>
          <a:ln>
            <a:solidFill>
              <a:schemeClr val="tx1"/>
            </a:solidFill>
          </a:ln>
        </p:spPr>
        <p:txBody>
          <a:bodyPr wrap="square" rtlCol="0">
            <a:spAutoFit/>
          </a:bodyPr>
          <a:lstStyle/>
          <a:p>
            <a:r>
              <a:rPr lang="en-US" sz="1400" dirty="0" err="1"/>
              <a:t>Matplotlib.pyplot</a:t>
            </a:r>
            <a:r>
              <a:rPr lang="en-US" sz="1400" dirty="0"/>
              <a:t> is a collection of command style function where </a:t>
            </a:r>
            <a:r>
              <a:rPr lang="en-US" sz="1400" dirty="0" err="1"/>
              <a:t>pyplot</a:t>
            </a:r>
            <a:r>
              <a:rPr lang="en-US" sz="1400" dirty="0"/>
              <a:t> makes changes in the figure like creating a figure , labelling the figure , plotting the areas in the figure etc. </a:t>
            </a:r>
          </a:p>
        </p:txBody>
      </p:sp>
      <p:sp>
        <p:nvSpPr>
          <p:cNvPr id="21" name="TextBox 20">
            <a:extLst>
              <a:ext uri="{FF2B5EF4-FFF2-40B4-BE49-F238E27FC236}">
                <a16:creationId xmlns:a16="http://schemas.microsoft.com/office/drawing/2014/main" id="{D21F5B45-A3C0-4A62-8CB4-CA86260B9839}"/>
              </a:ext>
            </a:extLst>
          </p:cNvPr>
          <p:cNvSpPr txBox="1"/>
          <p:nvPr/>
        </p:nvSpPr>
        <p:spPr>
          <a:xfrm>
            <a:off x="6096000" y="4049729"/>
            <a:ext cx="5799589" cy="523220"/>
          </a:xfrm>
          <a:prstGeom prst="rect">
            <a:avLst/>
          </a:prstGeom>
          <a:solidFill>
            <a:schemeClr val="accent4">
              <a:lumMod val="20000"/>
              <a:lumOff val="80000"/>
            </a:schemeClr>
          </a:solidFill>
          <a:ln>
            <a:solidFill>
              <a:schemeClr val="tx1"/>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effectLst/>
                <a:latin typeface="Menlo"/>
              </a:rPr>
              <a:t>seaborn.countplot</a:t>
            </a:r>
            <a:r>
              <a:rPr kumimoji="0" lang="en-US" altLang="en-US" sz="1400" b="0" i="0" u="none" strike="noStrike" cap="none" normalizeH="0" baseline="0" dirty="0">
                <a:ln>
                  <a:noFill/>
                </a:ln>
                <a:effectLst/>
                <a:latin typeface="Lora"/>
              </a:rPr>
              <a:t> is a bar plot where the dependent variable is the number of instances of each instance of the independent variable.</a:t>
            </a:r>
            <a:r>
              <a:rPr kumimoji="0" lang="en-US" altLang="en-US" sz="1400" b="0" i="0" u="none" strike="noStrike" cap="none" normalizeH="0" baseline="0" dirty="0">
                <a:ln>
                  <a:noFill/>
                </a:ln>
                <a:effectLst/>
              </a:rPr>
              <a:t> </a:t>
            </a:r>
            <a:endParaRPr kumimoji="0" lang="en-US" altLang="en-US" sz="1400" b="0" i="0" u="none" strike="noStrike" cap="none" normalizeH="0" baseline="0" dirty="0">
              <a:ln>
                <a:noFill/>
              </a:ln>
              <a:effectLst/>
              <a:latin typeface="Arial" panose="020B0604020202020204" pitchFamily="34" charset="0"/>
            </a:endParaRPr>
          </a:p>
        </p:txBody>
      </p:sp>
      <p:sp>
        <p:nvSpPr>
          <p:cNvPr id="23" name="Right Brace 22">
            <a:extLst>
              <a:ext uri="{FF2B5EF4-FFF2-40B4-BE49-F238E27FC236}">
                <a16:creationId xmlns:a16="http://schemas.microsoft.com/office/drawing/2014/main" id="{740845B4-3B9A-4051-A2DC-ECAE931955B6}"/>
              </a:ext>
            </a:extLst>
          </p:cNvPr>
          <p:cNvSpPr/>
          <p:nvPr/>
        </p:nvSpPr>
        <p:spPr>
          <a:xfrm>
            <a:off x="3137925" y="2546799"/>
            <a:ext cx="729842" cy="4026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a:extLst>
              <a:ext uri="{FF2B5EF4-FFF2-40B4-BE49-F238E27FC236}">
                <a16:creationId xmlns:a16="http://schemas.microsoft.com/office/drawing/2014/main" id="{1ECCEC3B-0687-4EE8-B9D6-DD55FC17DA9E}"/>
              </a:ext>
            </a:extLst>
          </p:cNvPr>
          <p:cNvSpPr/>
          <p:nvPr/>
        </p:nvSpPr>
        <p:spPr>
          <a:xfrm>
            <a:off x="5271083" y="2818701"/>
            <a:ext cx="300606" cy="5203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BCAFB16B-ADBD-4B01-8E28-5B0388B0E5A5}"/>
              </a:ext>
            </a:extLst>
          </p:cNvPr>
          <p:cNvCxnSpPr>
            <a:cxnSpLocks/>
            <a:stCxn id="23" idx="1"/>
          </p:cNvCxnSpPr>
          <p:nvPr/>
        </p:nvCxnSpPr>
        <p:spPr>
          <a:xfrm>
            <a:off x="3867767" y="2748135"/>
            <a:ext cx="24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C4076FB-93AE-4321-B8F4-CE5889F92E65}"/>
              </a:ext>
            </a:extLst>
          </p:cNvPr>
          <p:cNvCxnSpPr>
            <a:cxnSpLocks/>
          </p:cNvCxnSpPr>
          <p:nvPr/>
        </p:nvCxnSpPr>
        <p:spPr>
          <a:xfrm>
            <a:off x="5571688" y="4853244"/>
            <a:ext cx="494950" cy="3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F1FE640-EDCE-46F8-B1FD-44064C9DF4BF}"/>
              </a:ext>
            </a:extLst>
          </p:cNvPr>
          <p:cNvSpPr txBox="1"/>
          <p:nvPr/>
        </p:nvSpPr>
        <p:spPr>
          <a:xfrm>
            <a:off x="6096000" y="4756558"/>
            <a:ext cx="5472418" cy="523220"/>
          </a:xfrm>
          <a:prstGeom prst="rect">
            <a:avLst/>
          </a:prstGeom>
          <a:solidFill>
            <a:schemeClr val="accent4">
              <a:lumMod val="20000"/>
              <a:lumOff val="80000"/>
            </a:schemeClr>
          </a:solidFill>
          <a:ln>
            <a:solidFill>
              <a:schemeClr val="tx1"/>
            </a:solidFill>
          </a:ln>
        </p:spPr>
        <p:txBody>
          <a:bodyPr wrap="square" rtlCol="0">
            <a:spAutoFit/>
          </a:bodyPr>
          <a:lstStyle/>
          <a:p>
            <a:r>
              <a:rPr lang="en-US" sz="1400" dirty="0"/>
              <a:t>Visualizing how many patients are having heart disease and how many doesn’t have them .</a:t>
            </a:r>
          </a:p>
        </p:txBody>
      </p:sp>
      <p:cxnSp>
        <p:nvCxnSpPr>
          <p:cNvPr id="32" name="Straight Arrow Connector 31">
            <a:extLst>
              <a:ext uri="{FF2B5EF4-FFF2-40B4-BE49-F238E27FC236}">
                <a16:creationId xmlns:a16="http://schemas.microsoft.com/office/drawing/2014/main" id="{95DDC8AE-5470-4B52-8CC1-56C2830084DA}"/>
              </a:ext>
            </a:extLst>
          </p:cNvPr>
          <p:cNvCxnSpPr>
            <a:cxnSpLocks/>
            <a:stCxn id="25" idx="1"/>
          </p:cNvCxnSpPr>
          <p:nvPr/>
        </p:nvCxnSpPr>
        <p:spPr>
          <a:xfrm>
            <a:off x="5571689" y="3078868"/>
            <a:ext cx="6934" cy="1774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CDC4C08-90BF-467F-9E6B-A140D21E77CA}"/>
              </a:ext>
            </a:extLst>
          </p:cNvPr>
          <p:cNvCxnSpPr>
            <a:cxnSpLocks/>
          </p:cNvCxnSpPr>
          <p:nvPr/>
        </p:nvCxnSpPr>
        <p:spPr>
          <a:xfrm>
            <a:off x="5557820" y="4187795"/>
            <a:ext cx="494950" cy="3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971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E7BDF1-8C1D-494B-B85C-60743D78809D}"/>
              </a:ext>
            </a:extLst>
          </p:cNvPr>
          <p:cNvPicPr>
            <a:picLocks noChangeAspect="1"/>
          </p:cNvPicPr>
          <p:nvPr/>
        </p:nvPicPr>
        <p:blipFill>
          <a:blip r:embed="rId2"/>
          <a:stretch>
            <a:fillRect/>
          </a:stretch>
        </p:blipFill>
        <p:spPr>
          <a:xfrm>
            <a:off x="-73129" y="1406950"/>
            <a:ext cx="11614007" cy="5226600"/>
          </a:xfrm>
          <a:prstGeom prst="rect">
            <a:avLst/>
          </a:prstGeom>
        </p:spPr>
      </p:pic>
      <p:sp>
        <p:nvSpPr>
          <p:cNvPr id="4" name="TextBox 3">
            <a:extLst>
              <a:ext uri="{FF2B5EF4-FFF2-40B4-BE49-F238E27FC236}">
                <a16:creationId xmlns:a16="http://schemas.microsoft.com/office/drawing/2014/main" id="{DEA70D3C-6390-4A7E-AFBC-A51A72E3F326}"/>
              </a:ext>
            </a:extLst>
          </p:cNvPr>
          <p:cNvSpPr txBox="1"/>
          <p:nvPr/>
        </p:nvSpPr>
        <p:spPr>
          <a:xfrm>
            <a:off x="209725" y="176169"/>
            <a:ext cx="10461071" cy="707886"/>
          </a:xfrm>
          <a:prstGeom prst="rect">
            <a:avLst/>
          </a:prstGeom>
          <a:noFill/>
        </p:spPr>
        <p:txBody>
          <a:bodyPr wrap="square" rtlCol="0">
            <a:spAutoFit/>
          </a:bodyPr>
          <a:lstStyle/>
          <a:p>
            <a:r>
              <a:rPr lang="en-US" sz="4000" dirty="0">
                <a:latin typeface="Georgia" panose="02040502050405020303" pitchFamily="18" charset="0"/>
              </a:rPr>
              <a:t>CODE :</a:t>
            </a:r>
          </a:p>
        </p:txBody>
      </p:sp>
      <p:pic>
        <p:nvPicPr>
          <p:cNvPr id="6" name="Picture 5" descr="SRH Berlin University logo.png">
            <a:extLst>
              <a:ext uri="{FF2B5EF4-FFF2-40B4-BE49-F238E27FC236}">
                <a16:creationId xmlns:a16="http://schemas.microsoft.com/office/drawing/2014/main" id="{0034060F-B6AA-4139-AD68-1BB4A491B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550" y="26425"/>
            <a:ext cx="2261450" cy="605354"/>
          </a:xfrm>
          <a:prstGeom prst="rect">
            <a:avLst/>
          </a:prstGeom>
        </p:spPr>
      </p:pic>
      <p:sp>
        <p:nvSpPr>
          <p:cNvPr id="8" name="TextBox 7">
            <a:extLst>
              <a:ext uri="{FF2B5EF4-FFF2-40B4-BE49-F238E27FC236}">
                <a16:creationId xmlns:a16="http://schemas.microsoft.com/office/drawing/2014/main" id="{8B827FB1-563D-4580-B752-8C204B72E79E}"/>
              </a:ext>
            </a:extLst>
          </p:cNvPr>
          <p:cNvSpPr txBox="1"/>
          <p:nvPr/>
        </p:nvSpPr>
        <p:spPr>
          <a:xfrm>
            <a:off x="6213446" y="3564271"/>
            <a:ext cx="5799589" cy="523220"/>
          </a:xfrm>
          <a:prstGeom prst="rect">
            <a:avLst/>
          </a:prstGeom>
          <a:solidFill>
            <a:schemeClr val="accent4">
              <a:lumMod val="20000"/>
              <a:lumOff val="80000"/>
            </a:schemeClr>
          </a:solidFill>
          <a:ln>
            <a:solidFill>
              <a:schemeClr val="tx1"/>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enlo"/>
              </a:rPr>
              <a:t>Using again the </a:t>
            </a:r>
            <a:r>
              <a:rPr kumimoji="0" lang="en-US" altLang="en-US" sz="1400" b="0" i="0" u="none" strike="noStrike" cap="none" normalizeH="0" baseline="0" dirty="0" err="1">
                <a:ln>
                  <a:noFill/>
                </a:ln>
                <a:effectLst/>
                <a:latin typeface="Menlo"/>
              </a:rPr>
              <a:t>barplot</a:t>
            </a:r>
            <a:r>
              <a:rPr kumimoji="0" lang="en-US" altLang="en-US" sz="1400" b="0" i="0" u="none" strike="noStrike" cap="none" normalizeH="0" baseline="0" dirty="0">
                <a:ln>
                  <a:noFill/>
                </a:ln>
                <a:effectLst/>
                <a:latin typeface="Menlo"/>
              </a:rPr>
              <a:t> to determine how many male and female patients are present in the dataset .</a:t>
            </a:r>
            <a:endParaRPr kumimoji="0" lang="en-US" altLang="en-US" sz="1400" b="0" i="0" u="none" strike="noStrike" cap="none" normalizeH="0" baseline="0" dirty="0">
              <a:ln>
                <a:noFill/>
              </a:ln>
              <a:effectLst/>
              <a:latin typeface="Arial" panose="020B0604020202020204" pitchFamily="34" charset="0"/>
            </a:endParaRPr>
          </a:p>
        </p:txBody>
      </p:sp>
      <p:sp>
        <p:nvSpPr>
          <p:cNvPr id="9" name="Right Brace 8">
            <a:extLst>
              <a:ext uri="{FF2B5EF4-FFF2-40B4-BE49-F238E27FC236}">
                <a16:creationId xmlns:a16="http://schemas.microsoft.com/office/drawing/2014/main" id="{794139F7-6256-40CD-B4A5-CEC62BADEA6F}"/>
              </a:ext>
            </a:extLst>
          </p:cNvPr>
          <p:cNvSpPr/>
          <p:nvPr/>
        </p:nvSpPr>
        <p:spPr>
          <a:xfrm>
            <a:off x="5528345" y="1718693"/>
            <a:ext cx="411061" cy="9741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605E3FF-1283-4A0C-8A68-E508EB34554D}"/>
              </a:ext>
            </a:extLst>
          </p:cNvPr>
          <p:cNvCxnSpPr>
            <a:stCxn id="9" idx="1"/>
          </p:cNvCxnSpPr>
          <p:nvPr/>
        </p:nvCxnSpPr>
        <p:spPr>
          <a:xfrm flipV="1">
            <a:off x="5939406" y="2205779"/>
            <a:ext cx="265092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43D373B-143B-4DB3-9B9F-DCEDED3D6808}"/>
              </a:ext>
            </a:extLst>
          </p:cNvPr>
          <p:cNvCxnSpPr/>
          <p:nvPr/>
        </p:nvCxnSpPr>
        <p:spPr>
          <a:xfrm>
            <a:off x="8590327" y="2205779"/>
            <a:ext cx="0" cy="1358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220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7025B4-E86F-49AB-BEA9-C879B51B023A}"/>
              </a:ext>
            </a:extLst>
          </p:cNvPr>
          <p:cNvPicPr>
            <a:picLocks noChangeAspect="1"/>
          </p:cNvPicPr>
          <p:nvPr/>
        </p:nvPicPr>
        <p:blipFill>
          <a:blip r:embed="rId2"/>
          <a:stretch>
            <a:fillRect/>
          </a:stretch>
        </p:blipFill>
        <p:spPr>
          <a:xfrm>
            <a:off x="209725" y="1033771"/>
            <a:ext cx="10324956" cy="5716454"/>
          </a:xfrm>
          <a:prstGeom prst="rect">
            <a:avLst/>
          </a:prstGeom>
        </p:spPr>
      </p:pic>
      <p:sp>
        <p:nvSpPr>
          <p:cNvPr id="4" name="TextBox 3">
            <a:extLst>
              <a:ext uri="{FF2B5EF4-FFF2-40B4-BE49-F238E27FC236}">
                <a16:creationId xmlns:a16="http://schemas.microsoft.com/office/drawing/2014/main" id="{06ADD8C9-F55F-4703-B95A-9F688A6BACD1}"/>
              </a:ext>
            </a:extLst>
          </p:cNvPr>
          <p:cNvSpPr txBox="1"/>
          <p:nvPr/>
        </p:nvSpPr>
        <p:spPr>
          <a:xfrm>
            <a:off x="209725" y="100668"/>
            <a:ext cx="10461071" cy="707886"/>
          </a:xfrm>
          <a:prstGeom prst="rect">
            <a:avLst/>
          </a:prstGeom>
          <a:noFill/>
        </p:spPr>
        <p:txBody>
          <a:bodyPr wrap="square" rtlCol="0">
            <a:spAutoFit/>
          </a:bodyPr>
          <a:lstStyle/>
          <a:p>
            <a:r>
              <a:rPr lang="en-US" sz="4000" dirty="0">
                <a:latin typeface="Georgia" panose="02040502050405020303" pitchFamily="18" charset="0"/>
              </a:rPr>
              <a:t>CODE :</a:t>
            </a:r>
          </a:p>
        </p:txBody>
      </p:sp>
      <p:pic>
        <p:nvPicPr>
          <p:cNvPr id="6" name="Picture 5" descr="SRH Berlin University logo.png">
            <a:extLst>
              <a:ext uri="{FF2B5EF4-FFF2-40B4-BE49-F238E27FC236}">
                <a16:creationId xmlns:a16="http://schemas.microsoft.com/office/drawing/2014/main" id="{1707C1DD-8894-4921-8486-CDF6911E8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sp>
        <p:nvSpPr>
          <p:cNvPr id="7" name="TextBox 6">
            <a:extLst>
              <a:ext uri="{FF2B5EF4-FFF2-40B4-BE49-F238E27FC236}">
                <a16:creationId xmlns:a16="http://schemas.microsoft.com/office/drawing/2014/main" id="{03362D86-5AC2-4F5A-B568-A7A239A35AE8}"/>
              </a:ext>
            </a:extLst>
          </p:cNvPr>
          <p:cNvSpPr txBox="1"/>
          <p:nvPr/>
        </p:nvSpPr>
        <p:spPr>
          <a:xfrm>
            <a:off x="6576969" y="993908"/>
            <a:ext cx="5058561" cy="738664"/>
          </a:xfrm>
          <a:prstGeom prst="rect">
            <a:avLst/>
          </a:prstGeom>
          <a:solidFill>
            <a:schemeClr val="accent4">
              <a:lumMod val="20000"/>
              <a:lumOff val="80000"/>
            </a:schemeClr>
          </a:solidFill>
          <a:ln>
            <a:solidFill>
              <a:schemeClr val="tx1"/>
            </a:solidFill>
          </a:ln>
        </p:spPr>
        <p:txBody>
          <a:bodyPr wrap="square" rtlCol="0">
            <a:spAutoFit/>
          </a:bodyPr>
          <a:lstStyle/>
          <a:p>
            <a:r>
              <a:rPr lang="en-US" sz="1400" dirty="0"/>
              <a:t>Using </a:t>
            </a:r>
            <a:r>
              <a:rPr lang="en-US" sz="1400" dirty="0" err="1"/>
              <a:t>barplot</a:t>
            </a:r>
            <a:r>
              <a:rPr lang="en-US" sz="1400" dirty="0"/>
              <a:t> determining whether heart disease is present or not. If value is 0 then heart disease is absent , if value is 1 then its present .</a:t>
            </a:r>
          </a:p>
        </p:txBody>
      </p:sp>
      <p:sp>
        <p:nvSpPr>
          <p:cNvPr id="8" name="Right Brace 7">
            <a:extLst>
              <a:ext uri="{FF2B5EF4-FFF2-40B4-BE49-F238E27FC236}">
                <a16:creationId xmlns:a16="http://schemas.microsoft.com/office/drawing/2014/main" id="{AF72F26D-537C-4998-908C-53CADCD0CA8A}"/>
              </a:ext>
            </a:extLst>
          </p:cNvPr>
          <p:cNvSpPr/>
          <p:nvPr/>
        </p:nvSpPr>
        <p:spPr>
          <a:xfrm>
            <a:off x="5855516" y="993908"/>
            <a:ext cx="240484" cy="7386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F71F0492-CB82-407E-B9E6-4E636C655B4D}"/>
              </a:ext>
            </a:extLst>
          </p:cNvPr>
          <p:cNvCxnSpPr>
            <a:cxnSpLocks/>
          </p:cNvCxnSpPr>
          <p:nvPr/>
        </p:nvCxnSpPr>
        <p:spPr>
          <a:xfrm>
            <a:off x="6096000" y="1359017"/>
            <a:ext cx="430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5459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9CA304-B318-40C8-A741-F7C49C36723B}"/>
              </a:ext>
            </a:extLst>
          </p:cNvPr>
          <p:cNvPicPr>
            <a:picLocks noChangeAspect="1"/>
          </p:cNvPicPr>
          <p:nvPr/>
        </p:nvPicPr>
        <p:blipFill>
          <a:blip r:embed="rId2"/>
          <a:stretch>
            <a:fillRect/>
          </a:stretch>
        </p:blipFill>
        <p:spPr>
          <a:xfrm>
            <a:off x="257384" y="1325329"/>
            <a:ext cx="10309016" cy="5315749"/>
          </a:xfrm>
          <a:prstGeom prst="rect">
            <a:avLst/>
          </a:prstGeom>
        </p:spPr>
      </p:pic>
      <p:sp>
        <p:nvSpPr>
          <p:cNvPr id="4" name="TextBox 3">
            <a:extLst>
              <a:ext uri="{FF2B5EF4-FFF2-40B4-BE49-F238E27FC236}">
                <a16:creationId xmlns:a16="http://schemas.microsoft.com/office/drawing/2014/main" id="{696C4AA1-CBB1-4F1D-A7C9-BFB7CEBCB869}"/>
              </a:ext>
            </a:extLst>
          </p:cNvPr>
          <p:cNvSpPr txBox="1"/>
          <p:nvPr/>
        </p:nvSpPr>
        <p:spPr>
          <a:xfrm>
            <a:off x="209725" y="125835"/>
            <a:ext cx="10461071" cy="707886"/>
          </a:xfrm>
          <a:prstGeom prst="rect">
            <a:avLst/>
          </a:prstGeom>
          <a:noFill/>
        </p:spPr>
        <p:txBody>
          <a:bodyPr wrap="square" rtlCol="0">
            <a:spAutoFit/>
          </a:bodyPr>
          <a:lstStyle/>
          <a:p>
            <a:r>
              <a:rPr lang="en-US" sz="4000" dirty="0">
                <a:latin typeface="Georgia" panose="02040502050405020303" pitchFamily="18" charset="0"/>
              </a:rPr>
              <a:t>CODE :</a:t>
            </a:r>
          </a:p>
        </p:txBody>
      </p:sp>
      <p:pic>
        <p:nvPicPr>
          <p:cNvPr id="6" name="Picture 5" descr="SRH Berlin University logo.png">
            <a:extLst>
              <a:ext uri="{FF2B5EF4-FFF2-40B4-BE49-F238E27FC236}">
                <a16:creationId xmlns:a16="http://schemas.microsoft.com/office/drawing/2014/main" id="{0B70EE92-32FC-48A2-9643-2EED87CC3B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sp>
        <p:nvSpPr>
          <p:cNvPr id="7" name="TextBox 6">
            <a:extLst>
              <a:ext uri="{FF2B5EF4-FFF2-40B4-BE49-F238E27FC236}">
                <a16:creationId xmlns:a16="http://schemas.microsoft.com/office/drawing/2014/main" id="{4092C38B-4274-4725-BF8D-23B613BDC163}"/>
              </a:ext>
            </a:extLst>
          </p:cNvPr>
          <p:cNvSpPr txBox="1"/>
          <p:nvPr/>
        </p:nvSpPr>
        <p:spPr>
          <a:xfrm>
            <a:off x="4924337" y="1400962"/>
            <a:ext cx="4488110" cy="954107"/>
          </a:xfrm>
          <a:prstGeom prst="rect">
            <a:avLst/>
          </a:prstGeom>
          <a:solidFill>
            <a:schemeClr val="accent4">
              <a:lumMod val="20000"/>
              <a:lumOff val="80000"/>
            </a:schemeClr>
          </a:solidFill>
          <a:ln>
            <a:solidFill>
              <a:schemeClr val="tx1"/>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effectLst/>
                <a:latin typeface="SFMono-Regular"/>
              </a:rPr>
              <a:t>iloc</a:t>
            </a:r>
            <a:r>
              <a:rPr kumimoji="0" lang="en-US" altLang="en-US" sz="1400" b="0" i="0" u="none" strike="noStrike" cap="none" normalizeH="0" baseline="0" dirty="0">
                <a:ln>
                  <a:noFill/>
                </a:ln>
                <a:effectLst/>
                <a:latin typeface="SFMono-Regular"/>
              </a:rPr>
              <a:t>[]</a:t>
            </a:r>
            <a:r>
              <a:rPr kumimoji="0" lang="en-US" altLang="en-US" sz="1400" b="0" i="0" u="none" strike="noStrike" cap="none" normalizeH="0" baseline="0" dirty="0">
                <a:ln>
                  <a:noFill/>
                </a:ln>
                <a:effectLst/>
                <a:latin typeface="Lato"/>
              </a:rPr>
              <a:t> is primarily integer position based (from </a:t>
            </a:r>
            <a:r>
              <a:rPr kumimoji="0" lang="en-US" altLang="en-US" sz="1400" b="0" i="0" u="none" strike="noStrike" cap="none" normalizeH="0" baseline="0" dirty="0">
                <a:ln>
                  <a:noFill/>
                </a:ln>
                <a:effectLst/>
                <a:latin typeface="SFMono-Regular"/>
              </a:rPr>
              <a:t>0</a:t>
            </a:r>
            <a:r>
              <a:rPr kumimoji="0" lang="en-US" altLang="en-US" sz="1400" b="0" i="0" u="none" strike="noStrike" cap="none" normalizeH="0" baseline="0" dirty="0">
                <a:ln>
                  <a:noFill/>
                </a:ln>
                <a:effectLst/>
                <a:latin typeface="Lato"/>
              </a:rPr>
              <a:t> to </a:t>
            </a:r>
            <a:r>
              <a:rPr kumimoji="0" lang="en-US" altLang="en-US" sz="1400" b="0" i="0" u="none" strike="noStrike" cap="none" normalizeH="0" baseline="0" dirty="0">
                <a:ln>
                  <a:noFill/>
                </a:ln>
                <a:effectLst/>
                <a:latin typeface="SFMono-Regular"/>
              </a:rPr>
              <a:t>length-1</a:t>
            </a:r>
            <a:r>
              <a:rPr kumimoji="0" lang="en-US" altLang="en-US" sz="1400" b="0" i="0" u="none" strike="noStrike" cap="none" normalizeH="0" baseline="0" dirty="0">
                <a:ln>
                  <a:noFill/>
                </a:ln>
                <a:effectLst/>
                <a:latin typeface="Lato"/>
              </a:rPr>
              <a:t> of the axis), but may also be used with a </a:t>
            </a:r>
            <a:r>
              <a:rPr kumimoji="0" lang="en-US" altLang="en-US" sz="1400" b="0" i="0" u="none" strike="noStrike" cap="none" normalizeH="0" baseline="0" dirty="0" err="1">
                <a:ln>
                  <a:noFill/>
                </a:ln>
                <a:effectLst/>
                <a:latin typeface="Lato"/>
              </a:rPr>
              <a:t>boolean</a:t>
            </a:r>
            <a:r>
              <a:rPr kumimoji="0" lang="en-US" altLang="en-US" sz="1400" b="0" i="0" u="none" strike="noStrike" cap="none" normalizeH="0" baseline="0" dirty="0">
                <a:ln>
                  <a:noFill/>
                </a:ln>
                <a:effectLst/>
                <a:latin typeface="Lato"/>
              </a:rPr>
              <a:t> array.</a:t>
            </a:r>
            <a:r>
              <a:rPr kumimoji="0" lang="en-US" altLang="en-US" sz="1400" b="0" i="0" u="none" strike="noStrike" cap="none" normalizeH="0" baseline="0" dirty="0">
                <a:ln>
                  <a:noFill/>
                </a:ln>
                <a:effectLst/>
              </a:rPr>
              <a:t> </a:t>
            </a:r>
            <a:r>
              <a:rPr lang="en-US" sz="1400" b="0" i="0" dirty="0">
                <a:effectLst/>
                <a:latin typeface="Lato"/>
              </a:rPr>
              <a:t>integer-location based indexing for selection by position</a:t>
            </a:r>
            <a:endParaRPr kumimoji="0" lang="en-US" altLang="en-US" sz="1400" b="0" i="0" u="none" strike="noStrike" cap="none" normalizeH="0" baseline="0" dirty="0">
              <a:ln>
                <a:noFill/>
              </a:ln>
              <a:effectLst/>
              <a:latin typeface="Arial" panose="020B0604020202020204" pitchFamily="34" charset="0"/>
            </a:endParaRPr>
          </a:p>
        </p:txBody>
      </p:sp>
      <p:sp>
        <p:nvSpPr>
          <p:cNvPr id="9" name="Right Brace 8">
            <a:extLst>
              <a:ext uri="{FF2B5EF4-FFF2-40B4-BE49-F238E27FC236}">
                <a16:creationId xmlns:a16="http://schemas.microsoft.com/office/drawing/2014/main" id="{E7DE503E-1FE2-481E-B9B7-57491DB99125}"/>
              </a:ext>
            </a:extLst>
          </p:cNvPr>
          <p:cNvSpPr/>
          <p:nvPr/>
        </p:nvSpPr>
        <p:spPr>
          <a:xfrm>
            <a:off x="2919369" y="1325329"/>
            <a:ext cx="268448" cy="9061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425DA8E7-7AE7-4B6C-8211-576781E18BA9}"/>
              </a:ext>
            </a:extLst>
          </p:cNvPr>
          <p:cNvCxnSpPr>
            <a:stCxn id="9" idx="1"/>
          </p:cNvCxnSpPr>
          <p:nvPr/>
        </p:nvCxnSpPr>
        <p:spPr>
          <a:xfrm flipV="1">
            <a:off x="3187817" y="1770077"/>
            <a:ext cx="1602297" cy="8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888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331DF67-9D57-4BAD-901E-D6E6874669A7}"/>
              </a:ext>
            </a:extLst>
          </p:cNvPr>
          <p:cNvPicPr>
            <a:picLocks noChangeAspect="1"/>
          </p:cNvPicPr>
          <p:nvPr/>
        </p:nvPicPr>
        <p:blipFill>
          <a:blip r:embed="rId2"/>
          <a:stretch>
            <a:fillRect/>
          </a:stretch>
        </p:blipFill>
        <p:spPr>
          <a:xfrm>
            <a:off x="550657" y="791603"/>
            <a:ext cx="10379892" cy="5657042"/>
          </a:xfrm>
          <a:prstGeom prst="rect">
            <a:avLst/>
          </a:prstGeom>
        </p:spPr>
      </p:pic>
      <p:sp>
        <p:nvSpPr>
          <p:cNvPr id="3" name="TextBox 2">
            <a:extLst>
              <a:ext uri="{FF2B5EF4-FFF2-40B4-BE49-F238E27FC236}">
                <a16:creationId xmlns:a16="http://schemas.microsoft.com/office/drawing/2014/main" id="{DBFEF8EB-E3BA-4036-A42A-44811E4FE582}"/>
              </a:ext>
            </a:extLst>
          </p:cNvPr>
          <p:cNvSpPr txBox="1"/>
          <p:nvPr/>
        </p:nvSpPr>
        <p:spPr>
          <a:xfrm>
            <a:off x="58723" y="110375"/>
            <a:ext cx="10461071" cy="707886"/>
          </a:xfrm>
          <a:prstGeom prst="rect">
            <a:avLst/>
          </a:prstGeom>
          <a:noFill/>
        </p:spPr>
        <p:txBody>
          <a:bodyPr wrap="square" rtlCol="0">
            <a:spAutoFit/>
          </a:bodyPr>
          <a:lstStyle/>
          <a:p>
            <a:r>
              <a:rPr lang="en-US" sz="4000" dirty="0">
                <a:latin typeface="Georgia" panose="02040502050405020303" pitchFamily="18" charset="0"/>
              </a:rPr>
              <a:t>CODE :</a:t>
            </a:r>
          </a:p>
        </p:txBody>
      </p:sp>
      <p:pic>
        <p:nvPicPr>
          <p:cNvPr id="4" name="Picture 3" descr="SRH Berlin University logo.png">
            <a:extLst>
              <a:ext uri="{FF2B5EF4-FFF2-40B4-BE49-F238E27FC236}">
                <a16:creationId xmlns:a16="http://schemas.microsoft.com/office/drawing/2014/main" id="{D5CC1728-8B73-4CA3-A84F-CD4CE9D10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sp>
        <p:nvSpPr>
          <p:cNvPr id="6" name="TextBox 5">
            <a:extLst>
              <a:ext uri="{FF2B5EF4-FFF2-40B4-BE49-F238E27FC236}">
                <a16:creationId xmlns:a16="http://schemas.microsoft.com/office/drawing/2014/main" id="{5F7AFB1F-1E43-4E6A-A44C-7BF68093C2E3}"/>
              </a:ext>
            </a:extLst>
          </p:cNvPr>
          <p:cNvSpPr txBox="1"/>
          <p:nvPr/>
        </p:nvSpPr>
        <p:spPr>
          <a:xfrm>
            <a:off x="6299826" y="2432125"/>
            <a:ext cx="4613945" cy="307777"/>
          </a:xfrm>
          <a:prstGeom prst="rect">
            <a:avLst/>
          </a:prstGeom>
          <a:solidFill>
            <a:schemeClr val="accent4">
              <a:lumMod val="20000"/>
              <a:lumOff val="80000"/>
            </a:schemeClr>
          </a:solidFill>
          <a:ln>
            <a:solidFill>
              <a:schemeClr val="tx1"/>
            </a:solidFill>
          </a:ln>
        </p:spPr>
        <p:txBody>
          <a:bodyPr wrap="square" rtlCol="0">
            <a:spAutoFit/>
          </a:bodyPr>
          <a:lstStyle/>
          <a:p>
            <a:r>
              <a:rPr lang="en-US" sz="1400" dirty="0"/>
              <a:t>Fit it to data and then transform it </a:t>
            </a:r>
          </a:p>
        </p:txBody>
      </p:sp>
      <p:sp>
        <p:nvSpPr>
          <p:cNvPr id="10" name="TextBox 9">
            <a:extLst>
              <a:ext uri="{FF2B5EF4-FFF2-40B4-BE49-F238E27FC236}">
                <a16:creationId xmlns:a16="http://schemas.microsoft.com/office/drawing/2014/main" id="{2EF12149-4622-40D7-B9A3-D7836AB1689D}"/>
              </a:ext>
            </a:extLst>
          </p:cNvPr>
          <p:cNvSpPr txBox="1"/>
          <p:nvPr/>
        </p:nvSpPr>
        <p:spPr>
          <a:xfrm>
            <a:off x="6727971" y="3654270"/>
            <a:ext cx="5293453" cy="307777"/>
          </a:xfrm>
          <a:prstGeom prst="rect">
            <a:avLst/>
          </a:prstGeom>
          <a:solidFill>
            <a:schemeClr val="accent4">
              <a:lumMod val="20000"/>
              <a:lumOff val="80000"/>
            </a:schemeClr>
          </a:solidFill>
          <a:ln>
            <a:solidFill>
              <a:schemeClr val="tx1"/>
            </a:solidFill>
          </a:ln>
        </p:spPr>
        <p:txBody>
          <a:bodyPr wrap="square" rtlCol="0">
            <a:spAutoFit/>
          </a:bodyPr>
          <a:lstStyle/>
          <a:p>
            <a:r>
              <a:rPr lang="en-US" sz="1400" dirty="0"/>
              <a:t>Declaring svc module with parameters </a:t>
            </a:r>
          </a:p>
        </p:txBody>
      </p:sp>
      <p:sp>
        <p:nvSpPr>
          <p:cNvPr id="11" name="Right Brace 10">
            <a:extLst>
              <a:ext uri="{FF2B5EF4-FFF2-40B4-BE49-F238E27FC236}">
                <a16:creationId xmlns:a16="http://schemas.microsoft.com/office/drawing/2014/main" id="{1D3BFE4E-C16D-4BAB-9DF1-C1062B4778CA}"/>
              </a:ext>
            </a:extLst>
          </p:cNvPr>
          <p:cNvSpPr/>
          <p:nvPr/>
        </p:nvSpPr>
        <p:spPr>
          <a:xfrm>
            <a:off x="4999839" y="2818701"/>
            <a:ext cx="528506" cy="3077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26CE7F54-A300-429D-803D-AAA0DFE8F7CF}"/>
              </a:ext>
            </a:extLst>
          </p:cNvPr>
          <p:cNvCxnSpPr>
            <a:cxnSpLocks/>
          </p:cNvCxnSpPr>
          <p:nvPr/>
        </p:nvCxnSpPr>
        <p:spPr>
          <a:xfrm flipV="1">
            <a:off x="5528345" y="2676088"/>
            <a:ext cx="771481" cy="296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ight Brace 13">
            <a:extLst>
              <a:ext uri="{FF2B5EF4-FFF2-40B4-BE49-F238E27FC236}">
                <a16:creationId xmlns:a16="http://schemas.microsoft.com/office/drawing/2014/main" id="{6F1648D9-1D95-4AEE-B227-8849C0D76546}"/>
              </a:ext>
            </a:extLst>
          </p:cNvPr>
          <p:cNvSpPr/>
          <p:nvPr/>
        </p:nvSpPr>
        <p:spPr>
          <a:xfrm>
            <a:off x="3783435" y="4857226"/>
            <a:ext cx="226503" cy="3077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E81E143-F8E4-4053-96AD-B755EF7175C3}"/>
              </a:ext>
            </a:extLst>
          </p:cNvPr>
          <p:cNvCxnSpPr>
            <a:cxnSpLocks/>
          </p:cNvCxnSpPr>
          <p:nvPr/>
        </p:nvCxnSpPr>
        <p:spPr>
          <a:xfrm flipV="1">
            <a:off x="6299827" y="3962047"/>
            <a:ext cx="579145" cy="517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BB346D6-CCDE-4A9A-BBFB-B2C582868A8E}"/>
              </a:ext>
            </a:extLst>
          </p:cNvPr>
          <p:cNvSpPr txBox="1"/>
          <p:nvPr/>
        </p:nvSpPr>
        <p:spPr>
          <a:xfrm>
            <a:off x="6270389" y="3078455"/>
            <a:ext cx="4613945" cy="307777"/>
          </a:xfrm>
          <a:prstGeom prst="rect">
            <a:avLst/>
          </a:prstGeom>
          <a:solidFill>
            <a:schemeClr val="accent4">
              <a:lumMod val="20000"/>
              <a:lumOff val="80000"/>
            </a:schemeClr>
          </a:solidFill>
          <a:ln>
            <a:solidFill>
              <a:schemeClr val="tx1"/>
            </a:solidFill>
          </a:ln>
        </p:spPr>
        <p:txBody>
          <a:bodyPr wrap="square" rtlCol="0">
            <a:spAutoFit/>
          </a:bodyPr>
          <a:lstStyle/>
          <a:p>
            <a:r>
              <a:rPr lang="en-US" sz="1400" b="0" i="0" dirty="0">
                <a:solidFill>
                  <a:srgbClr val="212529"/>
                </a:solidFill>
                <a:effectLst/>
                <a:latin typeface="-apple-system"/>
              </a:rPr>
              <a:t>Perform standardization by centering and scaling</a:t>
            </a:r>
            <a:endParaRPr lang="en-US" sz="1400" dirty="0"/>
          </a:p>
        </p:txBody>
      </p:sp>
      <p:sp>
        <p:nvSpPr>
          <p:cNvPr id="19" name="Right Brace 18">
            <a:extLst>
              <a:ext uri="{FF2B5EF4-FFF2-40B4-BE49-F238E27FC236}">
                <a16:creationId xmlns:a16="http://schemas.microsoft.com/office/drawing/2014/main" id="{ECBED8CC-0039-49C1-80ED-E5E8BB7432BF}"/>
              </a:ext>
            </a:extLst>
          </p:cNvPr>
          <p:cNvSpPr/>
          <p:nvPr/>
        </p:nvSpPr>
        <p:spPr>
          <a:xfrm>
            <a:off x="3772098" y="3158458"/>
            <a:ext cx="528506" cy="3077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27B120E4-16F2-4CEB-AEE8-A3A1B5556F72}"/>
              </a:ext>
            </a:extLst>
          </p:cNvPr>
          <p:cNvCxnSpPr>
            <a:cxnSpLocks/>
          </p:cNvCxnSpPr>
          <p:nvPr/>
        </p:nvCxnSpPr>
        <p:spPr>
          <a:xfrm>
            <a:off x="4300604" y="3312346"/>
            <a:ext cx="19992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484184E-AF8D-4A6C-BA88-657E1F77E5CB}"/>
              </a:ext>
            </a:extLst>
          </p:cNvPr>
          <p:cNvSpPr txBox="1"/>
          <p:nvPr/>
        </p:nvSpPr>
        <p:spPr>
          <a:xfrm>
            <a:off x="7698930" y="1031493"/>
            <a:ext cx="4420998" cy="954107"/>
          </a:xfrm>
          <a:prstGeom prst="rect">
            <a:avLst/>
          </a:prstGeom>
          <a:solidFill>
            <a:schemeClr val="accent4">
              <a:lumMod val="20000"/>
              <a:lumOff val="80000"/>
            </a:schemeClr>
          </a:solidFill>
          <a:ln>
            <a:solidFill>
              <a:schemeClr val="tx1"/>
            </a:solidFill>
          </a:ln>
        </p:spPr>
        <p:txBody>
          <a:bodyPr wrap="square" rtlCol="0">
            <a:spAutoFit/>
          </a:bodyPr>
          <a:lstStyle/>
          <a:p>
            <a:r>
              <a:rPr lang="en-US" sz="1400" b="0" i="0" dirty="0">
                <a:solidFill>
                  <a:srgbClr val="212529"/>
                </a:solidFill>
                <a:effectLst/>
                <a:latin typeface="-apple-system"/>
              </a:rPr>
              <a:t>Split arrays or matrices into random train and test subsets .</a:t>
            </a:r>
            <a:r>
              <a:rPr lang="en-US" sz="1400" b="0" i="0" dirty="0">
                <a:solidFill>
                  <a:srgbClr val="292929"/>
                </a:solidFill>
                <a:effectLst/>
                <a:latin typeface="charter"/>
              </a:rPr>
              <a:t> By specifying the </a:t>
            </a:r>
            <a:r>
              <a:rPr lang="en-US" sz="1400" b="0" i="0" dirty="0" err="1">
                <a:solidFill>
                  <a:srgbClr val="292929"/>
                </a:solidFill>
                <a:effectLst/>
                <a:latin typeface="charter"/>
              </a:rPr>
              <a:t>test_size</a:t>
            </a:r>
            <a:r>
              <a:rPr lang="en-US" sz="1400" b="0" i="0" dirty="0">
                <a:solidFill>
                  <a:srgbClr val="292929"/>
                </a:solidFill>
                <a:effectLst/>
                <a:latin typeface="charter"/>
              </a:rPr>
              <a:t> as 0.2, we aim to put 20% of the data into our test set, and the rest of the data into the training set.</a:t>
            </a:r>
            <a:endParaRPr lang="en-US" sz="1400" dirty="0"/>
          </a:p>
        </p:txBody>
      </p:sp>
      <p:sp>
        <p:nvSpPr>
          <p:cNvPr id="24" name="Right Brace 23">
            <a:extLst>
              <a:ext uri="{FF2B5EF4-FFF2-40B4-BE49-F238E27FC236}">
                <a16:creationId xmlns:a16="http://schemas.microsoft.com/office/drawing/2014/main" id="{7CFF75D2-96D3-4EF1-BC32-E70DBBECBADD}"/>
              </a:ext>
            </a:extLst>
          </p:cNvPr>
          <p:cNvSpPr/>
          <p:nvPr/>
        </p:nvSpPr>
        <p:spPr>
          <a:xfrm>
            <a:off x="5838277" y="1015068"/>
            <a:ext cx="528506" cy="3077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584453D2-901F-4F0A-97E0-149409BDD76F}"/>
              </a:ext>
            </a:extLst>
          </p:cNvPr>
          <p:cNvCxnSpPr>
            <a:cxnSpLocks/>
            <a:stCxn id="24" idx="1"/>
          </p:cNvCxnSpPr>
          <p:nvPr/>
        </p:nvCxnSpPr>
        <p:spPr>
          <a:xfrm flipV="1">
            <a:off x="6366783" y="922191"/>
            <a:ext cx="277298" cy="246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602F382-871D-4630-AEE4-564D02B36335}"/>
              </a:ext>
            </a:extLst>
          </p:cNvPr>
          <p:cNvSpPr txBox="1"/>
          <p:nvPr/>
        </p:nvSpPr>
        <p:spPr>
          <a:xfrm>
            <a:off x="6154738" y="183525"/>
            <a:ext cx="3775507" cy="738664"/>
          </a:xfrm>
          <a:prstGeom prst="rect">
            <a:avLst/>
          </a:prstGeom>
          <a:solidFill>
            <a:schemeClr val="accent4">
              <a:lumMod val="20000"/>
              <a:lumOff val="80000"/>
            </a:schemeClr>
          </a:solidFill>
          <a:ln>
            <a:solidFill>
              <a:schemeClr val="tx1"/>
            </a:solidFill>
          </a:ln>
        </p:spPr>
        <p:txBody>
          <a:bodyPr wrap="square" rtlCol="0">
            <a:spAutoFit/>
          </a:bodyPr>
          <a:lstStyle/>
          <a:p>
            <a:r>
              <a:rPr lang="en-US" sz="1400" b="0" i="0" dirty="0">
                <a:effectLst/>
                <a:latin typeface="charter"/>
              </a:rPr>
              <a:t>Next, we will import </a:t>
            </a:r>
            <a:r>
              <a:rPr lang="en-US" sz="1400" b="0" i="0" dirty="0" err="1">
                <a:effectLst/>
                <a:latin typeface="charter"/>
              </a:rPr>
              <a:t>model_selection</a:t>
            </a:r>
            <a:r>
              <a:rPr lang="en-US" sz="1400" b="0" i="0" dirty="0">
                <a:effectLst/>
                <a:latin typeface="charter"/>
              </a:rPr>
              <a:t> from scikit-learn, and use the function </a:t>
            </a:r>
            <a:r>
              <a:rPr lang="en-US" sz="1400" b="0" i="0" dirty="0" err="1">
                <a:effectLst/>
                <a:latin typeface="charter"/>
                <a:hlinkClick r:id="rId4">
                  <a:extLst>
                    <a:ext uri="{A12FA001-AC4F-418D-AE19-62706E023703}">
                      <ahyp:hlinkClr xmlns:ahyp="http://schemas.microsoft.com/office/drawing/2018/hyperlinkcolor" val="tx"/>
                    </a:ext>
                  </a:extLst>
                </a:hlinkClick>
              </a:rPr>
              <a:t>train_test_split</a:t>
            </a:r>
            <a:r>
              <a:rPr lang="en-US" sz="1400" b="0" i="0" dirty="0">
                <a:effectLst/>
                <a:latin typeface="charter"/>
                <a:hlinkClick r:id="rId4">
                  <a:extLst>
                    <a:ext uri="{A12FA001-AC4F-418D-AE19-62706E023703}">
                      <ahyp:hlinkClr xmlns:ahyp="http://schemas.microsoft.com/office/drawing/2018/hyperlinkcolor" val="tx"/>
                    </a:ext>
                  </a:extLst>
                </a:hlinkClick>
              </a:rPr>
              <a:t>( )</a:t>
            </a:r>
            <a:r>
              <a:rPr lang="en-US" sz="1400" b="0" i="0" dirty="0">
                <a:effectLst/>
                <a:latin typeface="charter"/>
              </a:rPr>
              <a:t> to split our data into two sets</a:t>
            </a:r>
            <a:endParaRPr lang="en-US" sz="1400" dirty="0"/>
          </a:p>
        </p:txBody>
      </p:sp>
      <p:sp>
        <p:nvSpPr>
          <p:cNvPr id="27" name="Right Brace 26">
            <a:extLst>
              <a:ext uri="{FF2B5EF4-FFF2-40B4-BE49-F238E27FC236}">
                <a16:creationId xmlns:a16="http://schemas.microsoft.com/office/drawing/2014/main" id="{4ED8E914-3792-4E60-AF18-216C45B994ED}"/>
              </a:ext>
            </a:extLst>
          </p:cNvPr>
          <p:cNvSpPr/>
          <p:nvPr/>
        </p:nvSpPr>
        <p:spPr>
          <a:xfrm>
            <a:off x="7256477" y="1322845"/>
            <a:ext cx="234892" cy="9541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E263C72D-740C-4A70-B690-47E8E5215380}"/>
              </a:ext>
            </a:extLst>
          </p:cNvPr>
          <p:cNvCxnSpPr>
            <a:stCxn id="27" idx="1"/>
            <a:endCxn id="22" idx="1"/>
          </p:cNvCxnSpPr>
          <p:nvPr/>
        </p:nvCxnSpPr>
        <p:spPr>
          <a:xfrm flipV="1">
            <a:off x="7491369" y="1508547"/>
            <a:ext cx="207561" cy="29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A6E292F-E147-4EB8-ADE2-DECA026278C3}"/>
              </a:ext>
            </a:extLst>
          </p:cNvPr>
          <p:cNvSpPr txBox="1"/>
          <p:nvPr/>
        </p:nvSpPr>
        <p:spPr>
          <a:xfrm>
            <a:off x="8020122" y="4043129"/>
            <a:ext cx="3958679" cy="2970044"/>
          </a:xfrm>
          <a:prstGeom prst="rect">
            <a:avLst/>
          </a:prstGeom>
          <a:solidFill>
            <a:schemeClr val="accent4">
              <a:lumMod val="20000"/>
              <a:lumOff val="80000"/>
            </a:schemeClr>
          </a:solidFill>
          <a:ln>
            <a:solidFill>
              <a:schemeClr val="tx1"/>
            </a:solidFill>
          </a:ln>
        </p:spPr>
        <p:txBody>
          <a:bodyPr wrap="square" rtlCol="0">
            <a:spAutoFit/>
          </a:bodyPr>
          <a:lstStyle/>
          <a:p>
            <a:r>
              <a:rPr lang="en-US" sz="1100" b="1" dirty="0"/>
              <a:t>C </a:t>
            </a:r>
            <a:r>
              <a:rPr lang="en-US" sz="1100" dirty="0"/>
              <a:t>– regularization parameter,</a:t>
            </a:r>
            <a:r>
              <a:rPr lang="en-US" sz="1100" b="0" i="0" dirty="0">
                <a:solidFill>
                  <a:srgbClr val="212529"/>
                </a:solidFill>
                <a:effectLst/>
                <a:latin typeface="-apple-system"/>
              </a:rPr>
              <a:t> The strength of the regularization is inversely proportional to C. Must be strictly positive</a:t>
            </a:r>
          </a:p>
          <a:p>
            <a:r>
              <a:rPr lang="en-US" sz="1100" b="1" dirty="0"/>
              <a:t>Kernel </a:t>
            </a:r>
            <a:r>
              <a:rPr lang="en-US" sz="1100" dirty="0"/>
              <a:t>-s</a:t>
            </a:r>
            <a:r>
              <a:rPr lang="en-US" sz="1100" b="0" i="0" dirty="0">
                <a:solidFill>
                  <a:srgbClr val="212529"/>
                </a:solidFill>
                <a:effectLst/>
                <a:latin typeface="-apple-system"/>
              </a:rPr>
              <a:t>pecifies the kernel type to be used in the algorithm. It must be one of ‘linear’, ‘poly’, ‘</a:t>
            </a:r>
            <a:r>
              <a:rPr lang="en-US" sz="1100" b="0" i="0" dirty="0" err="1">
                <a:solidFill>
                  <a:srgbClr val="212529"/>
                </a:solidFill>
                <a:effectLst/>
                <a:latin typeface="-apple-system"/>
              </a:rPr>
              <a:t>rbf</a:t>
            </a:r>
            <a:r>
              <a:rPr lang="en-US" sz="1100" b="0" i="0" dirty="0">
                <a:solidFill>
                  <a:srgbClr val="212529"/>
                </a:solidFill>
                <a:effectLst/>
                <a:latin typeface="-apple-system"/>
              </a:rPr>
              <a:t>’, ‘sigmoid’, ‘precomputed’ or a callable. If none is given, ‘</a:t>
            </a:r>
            <a:r>
              <a:rPr lang="en-US" sz="1100" b="0" i="0" dirty="0" err="1">
                <a:solidFill>
                  <a:srgbClr val="212529"/>
                </a:solidFill>
                <a:effectLst/>
                <a:latin typeface="-apple-system"/>
              </a:rPr>
              <a:t>rbf</a:t>
            </a:r>
            <a:r>
              <a:rPr lang="en-US" sz="1100" b="0" i="0" dirty="0">
                <a:solidFill>
                  <a:srgbClr val="212529"/>
                </a:solidFill>
                <a:effectLst/>
                <a:latin typeface="-apple-system"/>
              </a:rPr>
              <a:t>’ will be used.</a:t>
            </a:r>
          </a:p>
          <a:p>
            <a:r>
              <a:rPr lang="en-US" sz="1100" b="1" dirty="0">
                <a:solidFill>
                  <a:srgbClr val="212529"/>
                </a:solidFill>
                <a:latin typeface="-apple-system"/>
              </a:rPr>
              <a:t>Degree</a:t>
            </a:r>
            <a:r>
              <a:rPr lang="en-US" sz="1100" dirty="0">
                <a:solidFill>
                  <a:srgbClr val="212529"/>
                </a:solidFill>
                <a:latin typeface="-apple-system"/>
              </a:rPr>
              <a:t> - </a:t>
            </a:r>
            <a:r>
              <a:rPr lang="en-US" sz="1100" b="0" i="0" dirty="0">
                <a:solidFill>
                  <a:srgbClr val="212529"/>
                </a:solidFill>
                <a:effectLst/>
                <a:latin typeface="-apple-system"/>
              </a:rPr>
              <a:t>Degree of the polynomial kernel function (‘poly’).</a:t>
            </a:r>
            <a:endParaRPr lang="en-US" sz="1100" dirty="0">
              <a:solidFill>
                <a:srgbClr val="212529"/>
              </a:solidFill>
              <a:latin typeface="-apple-system"/>
            </a:endParaRPr>
          </a:p>
          <a:p>
            <a:r>
              <a:rPr lang="en-US" sz="1100" b="1" dirty="0">
                <a:solidFill>
                  <a:srgbClr val="212529"/>
                </a:solidFill>
                <a:latin typeface="-apple-system"/>
              </a:rPr>
              <a:t>Gamma</a:t>
            </a:r>
            <a:r>
              <a:rPr lang="en-US" sz="1100" dirty="0">
                <a:solidFill>
                  <a:srgbClr val="212529"/>
                </a:solidFill>
                <a:latin typeface="-apple-system"/>
              </a:rPr>
              <a:t> -</a:t>
            </a:r>
            <a:r>
              <a:rPr lang="en-US" sz="1100" b="0" i="0" dirty="0">
                <a:solidFill>
                  <a:srgbClr val="212529"/>
                </a:solidFill>
                <a:effectLst/>
                <a:latin typeface="-apple-system"/>
              </a:rPr>
              <a:t>Kernel coefficient for ‘</a:t>
            </a:r>
            <a:r>
              <a:rPr lang="en-US" sz="1100" b="0" i="0" dirty="0" err="1">
                <a:solidFill>
                  <a:srgbClr val="212529"/>
                </a:solidFill>
                <a:effectLst/>
                <a:latin typeface="-apple-system"/>
              </a:rPr>
              <a:t>rbf</a:t>
            </a:r>
            <a:r>
              <a:rPr lang="en-US" sz="1100" b="0" i="0" dirty="0">
                <a:solidFill>
                  <a:srgbClr val="212529"/>
                </a:solidFill>
                <a:effectLst/>
                <a:latin typeface="-apple-system"/>
              </a:rPr>
              <a:t>’.</a:t>
            </a:r>
          </a:p>
          <a:p>
            <a:r>
              <a:rPr lang="en-US" sz="1100" b="1" dirty="0">
                <a:solidFill>
                  <a:srgbClr val="212529"/>
                </a:solidFill>
                <a:latin typeface="-apple-system"/>
              </a:rPr>
              <a:t>Coef0</a:t>
            </a:r>
            <a:r>
              <a:rPr lang="en-US" sz="1100" dirty="0">
                <a:solidFill>
                  <a:srgbClr val="212529"/>
                </a:solidFill>
                <a:latin typeface="-apple-system"/>
              </a:rPr>
              <a:t> -</a:t>
            </a:r>
            <a:r>
              <a:rPr lang="en-US" sz="1100" b="0" i="0" dirty="0">
                <a:solidFill>
                  <a:srgbClr val="212529"/>
                </a:solidFill>
                <a:effectLst/>
                <a:latin typeface="-apple-system"/>
              </a:rPr>
              <a:t>Independent term in kernel function. It is only significant in </a:t>
            </a:r>
            <a:r>
              <a:rPr lang="en-US" sz="1100" dirty="0">
                <a:solidFill>
                  <a:srgbClr val="212529"/>
                </a:solidFill>
                <a:latin typeface="-apple-system"/>
              </a:rPr>
              <a:t>polynomial and sigmoid kernels.</a:t>
            </a:r>
            <a:r>
              <a:rPr lang="en-US" sz="1100" b="0" i="0" dirty="0">
                <a:solidFill>
                  <a:srgbClr val="212529"/>
                </a:solidFill>
                <a:effectLst/>
                <a:latin typeface="-apple-system"/>
              </a:rPr>
              <a:t>.</a:t>
            </a:r>
          </a:p>
          <a:p>
            <a:r>
              <a:rPr lang="en-US" sz="1100" b="1" i="0" dirty="0" err="1">
                <a:solidFill>
                  <a:srgbClr val="212529"/>
                </a:solidFill>
                <a:effectLst/>
                <a:latin typeface="-apple-system"/>
              </a:rPr>
              <a:t>Probablity</a:t>
            </a:r>
            <a:r>
              <a:rPr lang="en-US" sz="1100" b="0" i="0" dirty="0">
                <a:solidFill>
                  <a:srgbClr val="212529"/>
                </a:solidFill>
                <a:effectLst/>
                <a:latin typeface="-apple-system"/>
              </a:rPr>
              <a:t>-Whether to enable probability estimates. </a:t>
            </a:r>
          </a:p>
          <a:p>
            <a:r>
              <a:rPr lang="en-US" sz="1100" b="1" dirty="0">
                <a:solidFill>
                  <a:srgbClr val="212529"/>
                </a:solidFill>
                <a:latin typeface="-apple-system"/>
              </a:rPr>
              <a:t>Cache size </a:t>
            </a:r>
            <a:r>
              <a:rPr lang="en-US" sz="1100" dirty="0">
                <a:solidFill>
                  <a:srgbClr val="212529"/>
                </a:solidFill>
                <a:latin typeface="-apple-system"/>
              </a:rPr>
              <a:t>- </a:t>
            </a:r>
            <a:r>
              <a:rPr lang="en-US" sz="1100" b="0" i="0" dirty="0">
                <a:solidFill>
                  <a:srgbClr val="212529"/>
                </a:solidFill>
                <a:effectLst/>
                <a:latin typeface="-apple-system"/>
              </a:rPr>
              <a:t>Specify the size of the kernel cache (in MB).</a:t>
            </a:r>
          </a:p>
          <a:p>
            <a:r>
              <a:rPr lang="en-US" sz="1100" b="1" i="0" dirty="0" err="1">
                <a:solidFill>
                  <a:srgbClr val="212529"/>
                </a:solidFill>
                <a:effectLst/>
                <a:latin typeface="-apple-system"/>
              </a:rPr>
              <a:t>Class_weight</a:t>
            </a:r>
            <a:r>
              <a:rPr lang="en-US" sz="1100" b="1" i="0" dirty="0">
                <a:solidFill>
                  <a:srgbClr val="212529"/>
                </a:solidFill>
                <a:effectLst/>
                <a:latin typeface="-apple-system"/>
              </a:rPr>
              <a:t> </a:t>
            </a:r>
            <a:r>
              <a:rPr lang="en-US" sz="1100" b="0" i="0" dirty="0">
                <a:solidFill>
                  <a:srgbClr val="212529"/>
                </a:solidFill>
                <a:effectLst/>
                <a:latin typeface="-apple-system"/>
              </a:rPr>
              <a:t>-Set the parameter C of class </a:t>
            </a:r>
            <a:r>
              <a:rPr lang="en-US" sz="1100" b="0" i="0" dirty="0" err="1">
                <a:solidFill>
                  <a:srgbClr val="212529"/>
                </a:solidFill>
                <a:effectLst/>
                <a:latin typeface="-apple-system"/>
              </a:rPr>
              <a:t>i</a:t>
            </a:r>
            <a:r>
              <a:rPr lang="en-US" sz="1100" b="0" i="0" dirty="0">
                <a:solidFill>
                  <a:srgbClr val="212529"/>
                </a:solidFill>
                <a:effectLst/>
                <a:latin typeface="-apple-system"/>
              </a:rPr>
              <a:t> to </a:t>
            </a:r>
            <a:r>
              <a:rPr lang="en-US" sz="1100" b="0" i="0" dirty="0" err="1">
                <a:solidFill>
                  <a:srgbClr val="212529"/>
                </a:solidFill>
                <a:effectLst/>
                <a:latin typeface="-apple-system"/>
              </a:rPr>
              <a:t>class_weight</a:t>
            </a:r>
            <a:r>
              <a:rPr lang="en-US" sz="1100" b="0" i="0" dirty="0">
                <a:solidFill>
                  <a:srgbClr val="212529"/>
                </a:solidFill>
                <a:effectLst/>
                <a:latin typeface="-apple-system"/>
              </a:rPr>
              <a:t>[</a:t>
            </a:r>
            <a:r>
              <a:rPr lang="en-US" sz="1100" b="0" i="0" dirty="0" err="1">
                <a:solidFill>
                  <a:srgbClr val="212529"/>
                </a:solidFill>
                <a:effectLst/>
                <a:latin typeface="-apple-system"/>
              </a:rPr>
              <a:t>i</a:t>
            </a:r>
            <a:r>
              <a:rPr lang="en-US" sz="1100" b="0" i="0" dirty="0">
                <a:solidFill>
                  <a:srgbClr val="212529"/>
                </a:solidFill>
                <a:effectLst/>
                <a:latin typeface="-apple-system"/>
              </a:rPr>
              <a:t>]*C for SVC. If not given, all classes are supposed to have weight one. </a:t>
            </a:r>
          </a:p>
          <a:p>
            <a:r>
              <a:rPr lang="en-US" sz="1100" b="1" i="0" dirty="0">
                <a:solidFill>
                  <a:srgbClr val="212529"/>
                </a:solidFill>
                <a:effectLst/>
                <a:latin typeface="-apple-system"/>
              </a:rPr>
              <a:t>Verbose</a:t>
            </a:r>
            <a:r>
              <a:rPr lang="en-US" sz="1100" b="0" i="0" dirty="0">
                <a:solidFill>
                  <a:srgbClr val="212529"/>
                </a:solidFill>
                <a:effectLst/>
                <a:latin typeface="-apple-system"/>
              </a:rPr>
              <a:t> - this setting takes advantage of a per-process runtime setting in </a:t>
            </a:r>
            <a:r>
              <a:rPr lang="en-US" sz="1100" b="0" i="0" dirty="0" err="1">
                <a:solidFill>
                  <a:srgbClr val="212529"/>
                </a:solidFill>
                <a:effectLst/>
                <a:latin typeface="-apple-system"/>
              </a:rPr>
              <a:t>libsvm</a:t>
            </a:r>
            <a:r>
              <a:rPr lang="en-US" sz="1100" b="0" i="0" dirty="0">
                <a:solidFill>
                  <a:srgbClr val="212529"/>
                </a:solidFill>
                <a:effectLst/>
                <a:latin typeface="-apple-system"/>
              </a:rPr>
              <a:t> that, if enabled, may not work properly in a multithreaded context.</a:t>
            </a:r>
          </a:p>
          <a:p>
            <a:endParaRPr lang="en-US" sz="1100" dirty="0"/>
          </a:p>
        </p:txBody>
      </p:sp>
    </p:spTree>
    <p:extLst>
      <p:ext uri="{BB962C8B-B14F-4D97-AF65-F5344CB8AC3E}">
        <p14:creationId xmlns:p14="http://schemas.microsoft.com/office/powerpoint/2010/main" val="2357975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419438-2533-4736-A2BE-5FC1AA406CEA}"/>
              </a:ext>
            </a:extLst>
          </p:cNvPr>
          <p:cNvPicPr>
            <a:picLocks noChangeAspect="1"/>
          </p:cNvPicPr>
          <p:nvPr/>
        </p:nvPicPr>
        <p:blipFill rotWithShape="1">
          <a:blip r:embed="rId2"/>
          <a:srcRect l="4546" t="35825" r="22197" b="25253"/>
          <a:stretch/>
        </p:blipFill>
        <p:spPr>
          <a:xfrm>
            <a:off x="96768" y="3308692"/>
            <a:ext cx="6824147" cy="3149198"/>
          </a:xfrm>
          <a:prstGeom prst="rect">
            <a:avLst/>
          </a:prstGeom>
          <a:ln>
            <a:solidFill>
              <a:schemeClr val="accent2"/>
            </a:solidFill>
          </a:ln>
        </p:spPr>
      </p:pic>
      <p:sp>
        <p:nvSpPr>
          <p:cNvPr id="5" name="Rectangle: Rounded Corners 4">
            <a:extLst>
              <a:ext uri="{FF2B5EF4-FFF2-40B4-BE49-F238E27FC236}">
                <a16:creationId xmlns:a16="http://schemas.microsoft.com/office/drawing/2014/main" id="{AE477980-D725-422C-981B-3BD341CE20D8}"/>
              </a:ext>
            </a:extLst>
          </p:cNvPr>
          <p:cNvSpPr/>
          <p:nvPr/>
        </p:nvSpPr>
        <p:spPr>
          <a:xfrm>
            <a:off x="8532960" y="3710985"/>
            <a:ext cx="2362984" cy="62993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solidFill>
                  <a:schemeClr val="tx1"/>
                </a:solidFill>
              </a:rPr>
              <a:t>SVM ALGORITHM</a:t>
            </a:r>
          </a:p>
        </p:txBody>
      </p:sp>
      <p:sp>
        <p:nvSpPr>
          <p:cNvPr id="7" name="Rectangle: Rounded Corners 6">
            <a:extLst>
              <a:ext uri="{FF2B5EF4-FFF2-40B4-BE49-F238E27FC236}">
                <a16:creationId xmlns:a16="http://schemas.microsoft.com/office/drawing/2014/main" id="{96BF4A95-B3C4-4A8B-8D31-7EF15E52BF0E}"/>
              </a:ext>
            </a:extLst>
          </p:cNvPr>
          <p:cNvSpPr/>
          <p:nvPr/>
        </p:nvSpPr>
        <p:spPr>
          <a:xfrm>
            <a:off x="10055252" y="5754718"/>
            <a:ext cx="2012045" cy="757382"/>
          </a:xfrm>
          <a:prstGeom prst="roundRect">
            <a:avLst/>
          </a:prstGeom>
          <a:solidFill>
            <a:schemeClr val="accent5">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PATIENT NOT HAVING DISEASE</a:t>
            </a:r>
          </a:p>
        </p:txBody>
      </p:sp>
      <p:sp>
        <p:nvSpPr>
          <p:cNvPr id="9" name="Rectangle: Rounded Corners 8">
            <a:extLst>
              <a:ext uri="{FF2B5EF4-FFF2-40B4-BE49-F238E27FC236}">
                <a16:creationId xmlns:a16="http://schemas.microsoft.com/office/drawing/2014/main" id="{EEA3152F-B2E8-4CEA-B079-C3E636A2996A}"/>
              </a:ext>
            </a:extLst>
          </p:cNvPr>
          <p:cNvSpPr/>
          <p:nvPr/>
        </p:nvSpPr>
        <p:spPr>
          <a:xfrm>
            <a:off x="7603603" y="5743005"/>
            <a:ext cx="2055642" cy="757382"/>
          </a:xfrm>
          <a:prstGeom prst="round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PATIENT WITH HEART DISEASE</a:t>
            </a:r>
          </a:p>
        </p:txBody>
      </p:sp>
      <p:cxnSp>
        <p:nvCxnSpPr>
          <p:cNvPr id="16" name="Straight Connector 15">
            <a:extLst>
              <a:ext uri="{FF2B5EF4-FFF2-40B4-BE49-F238E27FC236}">
                <a16:creationId xmlns:a16="http://schemas.microsoft.com/office/drawing/2014/main" id="{65EA5F72-C87E-409E-B065-B9C15C12032D}"/>
              </a:ext>
            </a:extLst>
          </p:cNvPr>
          <p:cNvCxnSpPr/>
          <p:nvPr/>
        </p:nvCxnSpPr>
        <p:spPr>
          <a:xfrm>
            <a:off x="9714452" y="4379054"/>
            <a:ext cx="0" cy="587229"/>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A5B59125-DE0E-40DA-BE60-46C64D1F6DB9}"/>
              </a:ext>
            </a:extLst>
          </p:cNvPr>
          <p:cNvCxnSpPr>
            <a:cxnSpLocks/>
          </p:cNvCxnSpPr>
          <p:nvPr/>
        </p:nvCxnSpPr>
        <p:spPr>
          <a:xfrm flipH="1">
            <a:off x="8422546" y="4966283"/>
            <a:ext cx="2473397"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4" name="Connector: Elbow 23">
            <a:extLst>
              <a:ext uri="{FF2B5EF4-FFF2-40B4-BE49-F238E27FC236}">
                <a16:creationId xmlns:a16="http://schemas.microsoft.com/office/drawing/2014/main" id="{CA997CB6-EEFA-4411-8EF0-B409B9869260}"/>
              </a:ext>
            </a:extLst>
          </p:cNvPr>
          <p:cNvCxnSpPr>
            <a:cxnSpLocks/>
          </p:cNvCxnSpPr>
          <p:nvPr/>
        </p:nvCxnSpPr>
        <p:spPr>
          <a:xfrm flipV="1">
            <a:off x="6920915" y="3912406"/>
            <a:ext cx="1612045" cy="38256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6" name="Title 1">
            <a:extLst>
              <a:ext uri="{FF2B5EF4-FFF2-40B4-BE49-F238E27FC236}">
                <a16:creationId xmlns:a16="http://schemas.microsoft.com/office/drawing/2014/main" id="{D5FC4F6E-DBF6-49A2-8239-AA5AE44C5F59}"/>
              </a:ext>
            </a:extLst>
          </p:cNvPr>
          <p:cNvSpPr txBox="1">
            <a:spLocks/>
          </p:cNvSpPr>
          <p:nvPr/>
        </p:nvSpPr>
        <p:spPr>
          <a:xfrm>
            <a:off x="83128" y="74154"/>
            <a:ext cx="5238466" cy="7210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Georgia" panose="02040502050405020303" pitchFamily="18" charset="0"/>
              </a:rPr>
              <a:t>OBJECTIVE :</a:t>
            </a:r>
            <a:endParaRPr lang="en-US" sz="4000" dirty="0">
              <a:latin typeface="Georgia" panose="02040502050405020303" pitchFamily="18" charset="0"/>
            </a:endParaRPr>
          </a:p>
        </p:txBody>
      </p:sp>
      <p:pic>
        <p:nvPicPr>
          <p:cNvPr id="28" name="Picture 27" descr="SRH Berlin University logo.png">
            <a:extLst>
              <a:ext uri="{FF2B5EF4-FFF2-40B4-BE49-F238E27FC236}">
                <a16:creationId xmlns:a16="http://schemas.microsoft.com/office/drawing/2014/main" id="{5D38E438-9F7B-4251-A1E3-89536A033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sp>
        <p:nvSpPr>
          <p:cNvPr id="29" name="TextBox 28">
            <a:extLst>
              <a:ext uri="{FF2B5EF4-FFF2-40B4-BE49-F238E27FC236}">
                <a16:creationId xmlns:a16="http://schemas.microsoft.com/office/drawing/2014/main" id="{5FCC1C1E-12A8-4386-A06E-20584ADD19C9}"/>
              </a:ext>
            </a:extLst>
          </p:cNvPr>
          <p:cNvSpPr txBox="1"/>
          <p:nvPr/>
        </p:nvSpPr>
        <p:spPr>
          <a:xfrm>
            <a:off x="1047523" y="6457890"/>
            <a:ext cx="4137891" cy="400110"/>
          </a:xfrm>
          <a:prstGeom prst="rect">
            <a:avLst/>
          </a:prstGeom>
          <a:noFill/>
        </p:spPr>
        <p:txBody>
          <a:bodyPr wrap="square" rtlCol="0">
            <a:spAutoFit/>
          </a:bodyPr>
          <a:lstStyle/>
          <a:p>
            <a:r>
              <a:rPr lang="en-US" sz="2000" dirty="0">
                <a:solidFill>
                  <a:schemeClr val="accent6">
                    <a:lumMod val="50000"/>
                  </a:schemeClr>
                </a:solidFill>
              </a:rPr>
              <a:t>HEART RATE PREDICTION DATASET</a:t>
            </a:r>
          </a:p>
        </p:txBody>
      </p:sp>
      <p:sp>
        <p:nvSpPr>
          <p:cNvPr id="33" name="TextBox 32">
            <a:extLst>
              <a:ext uri="{FF2B5EF4-FFF2-40B4-BE49-F238E27FC236}">
                <a16:creationId xmlns:a16="http://schemas.microsoft.com/office/drawing/2014/main" id="{497F9915-2998-433E-B82B-1853BC44FB73}"/>
              </a:ext>
            </a:extLst>
          </p:cNvPr>
          <p:cNvSpPr txBox="1"/>
          <p:nvPr/>
        </p:nvSpPr>
        <p:spPr>
          <a:xfrm>
            <a:off x="251670" y="989901"/>
            <a:ext cx="10469460"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Here we have used a dataset having features like age ,sex , cholesterol blood pressure </a:t>
            </a:r>
            <a:r>
              <a:rPr lang="en-US" sz="2000" dirty="0" err="1"/>
              <a:t>etc</a:t>
            </a:r>
            <a:r>
              <a:rPr lang="en-US" sz="2000" dirty="0"/>
              <a:t> ..to categorize the different segment of data to into different classes and determine  the heart rate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SVM is used in our project to classify different features from the dataset and according to it predict whether the person is having heart disease or not .</a:t>
            </a:r>
          </a:p>
        </p:txBody>
      </p:sp>
      <p:cxnSp>
        <p:nvCxnSpPr>
          <p:cNvPr id="4" name="Straight Arrow Connector 3">
            <a:extLst>
              <a:ext uri="{FF2B5EF4-FFF2-40B4-BE49-F238E27FC236}">
                <a16:creationId xmlns:a16="http://schemas.microsoft.com/office/drawing/2014/main" id="{E140AF6A-46C6-4B2D-88E4-11887C7336B5}"/>
              </a:ext>
            </a:extLst>
          </p:cNvPr>
          <p:cNvCxnSpPr/>
          <p:nvPr/>
        </p:nvCxnSpPr>
        <p:spPr>
          <a:xfrm>
            <a:off x="8422546" y="4966283"/>
            <a:ext cx="0" cy="77672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4C287B32-71E0-464E-8BC9-928468BD6899}"/>
              </a:ext>
            </a:extLst>
          </p:cNvPr>
          <p:cNvCxnSpPr/>
          <p:nvPr/>
        </p:nvCxnSpPr>
        <p:spPr>
          <a:xfrm>
            <a:off x="10895943" y="4977996"/>
            <a:ext cx="0" cy="77672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58682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5036C5-893A-4A79-9F96-8A5C5703AB6A}"/>
              </a:ext>
            </a:extLst>
          </p:cNvPr>
          <p:cNvPicPr>
            <a:picLocks noChangeAspect="1"/>
          </p:cNvPicPr>
          <p:nvPr/>
        </p:nvPicPr>
        <p:blipFill>
          <a:blip r:embed="rId2"/>
          <a:stretch>
            <a:fillRect/>
          </a:stretch>
        </p:blipFill>
        <p:spPr>
          <a:xfrm>
            <a:off x="247951" y="969818"/>
            <a:ext cx="10564873" cy="5888182"/>
          </a:xfrm>
          <a:prstGeom prst="rect">
            <a:avLst/>
          </a:prstGeom>
        </p:spPr>
      </p:pic>
      <p:sp>
        <p:nvSpPr>
          <p:cNvPr id="4" name="TextBox 3">
            <a:extLst>
              <a:ext uri="{FF2B5EF4-FFF2-40B4-BE49-F238E27FC236}">
                <a16:creationId xmlns:a16="http://schemas.microsoft.com/office/drawing/2014/main" id="{8B396BCF-6794-487E-A57C-806582433033}"/>
              </a:ext>
            </a:extLst>
          </p:cNvPr>
          <p:cNvSpPr txBox="1"/>
          <p:nvPr/>
        </p:nvSpPr>
        <p:spPr>
          <a:xfrm>
            <a:off x="58723" y="110375"/>
            <a:ext cx="10461071" cy="707886"/>
          </a:xfrm>
          <a:prstGeom prst="rect">
            <a:avLst/>
          </a:prstGeom>
          <a:noFill/>
        </p:spPr>
        <p:txBody>
          <a:bodyPr wrap="square" rtlCol="0">
            <a:spAutoFit/>
          </a:bodyPr>
          <a:lstStyle/>
          <a:p>
            <a:r>
              <a:rPr lang="en-US" sz="4000" dirty="0">
                <a:latin typeface="Georgia" panose="02040502050405020303" pitchFamily="18" charset="0"/>
              </a:rPr>
              <a:t>CODE :</a:t>
            </a:r>
          </a:p>
        </p:txBody>
      </p:sp>
      <p:pic>
        <p:nvPicPr>
          <p:cNvPr id="6" name="Picture 5" descr="SRH Berlin University logo.png">
            <a:extLst>
              <a:ext uri="{FF2B5EF4-FFF2-40B4-BE49-F238E27FC236}">
                <a16:creationId xmlns:a16="http://schemas.microsoft.com/office/drawing/2014/main" id="{66D975CF-25F3-4C80-AF20-9D8776589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spTree>
    <p:extLst>
      <p:ext uri="{BB962C8B-B14F-4D97-AF65-F5344CB8AC3E}">
        <p14:creationId xmlns:p14="http://schemas.microsoft.com/office/powerpoint/2010/main" val="2063864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ACFCE8-28B7-4B8F-936C-1B80F443017F}"/>
              </a:ext>
            </a:extLst>
          </p:cNvPr>
          <p:cNvPicPr>
            <a:picLocks noChangeAspect="1"/>
          </p:cNvPicPr>
          <p:nvPr/>
        </p:nvPicPr>
        <p:blipFill>
          <a:blip r:embed="rId2"/>
          <a:stretch>
            <a:fillRect/>
          </a:stretch>
        </p:blipFill>
        <p:spPr>
          <a:xfrm>
            <a:off x="58723" y="1184289"/>
            <a:ext cx="11639397" cy="5008851"/>
          </a:xfrm>
          <a:prstGeom prst="rect">
            <a:avLst/>
          </a:prstGeom>
        </p:spPr>
      </p:pic>
      <p:sp>
        <p:nvSpPr>
          <p:cNvPr id="4" name="TextBox 3">
            <a:extLst>
              <a:ext uri="{FF2B5EF4-FFF2-40B4-BE49-F238E27FC236}">
                <a16:creationId xmlns:a16="http://schemas.microsoft.com/office/drawing/2014/main" id="{79CF86F4-E28F-416A-B88D-EF6388CD55E7}"/>
              </a:ext>
            </a:extLst>
          </p:cNvPr>
          <p:cNvSpPr txBox="1"/>
          <p:nvPr/>
        </p:nvSpPr>
        <p:spPr>
          <a:xfrm>
            <a:off x="58723" y="110375"/>
            <a:ext cx="10461071" cy="707886"/>
          </a:xfrm>
          <a:prstGeom prst="rect">
            <a:avLst/>
          </a:prstGeom>
          <a:noFill/>
        </p:spPr>
        <p:txBody>
          <a:bodyPr wrap="square" rtlCol="0">
            <a:spAutoFit/>
          </a:bodyPr>
          <a:lstStyle/>
          <a:p>
            <a:r>
              <a:rPr lang="en-US" sz="4000" dirty="0">
                <a:latin typeface="Georgia" panose="02040502050405020303" pitchFamily="18" charset="0"/>
              </a:rPr>
              <a:t>CODE :</a:t>
            </a:r>
          </a:p>
        </p:txBody>
      </p:sp>
      <p:pic>
        <p:nvPicPr>
          <p:cNvPr id="6" name="Picture 5" descr="SRH Berlin University logo.png">
            <a:extLst>
              <a:ext uri="{FF2B5EF4-FFF2-40B4-BE49-F238E27FC236}">
                <a16:creationId xmlns:a16="http://schemas.microsoft.com/office/drawing/2014/main" id="{44B6CA43-E8CD-4246-B420-77D4C8A3C4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sp>
        <p:nvSpPr>
          <p:cNvPr id="7" name="TextBox 6">
            <a:extLst>
              <a:ext uri="{FF2B5EF4-FFF2-40B4-BE49-F238E27FC236}">
                <a16:creationId xmlns:a16="http://schemas.microsoft.com/office/drawing/2014/main" id="{A8BDF88E-29B8-40DA-8AD6-51CD11700FDF}"/>
              </a:ext>
            </a:extLst>
          </p:cNvPr>
          <p:cNvSpPr txBox="1"/>
          <p:nvPr/>
        </p:nvSpPr>
        <p:spPr>
          <a:xfrm>
            <a:off x="6207853" y="3154261"/>
            <a:ext cx="4899171" cy="1384995"/>
          </a:xfrm>
          <a:prstGeom prst="rect">
            <a:avLst/>
          </a:prstGeom>
          <a:solidFill>
            <a:schemeClr val="accent4">
              <a:lumMod val="20000"/>
              <a:lumOff val="80000"/>
            </a:schemeClr>
          </a:solidFill>
          <a:ln>
            <a:solidFill>
              <a:schemeClr val="tx1"/>
            </a:solidFill>
          </a:ln>
        </p:spPr>
        <p:txBody>
          <a:bodyPr wrap="square" rtlCol="0">
            <a:spAutoFit/>
          </a:bodyPr>
          <a:lstStyle/>
          <a:p>
            <a:r>
              <a:rPr lang="en-US" sz="1400" b="0" i="0" dirty="0">
                <a:solidFill>
                  <a:srgbClr val="222222"/>
                </a:solidFill>
                <a:effectLst/>
                <a:latin typeface="arial" panose="020B0604020202020204" pitchFamily="34" charset="0"/>
              </a:rPr>
              <a:t>Confusion matrix is a table with two rows and two columns that reports the number of false positives, false negatives, true positives, and true negatives.</a:t>
            </a:r>
          </a:p>
          <a:p>
            <a:endParaRPr lang="en-US" sz="1400" dirty="0">
              <a:solidFill>
                <a:srgbClr val="222222"/>
              </a:solidFill>
              <a:latin typeface="arial" panose="020B0604020202020204" pitchFamily="34" charset="0"/>
            </a:endParaRPr>
          </a:p>
          <a:p>
            <a:r>
              <a:rPr lang="en-US" sz="1400" b="0" i="0" dirty="0">
                <a:effectLst/>
                <a:latin typeface="urw-din"/>
              </a:rPr>
              <a:t> </a:t>
            </a:r>
            <a:r>
              <a:rPr lang="en-US" sz="1400" b="0" i="0" dirty="0">
                <a:effectLst/>
                <a:latin typeface="Arial" panose="020B0604020202020204" pitchFamily="34" charset="0"/>
                <a:cs typeface="Arial" panose="020B0604020202020204" pitchFamily="34" charset="0"/>
              </a:rPr>
              <a:t>Each row in a confusion matrix represents an actual class, while each column represents a predicted class. </a:t>
            </a:r>
            <a:endParaRPr lang="en-US" sz="1400" dirty="0">
              <a:latin typeface="Arial" panose="020B0604020202020204" pitchFamily="34" charset="0"/>
              <a:cs typeface="Arial" panose="020B0604020202020204" pitchFamily="34" charset="0"/>
            </a:endParaRPr>
          </a:p>
        </p:txBody>
      </p:sp>
      <p:cxnSp>
        <p:nvCxnSpPr>
          <p:cNvPr id="9" name="Straight Arrow Connector 8">
            <a:extLst>
              <a:ext uri="{FF2B5EF4-FFF2-40B4-BE49-F238E27FC236}">
                <a16:creationId xmlns:a16="http://schemas.microsoft.com/office/drawing/2014/main" id="{B2996A30-4C6B-4DDB-919D-AA1BF46A948C}"/>
              </a:ext>
            </a:extLst>
          </p:cNvPr>
          <p:cNvCxnSpPr/>
          <p:nvPr/>
        </p:nvCxnSpPr>
        <p:spPr>
          <a:xfrm>
            <a:off x="5662569" y="2105637"/>
            <a:ext cx="629174" cy="981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694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screenshot, computer&#10;&#10;Description automatically generated">
            <a:extLst>
              <a:ext uri="{FF2B5EF4-FFF2-40B4-BE49-F238E27FC236}">
                <a16:creationId xmlns:a16="http://schemas.microsoft.com/office/drawing/2014/main" id="{E58A03C1-E810-4B9C-8A23-56F9F8DA7F75}"/>
              </a:ext>
            </a:extLst>
          </p:cNvPr>
          <p:cNvPicPr>
            <a:picLocks noChangeAspect="1"/>
          </p:cNvPicPr>
          <p:nvPr/>
        </p:nvPicPr>
        <p:blipFill rotWithShape="1">
          <a:blip r:embed="rId2">
            <a:extLst>
              <a:ext uri="{28A0092B-C50C-407E-A947-70E740481C1C}">
                <a14:useLocalDpi xmlns:a14="http://schemas.microsoft.com/office/drawing/2010/main" val="0"/>
              </a:ext>
            </a:extLst>
          </a:blip>
          <a:srcRect l="18387" t="24516" r="17097" b="13692"/>
          <a:stretch/>
        </p:blipFill>
        <p:spPr>
          <a:xfrm>
            <a:off x="412956" y="894736"/>
            <a:ext cx="11812830" cy="5924500"/>
          </a:xfrm>
          <a:prstGeom prst="rect">
            <a:avLst/>
          </a:prstGeom>
        </p:spPr>
      </p:pic>
      <p:sp>
        <p:nvSpPr>
          <p:cNvPr id="7" name="TextBox 6">
            <a:extLst>
              <a:ext uri="{FF2B5EF4-FFF2-40B4-BE49-F238E27FC236}">
                <a16:creationId xmlns:a16="http://schemas.microsoft.com/office/drawing/2014/main" id="{2A2E2A62-B5D4-4439-9E98-38A1CF69078E}"/>
              </a:ext>
            </a:extLst>
          </p:cNvPr>
          <p:cNvSpPr txBox="1"/>
          <p:nvPr/>
        </p:nvSpPr>
        <p:spPr>
          <a:xfrm>
            <a:off x="58723" y="93597"/>
            <a:ext cx="10461071" cy="707886"/>
          </a:xfrm>
          <a:prstGeom prst="rect">
            <a:avLst/>
          </a:prstGeom>
          <a:noFill/>
        </p:spPr>
        <p:txBody>
          <a:bodyPr wrap="square" rtlCol="0">
            <a:spAutoFit/>
          </a:bodyPr>
          <a:lstStyle/>
          <a:p>
            <a:r>
              <a:rPr lang="en-US" sz="4000" dirty="0">
                <a:latin typeface="Georgia" panose="02040502050405020303" pitchFamily="18" charset="0"/>
              </a:rPr>
              <a:t>CODE :</a:t>
            </a:r>
          </a:p>
        </p:txBody>
      </p:sp>
      <p:sp>
        <p:nvSpPr>
          <p:cNvPr id="9" name="TextBox 8">
            <a:extLst>
              <a:ext uri="{FF2B5EF4-FFF2-40B4-BE49-F238E27FC236}">
                <a16:creationId xmlns:a16="http://schemas.microsoft.com/office/drawing/2014/main" id="{D2EE206D-DD99-4E20-96F4-BCFE6F409C53}"/>
              </a:ext>
            </a:extLst>
          </p:cNvPr>
          <p:cNvSpPr txBox="1"/>
          <p:nvPr/>
        </p:nvSpPr>
        <p:spPr>
          <a:xfrm>
            <a:off x="7097086" y="1400961"/>
            <a:ext cx="4798503" cy="1169551"/>
          </a:xfrm>
          <a:prstGeom prst="rect">
            <a:avLst/>
          </a:prstGeom>
          <a:solidFill>
            <a:schemeClr val="accent4">
              <a:lumMod val="20000"/>
              <a:lumOff val="80000"/>
            </a:schemeClr>
          </a:solidFill>
          <a:ln>
            <a:solidFill>
              <a:schemeClr val="tx1"/>
            </a:solidFill>
          </a:ln>
        </p:spPr>
        <p:txBody>
          <a:bodyPr wrap="square" rtlCol="0">
            <a:spAutoFit/>
          </a:bodyPr>
          <a:lstStyle/>
          <a:p>
            <a:r>
              <a:rPr lang="en-US" sz="1400" b="0" i="0" dirty="0">
                <a:solidFill>
                  <a:srgbClr val="222222"/>
                </a:solidFill>
                <a:effectLst/>
                <a:latin typeface="arial" panose="020B0604020202020204" pitchFamily="34" charset="0"/>
              </a:rPr>
              <a:t>Achieved an accuracy rate of 83.85% for mean value of </a:t>
            </a:r>
            <a:r>
              <a:rPr lang="en-US" sz="1400" b="0" i="0" dirty="0" err="1">
                <a:solidFill>
                  <a:srgbClr val="222222"/>
                </a:solidFill>
                <a:effectLst/>
                <a:latin typeface="arial" panose="020B0604020202020204" pitchFamily="34" charset="0"/>
              </a:rPr>
              <a:t>sklearn</a:t>
            </a:r>
            <a:r>
              <a:rPr lang="en-US" sz="1400" b="0" i="0" dirty="0">
                <a:solidFill>
                  <a:srgbClr val="222222"/>
                </a:solidFill>
                <a:effectLst/>
                <a:latin typeface="arial" panose="020B0604020202020204" pitchFamily="34" charset="0"/>
              </a:rPr>
              <a:t> </a:t>
            </a:r>
          </a:p>
          <a:p>
            <a:endParaRPr lang="en-US" sz="1400" dirty="0">
              <a:solidFill>
                <a:srgbClr val="222222"/>
              </a:solidFill>
              <a:latin typeface="arial" panose="020B0604020202020204" pitchFamily="34" charset="0"/>
              <a:cs typeface="Arial" panose="020B0604020202020204" pitchFamily="34" charset="0"/>
            </a:endParaRPr>
          </a:p>
          <a:p>
            <a:r>
              <a:rPr lang="en-US" sz="1400" dirty="0">
                <a:solidFill>
                  <a:srgbClr val="222222"/>
                </a:solidFill>
                <a:latin typeface="arial" panose="020B0604020202020204" pitchFamily="34" charset="0"/>
                <a:cs typeface="Arial" panose="020B0604020202020204" pitchFamily="34" charset="0"/>
              </a:rPr>
              <a:t>Achieved an accuracy rate  of 8.05 % for standard deviation of </a:t>
            </a:r>
            <a:r>
              <a:rPr lang="en-US" sz="1400" dirty="0" err="1">
                <a:solidFill>
                  <a:srgbClr val="222222"/>
                </a:solidFill>
                <a:latin typeface="arial" panose="020B0604020202020204" pitchFamily="34" charset="0"/>
                <a:cs typeface="Arial" panose="020B0604020202020204" pitchFamily="34" charset="0"/>
              </a:rPr>
              <a:t>sklearn</a:t>
            </a:r>
            <a:r>
              <a:rPr lang="en-US" sz="1400" dirty="0">
                <a:solidFill>
                  <a:srgbClr val="222222"/>
                </a:solidFill>
                <a:latin typeface="arial" panose="020B0604020202020204" pitchFamily="34" charset="0"/>
                <a:cs typeface="Arial" panose="020B0604020202020204" pitchFamily="34" charset="0"/>
              </a:rPr>
              <a:t> model</a:t>
            </a:r>
            <a:endParaRPr lang="en-US" sz="1400" dirty="0">
              <a:latin typeface="Arial" panose="020B0604020202020204" pitchFamily="34" charset="0"/>
              <a:cs typeface="Arial" panose="020B0604020202020204" pitchFamily="34" charset="0"/>
            </a:endParaRPr>
          </a:p>
        </p:txBody>
      </p:sp>
      <p:sp>
        <p:nvSpPr>
          <p:cNvPr id="10" name="Right Brace 9">
            <a:extLst>
              <a:ext uri="{FF2B5EF4-FFF2-40B4-BE49-F238E27FC236}">
                <a16:creationId xmlns:a16="http://schemas.microsoft.com/office/drawing/2014/main" id="{F6C13961-D03F-4F7E-89DC-79A72E56CB60}"/>
              </a:ext>
            </a:extLst>
          </p:cNvPr>
          <p:cNvSpPr/>
          <p:nvPr/>
        </p:nvSpPr>
        <p:spPr>
          <a:xfrm>
            <a:off x="5553512" y="1543574"/>
            <a:ext cx="542488" cy="5872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7869B5A7-15E3-49FF-8EA6-EF293FD1E8DC}"/>
              </a:ext>
            </a:extLst>
          </p:cNvPr>
          <p:cNvCxnSpPr>
            <a:stCxn id="10" idx="1"/>
          </p:cNvCxnSpPr>
          <p:nvPr/>
        </p:nvCxnSpPr>
        <p:spPr>
          <a:xfrm>
            <a:off x="6096000" y="1837189"/>
            <a:ext cx="883640" cy="8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descr="SRH Berlin University logo.png">
            <a:extLst>
              <a:ext uri="{FF2B5EF4-FFF2-40B4-BE49-F238E27FC236}">
                <a16:creationId xmlns:a16="http://schemas.microsoft.com/office/drawing/2014/main" id="{E3AEDDEA-5967-4ACE-ABE8-DADD20AD3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spTree>
    <p:extLst>
      <p:ext uri="{BB962C8B-B14F-4D97-AF65-F5344CB8AC3E}">
        <p14:creationId xmlns:p14="http://schemas.microsoft.com/office/powerpoint/2010/main" val="455895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81152-4343-42AA-BF2B-9AAC13BA28A0}"/>
              </a:ext>
            </a:extLst>
          </p:cNvPr>
          <p:cNvSpPr>
            <a:spLocks noGrp="1"/>
          </p:cNvSpPr>
          <p:nvPr>
            <p:ph type="title"/>
          </p:nvPr>
        </p:nvSpPr>
        <p:spPr>
          <a:xfrm>
            <a:off x="514791" y="398475"/>
            <a:ext cx="10066122" cy="1298448"/>
          </a:xfrm>
        </p:spPr>
        <p:txBody>
          <a:bodyPr anchor="b">
            <a:normAutofit/>
          </a:bodyPr>
          <a:lstStyle/>
          <a:p>
            <a:r>
              <a:rPr lang="en-US" sz="4000" dirty="0">
                <a:latin typeface="Georgia" panose="02040502050405020303" pitchFamily="18" charset="0"/>
              </a:rPr>
              <a:t>TENSORFLOW 2.3 :</a:t>
            </a:r>
          </a:p>
        </p:txBody>
      </p:sp>
      <p:sp>
        <p:nvSpPr>
          <p:cNvPr id="73" name="Rectangle 7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74F926-6FFC-4B49-AB81-B314774BC750}"/>
              </a:ext>
            </a:extLst>
          </p:cNvPr>
          <p:cNvSpPr>
            <a:spLocks noGrp="1"/>
          </p:cNvSpPr>
          <p:nvPr>
            <p:ph idx="1"/>
          </p:nvPr>
        </p:nvSpPr>
        <p:spPr>
          <a:xfrm>
            <a:off x="138545" y="2389218"/>
            <a:ext cx="11244817" cy="3792587"/>
          </a:xfrm>
        </p:spPr>
        <p:txBody>
          <a:bodyPr anchor="ctr">
            <a:normAutofit fontScale="92500" lnSpcReduction="10000"/>
          </a:bodyPr>
          <a:lstStyle/>
          <a:p>
            <a:r>
              <a:rPr lang="en-US" sz="2000" b="0" i="0" dirty="0">
                <a:effectLst/>
              </a:rPr>
              <a:t>TensorFlow is an end-to-end open source platform for machine learning</a:t>
            </a:r>
          </a:p>
          <a:p>
            <a:endParaRPr lang="en-US" sz="2000" b="0" i="0" dirty="0">
              <a:effectLst/>
            </a:endParaRPr>
          </a:p>
          <a:p>
            <a:r>
              <a:rPr lang="en-US" sz="2000" b="0" i="0" dirty="0">
                <a:effectLst/>
              </a:rPr>
              <a:t>TensorFlow is more of a low-level library .</a:t>
            </a:r>
          </a:p>
          <a:p>
            <a:endParaRPr lang="en-US" sz="2000" b="0" i="0" dirty="0">
              <a:effectLst/>
            </a:endParaRPr>
          </a:p>
          <a:p>
            <a:r>
              <a:rPr lang="en-US" sz="2000" dirty="0"/>
              <a:t>B</a:t>
            </a:r>
            <a:r>
              <a:rPr lang="en-US" sz="2000" b="0" i="0" dirty="0">
                <a:effectLst/>
              </a:rPr>
              <a:t>asically, TensorFlow acts as the Lego bricks (similar to NumPy and SciPy) that we can use to implement machine learning algorithms . </a:t>
            </a:r>
          </a:p>
          <a:p>
            <a:endParaRPr lang="en-US" sz="2000" b="0" i="0" dirty="0">
              <a:effectLst/>
            </a:endParaRPr>
          </a:p>
          <a:p>
            <a:r>
              <a:rPr lang="en-US" sz="2000" b="0" i="0" dirty="0">
                <a:effectLst/>
              </a:rPr>
              <a:t>It basically has comprehensive, flexible ecosystem of tools, libraries and community resources </a:t>
            </a:r>
          </a:p>
          <a:p>
            <a:endParaRPr lang="en-US" sz="2000" b="0" i="0" dirty="0">
              <a:effectLst/>
            </a:endParaRPr>
          </a:p>
          <a:p>
            <a:r>
              <a:rPr lang="en-US" sz="2000" b="0" i="0" dirty="0">
                <a:effectLst/>
              </a:rPr>
              <a:t> </a:t>
            </a:r>
            <a:r>
              <a:rPr lang="en-US" sz="2000" dirty="0"/>
              <a:t>W</a:t>
            </a:r>
            <a:r>
              <a:rPr lang="en-US" sz="2000" b="0" i="0" dirty="0">
                <a:effectLst/>
              </a:rPr>
              <a:t>hereas scikit-learn comes with off-the-shelf algorithms, e.g., algorithms for classification such as SVMs, Random Forests, Logistic Regression, and many, many more. </a:t>
            </a:r>
          </a:p>
        </p:txBody>
      </p:sp>
      <p:sp>
        <p:nvSpPr>
          <p:cNvPr id="77" name="Rectangle 7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RH Berlin University logo.png">
            <a:extLst>
              <a:ext uri="{FF2B5EF4-FFF2-40B4-BE49-F238E27FC236}">
                <a16:creationId xmlns:a16="http://schemas.microsoft.com/office/drawing/2014/main" id="{694020D1-048F-4467-A900-D070BFB4A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50" y="105540"/>
            <a:ext cx="2261450" cy="605354"/>
          </a:xfrm>
          <a:prstGeom prst="rect">
            <a:avLst/>
          </a:prstGeom>
        </p:spPr>
      </p:pic>
      <p:pic>
        <p:nvPicPr>
          <p:cNvPr id="7172" name="Picture 4" descr="Install TensorFlow with pip">
            <a:extLst>
              <a:ext uri="{FF2B5EF4-FFF2-40B4-BE49-F238E27FC236}">
                <a16:creationId xmlns:a16="http://schemas.microsoft.com/office/drawing/2014/main" id="{91E0BB20-4EE9-460D-A4DD-9125CC922D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0145" y="324710"/>
            <a:ext cx="2664417" cy="1492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1731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D51F384-C4CE-4ED4-A410-07BBC0EF4D5D}"/>
              </a:ext>
            </a:extLst>
          </p:cNvPr>
          <p:cNvSpPr txBox="1">
            <a:spLocks/>
          </p:cNvSpPr>
          <p:nvPr/>
        </p:nvSpPr>
        <p:spPr>
          <a:xfrm>
            <a:off x="264397" y="561487"/>
            <a:ext cx="10066122" cy="79314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dirty="0">
                <a:latin typeface="Georgia" panose="02040502050405020303" pitchFamily="18" charset="0"/>
              </a:rPr>
              <a:t>TENSORFLOW 2.3 :</a:t>
            </a:r>
          </a:p>
        </p:txBody>
      </p:sp>
      <p:sp>
        <p:nvSpPr>
          <p:cNvPr id="15" name="Rectangle 1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E5E337-DEC6-439D-BE6D-976CA0014CD9}"/>
              </a:ext>
            </a:extLst>
          </p:cNvPr>
          <p:cNvSpPr>
            <a:spLocks noGrp="1"/>
          </p:cNvSpPr>
          <p:nvPr>
            <p:ph idx="1"/>
          </p:nvPr>
        </p:nvSpPr>
        <p:spPr>
          <a:xfrm>
            <a:off x="264397" y="2203079"/>
            <a:ext cx="11013906" cy="3639450"/>
          </a:xfrm>
        </p:spPr>
        <p:txBody>
          <a:bodyPr vert="horz" lIns="91440" tIns="45720" rIns="91440" bIns="45720" rtlCol="0" anchor="ctr">
            <a:normAutofit/>
          </a:bodyPr>
          <a:lstStyle/>
          <a:p>
            <a:r>
              <a:rPr lang="en-US" sz="2000" b="0" i="0" dirty="0">
                <a:effectLst/>
              </a:rPr>
              <a:t>TensorFlow provides better resu</a:t>
            </a:r>
            <a:r>
              <a:rPr lang="en-US" sz="2000" dirty="0"/>
              <a:t>lts</a:t>
            </a:r>
            <a:r>
              <a:rPr lang="en-US" sz="2000" b="0" i="0" dirty="0">
                <a:effectLst/>
              </a:rPr>
              <a:t> if we want to implement deep learning algorithms, since it allows us to take advantage of GPUs for more efficient training. </a:t>
            </a:r>
          </a:p>
          <a:p>
            <a:endParaRPr lang="en-US" sz="2000" b="0" i="0" dirty="0">
              <a:effectLst/>
            </a:endParaRPr>
          </a:p>
          <a:p>
            <a:r>
              <a:rPr lang="en-US" sz="2000" b="0" i="0" dirty="0">
                <a:effectLst/>
              </a:rPr>
              <a:t>makes it easier for us to load and preprocess data, and to solve input-pipeline bottlenecks, whether we are  working on one machine, or many.</a:t>
            </a:r>
            <a:endParaRPr lang="en-US" sz="2000" dirty="0"/>
          </a:p>
          <a:p>
            <a:endParaRPr lang="en-US" sz="2000" dirty="0"/>
          </a:p>
          <a:p>
            <a:r>
              <a:rPr lang="en-US" sz="2000" b="0" i="0" dirty="0">
                <a:effectLst/>
              </a:rPr>
              <a:t>TensorFlow was originally developed by the </a:t>
            </a:r>
            <a:r>
              <a:rPr lang="en-US" sz="2000" dirty="0"/>
              <a:t>Google .</a:t>
            </a:r>
          </a:p>
        </p:txBody>
      </p:sp>
      <p:pic>
        <p:nvPicPr>
          <p:cNvPr id="8" name="Picture 4" descr="Install TensorFlow with pip">
            <a:extLst>
              <a:ext uri="{FF2B5EF4-FFF2-40B4-BE49-F238E27FC236}">
                <a16:creationId xmlns:a16="http://schemas.microsoft.com/office/drawing/2014/main" id="{EB486A1B-912E-41EE-B431-799F4C247D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333" r="11018" b="2"/>
          <a:stretch/>
        </p:blipFill>
        <p:spPr bwMode="auto">
          <a:xfrm>
            <a:off x="5420138" y="0"/>
            <a:ext cx="2462754" cy="170962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RH Berlin University logo.png">
            <a:extLst>
              <a:ext uri="{FF2B5EF4-FFF2-40B4-BE49-F238E27FC236}">
                <a16:creationId xmlns:a16="http://schemas.microsoft.com/office/drawing/2014/main" id="{3F7DA43C-3976-4F2F-A928-4246F6AEDC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550" y="105540"/>
            <a:ext cx="2261450" cy="605354"/>
          </a:xfrm>
          <a:prstGeom prst="rect">
            <a:avLst/>
          </a:prstGeom>
        </p:spPr>
      </p:pic>
    </p:spTree>
    <p:extLst>
      <p:ext uri="{BB962C8B-B14F-4D97-AF65-F5344CB8AC3E}">
        <p14:creationId xmlns:p14="http://schemas.microsoft.com/office/powerpoint/2010/main" val="14926339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FB7720-C967-4ED1-8292-A99FA8B78A06}"/>
              </a:ext>
            </a:extLst>
          </p:cNvPr>
          <p:cNvSpPr txBox="1"/>
          <p:nvPr/>
        </p:nvSpPr>
        <p:spPr>
          <a:xfrm>
            <a:off x="104905" y="7156"/>
            <a:ext cx="10461071" cy="707886"/>
          </a:xfrm>
          <a:prstGeom prst="rect">
            <a:avLst/>
          </a:prstGeom>
          <a:noFill/>
        </p:spPr>
        <p:txBody>
          <a:bodyPr wrap="square" rtlCol="0">
            <a:spAutoFit/>
          </a:bodyPr>
          <a:lstStyle/>
          <a:p>
            <a:r>
              <a:rPr lang="en-US" sz="4000" dirty="0">
                <a:latin typeface="Georgia" panose="02040502050405020303" pitchFamily="18" charset="0"/>
              </a:rPr>
              <a:t>SVM : TENSORFLOW</a:t>
            </a:r>
          </a:p>
        </p:txBody>
      </p:sp>
      <p:pic>
        <p:nvPicPr>
          <p:cNvPr id="3" name="Picture 2">
            <a:extLst>
              <a:ext uri="{FF2B5EF4-FFF2-40B4-BE49-F238E27FC236}">
                <a16:creationId xmlns:a16="http://schemas.microsoft.com/office/drawing/2014/main" id="{A97AAF8D-55FD-4E38-882D-DC208B51A3A6}"/>
              </a:ext>
            </a:extLst>
          </p:cNvPr>
          <p:cNvPicPr>
            <a:picLocks noChangeAspect="1"/>
          </p:cNvPicPr>
          <p:nvPr/>
        </p:nvPicPr>
        <p:blipFill>
          <a:blip r:embed="rId2"/>
          <a:stretch>
            <a:fillRect/>
          </a:stretch>
        </p:blipFill>
        <p:spPr>
          <a:xfrm>
            <a:off x="104905" y="1322820"/>
            <a:ext cx="11970999" cy="4482362"/>
          </a:xfrm>
          <a:prstGeom prst="rect">
            <a:avLst/>
          </a:prstGeom>
        </p:spPr>
      </p:pic>
      <p:pic>
        <p:nvPicPr>
          <p:cNvPr id="4" name="Picture 3" descr="SRH Berlin University logo.png">
            <a:extLst>
              <a:ext uri="{FF2B5EF4-FFF2-40B4-BE49-F238E27FC236}">
                <a16:creationId xmlns:a16="http://schemas.microsoft.com/office/drawing/2014/main" id="{9E7E78A9-6427-4463-A3DE-6E862DA1D3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sp>
        <p:nvSpPr>
          <p:cNvPr id="9" name="TextBox 8">
            <a:extLst>
              <a:ext uri="{FF2B5EF4-FFF2-40B4-BE49-F238E27FC236}">
                <a16:creationId xmlns:a16="http://schemas.microsoft.com/office/drawing/2014/main" id="{10F1E246-CA6A-4825-A9F3-D95D2C43A49A}"/>
              </a:ext>
            </a:extLst>
          </p:cNvPr>
          <p:cNvSpPr txBox="1"/>
          <p:nvPr/>
        </p:nvSpPr>
        <p:spPr>
          <a:xfrm>
            <a:off x="6769916" y="1644242"/>
            <a:ext cx="4102216" cy="646331"/>
          </a:xfrm>
          <a:prstGeom prst="rect">
            <a:avLst/>
          </a:prstGeom>
          <a:solidFill>
            <a:schemeClr val="accent4">
              <a:lumMod val="20000"/>
              <a:lumOff val="80000"/>
            </a:schemeClr>
          </a:solidFill>
          <a:ln>
            <a:solidFill>
              <a:schemeClr val="tx1"/>
            </a:solidFill>
          </a:ln>
        </p:spPr>
        <p:txBody>
          <a:bodyPr wrap="square" rtlCol="0">
            <a:spAutoFit/>
          </a:bodyPr>
          <a:lstStyle/>
          <a:p>
            <a:r>
              <a:rPr lang="en-US" dirty="0"/>
              <a:t>Importing libraries </a:t>
            </a:r>
            <a:r>
              <a:rPr lang="en-US" dirty="0" err="1"/>
              <a:t>tensorflow</a:t>
            </a:r>
            <a:r>
              <a:rPr lang="en-US" dirty="0"/>
              <a:t> under alias </a:t>
            </a:r>
            <a:r>
              <a:rPr lang="en-US" dirty="0" err="1"/>
              <a:t>tf</a:t>
            </a:r>
            <a:r>
              <a:rPr lang="en-US" dirty="0"/>
              <a:t> and pandas library under alias pd </a:t>
            </a:r>
          </a:p>
        </p:txBody>
      </p:sp>
      <p:cxnSp>
        <p:nvCxnSpPr>
          <p:cNvPr id="11" name="Straight Arrow Connector 10">
            <a:extLst>
              <a:ext uri="{FF2B5EF4-FFF2-40B4-BE49-F238E27FC236}">
                <a16:creationId xmlns:a16="http://schemas.microsoft.com/office/drawing/2014/main" id="{C6E4C47A-6055-471A-8923-5610E924E6DD}"/>
              </a:ext>
            </a:extLst>
          </p:cNvPr>
          <p:cNvCxnSpPr>
            <a:cxnSpLocks/>
            <a:stCxn id="12" idx="1"/>
          </p:cNvCxnSpPr>
          <p:nvPr/>
        </p:nvCxnSpPr>
        <p:spPr>
          <a:xfrm>
            <a:off x="4899171" y="2030134"/>
            <a:ext cx="1870745" cy="16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ight Brace 11">
            <a:extLst>
              <a:ext uri="{FF2B5EF4-FFF2-40B4-BE49-F238E27FC236}">
                <a16:creationId xmlns:a16="http://schemas.microsoft.com/office/drawing/2014/main" id="{2AA03C56-7978-4D23-8469-AA2301A89CE1}"/>
              </a:ext>
            </a:extLst>
          </p:cNvPr>
          <p:cNvSpPr/>
          <p:nvPr/>
        </p:nvSpPr>
        <p:spPr>
          <a:xfrm>
            <a:off x="3473042" y="1644242"/>
            <a:ext cx="1426129" cy="7717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575FA22C-2225-420E-A33E-778B59B98BED}"/>
              </a:ext>
            </a:extLst>
          </p:cNvPr>
          <p:cNvSpPr txBox="1"/>
          <p:nvPr/>
        </p:nvSpPr>
        <p:spPr>
          <a:xfrm>
            <a:off x="6959059" y="2503757"/>
            <a:ext cx="4102216" cy="646331"/>
          </a:xfrm>
          <a:prstGeom prst="rect">
            <a:avLst/>
          </a:prstGeom>
          <a:solidFill>
            <a:schemeClr val="accent4">
              <a:lumMod val="20000"/>
              <a:lumOff val="80000"/>
            </a:schemeClr>
          </a:solidFill>
          <a:ln>
            <a:solidFill>
              <a:schemeClr val="tx1"/>
            </a:solidFill>
          </a:ln>
        </p:spPr>
        <p:txBody>
          <a:bodyPr wrap="square" rtlCol="0">
            <a:spAutoFit/>
          </a:bodyPr>
          <a:lstStyle/>
          <a:p>
            <a:r>
              <a:rPr lang="en-US" dirty="0"/>
              <a:t>Importing the files from google </a:t>
            </a:r>
            <a:r>
              <a:rPr lang="en-US" dirty="0" err="1"/>
              <a:t>colab</a:t>
            </a:r>
            <a:r>
              <a:rPr lang="en-US" dirty="0"/>
              <a:t> and uploading it  </a:t>
            </a:r>
          </a:p>
        </p:txBody>
      </p:sp>
      <p:sp>
        <p:nvSpPr>
          <p:cNvPr id="17" name="Right Brace 16">
            <a:extLst>
              <a:ext uri="{FF2B5EF4-FFF2-40B4-BE49-F238E27FC236}">
                <a16:creationId xmlns:a16="http://schemas.microsoft.com/office/drawing/2014/main" id="{4553E13D-AA08-4B01-81CC-EA63D6659643}"/>
              </a:ext>
            </a:extLst>
          </p:cNvPr>
          <p:cNvSpPr/>
          <p:nvPr/>
        </p:nvSpPr>
        <p:spPr>
          <a:xfrm>
            <a:off x="3967951" y="2497907"/>
            <a:ext cx="931220" cy="4382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D3447C80-39BE-49A3-9753-5CC075DB4079}"/>
              </a:ext>
            </a:extLst>
          </p:cNvPr>
          <p:cNvCxnSpPr>
            <a:cxnSpLocks/>
          </p:cNvCxnSpPr>
          <p:nvPr/>
        </p:nvCxnSpPr>
        <p:spPr>
          <a:xfrm>
            <a:off x="4993742" y="2722070"/>
            <a:ext cx="1870745" cy="16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49A1D7B-54AC-44CB-88E0-74AA1787F3BA}"/>
              </a:ext>
            </a:extLst>
          </p:cNvPr>
          <p:cNvSpPr txBox="1"/>
          <p:nvPr/>
        </p:nvSpPr>
        <p:spPr>
          <a:xfrm>
            <a:off x="8187655" y="4007859"/>
            <a:ext cx="3227356" cy="646331"/>
          </a:xfrm>
          <a:prstGeom prst="rect">
            <a:avLst/>
          </a:prstGeom>
          <a:solidFill>
            <a:schemeClr val="accent4">
              <a:lumMod val="20000"/>
              <a:lumOff val="80000"/>
            </a:schemeClr>
          </a:solidFill>
          <a:ln>
            <a:solidFill>
              <a:schemeClr val="tx1"/>
            </a:solidFill>
          </a:ln>
        </p:spPr>
        <p:txBody>
          <a:bodyPr wrap="square" rtlCol="0">
            <a:spAutoFit/>
          </a:bodyPr>
          <a:lstStyle/>
          <a:p>
            <a:r>
              <a:rPr lang="en-US" dirty="0"/>
              <a:t>Reading the csv file which contains our heart dataset</a:t>
            </a:r>
          </a:p>
        </p:txBody>
      </p:sp>
      <p:sp>
        <p:nvSpPr>
          <p:cNvPr id="22" name="Right Brace 21">
            <a:extLst>
              <a:ext uri="{FF2B5EF4-FFF2-40B4-BE49-F238E27FC236}">
                <a16:creationId xmlns:a16="http://schemas.microsoft.com/office/drawing/2014/main" id="{506345F4-3E3B-40C3-BB2B-1185E4193C87}"/>
              </a:ext>
            </a:extLst>
          </p:cNvPr>
          <p:cNvSpPr/>
          <p:nvPr/>
        </p:nvSpPr>
        <p:spPr>
          <a:xfrm>
            <a:off x="5586991" y="3010123"/>
            <a:ext cx="931220" cy="4382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3" name="Straight Arrow Connector 22">
            <a:extLst>
              <a:ext uri="{FF2B5EF4-FFF2-40B4-BE49-F238E27FC236}">
                <a16:creationId xmlns:a16="http://schemas.microsoft.com/office/drawing/2014/main" id="{2B0984A4-1B6A-45C1-A944-A0F4A3DBFEC2}"/>
              </a:ext>
            </a:extLst>
          </p:cNvPr>
          <p:cNvCxnSpPr>
            <a:cxnSpLocks/>
          </p:cNvCxnSpPr>
          <p:nvPr/>
        </p:nvCxnSpPr>
        <p:spPr>
          <a:xfrm>
            <a:off x="6518211" y="3261950"/>
            <a:ext cx="1669444" cy="907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714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47343F-CCA9-4FFC-B606-EA6132DD5A39}"/>
              </a:ext>
            </a:extLst>
          </p:cNvPr>
          <p:cNvPicPr>
            <a:picLocks noChangeAspect="1"/>
          </p:cNvPicPr>
          <p:nvPr/>
        </p:nvPicPr>
        <p:blipFill>
          <a:blip r:embed="rId2"/>
          <a:stretch>
            <a:fillRect/>
          </a:stretch>
        </p:blipFill>
        <p:spPr>
          <a:xfrm>
            <a:off x="213880" y="1586200"/>
            <a:ext cx="11461605" cy="4574454"/>
          </a:xfrm>
          <a:prstGeom prst="rect">
            <a:avLst/>
          </a:prstGeom>
        </p:spPr>
      </p:pic>
      <p:sp>
        <p:nvSpPr>
          <p:cNvPr id="4" name="TextBox 3">
            <a:extLst>
              <a:ext uri="{FF2B5EF4-FFF2-40B4-BE49-F238E27FC236}">
                <a16:creationId xmlns:a16="http://schemas.microsoft.com/office/drawing/2014/main" id="{9807BE4F-B1DF-44F6-BB77-D9076E41F4B0}"/>
              </a:ext>
            </a:extLst>
          </p:cNvPr>
          <p:cNvSpPr txBox="1"/>
          <p:nvPr/>
        </p:nvSpPr>
        <p:spPr>
          <a:xfrm>
            <a:off x="104905" y="7156"/>
            <a:ext cx="10461071" cy="707886"/>
          </a:xfrm>
          <a:prstGeom prst="rect">
            <a:avLst/>
          </a:prstGeom>
          <a:noFill/>
        </p:spPr>
        <p:txBody>
          <a:bodyPr wrap="square" rtlCol="0">
            <a:spAutoFit/>
          </a:bodyPr>
          <a:lstStyle/>
          <a:p>
            <a:r>
              <a:rPr lang="en-US" sz="4000" dirty="0">
                <a:latin typeface="Georgia" panose="02040502050405020303" pitchFamily="18" charset="0"/>
              </a:rPr>
              <a:t>SVM : TENSORFLOW</a:t>
            </a:r>
          </a:p>
        </p:txBody>
      </p:sp>
      <p:pic>
        <p:nvPicPr>
          <p:cNvPr id="6" name="Picture 5" descr="SRH Berlin University logo.png">
            <a:extLst>
              <a:ext uri="{FF2B5EF4-FFF2-40B4-BE49-F238E27FC236}">
                <a16:creationId xmlns:a16="http://schemas.microsoft.com/office/drawing/2014/main" id="{185A5E13-5398-40AF-BA0E-E4DF6E02F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sp>
        <p:nvSpPr>
          <p:cNvPr id="7" name="TextBox 6">
            <a:extLst>
              <a:ext uri="{FF2B5EF4-FFF2-40B4-BE49-F238E27FC236}">
                <a16:creationId xmlns:a16="http://schemas.microsoft.com/office/drawing/2014/main" id="{CE105F25-04FF-4544-9AED-EB6CF8A802B0}"/>
              </a:ext>
            </a:extLst>
          </p:cNvPr>
          <p:cNvSpPr txBox="1"/>
          <p:nvPr/>
        </p:nvSpPr>
        <p:spPr>
          <a:xfrm>
            <a:off x="7264866" y="1115736"/>
            <a:ext cx="3657600" cy="923330"/>
          </a:xfrm>
          <a:prstGeom prst="rect">
            <a:avLst/>
          </a:prstGeom>
          <a:solidFill>
            <a:schemeClr val="accent4">
              <a:lumMod val="20000"/>
              <a:lumOff val="80000"/>
            </a:schemeClr>
          </a:solidFill>
          <a:ln>
            <a:solidFill>
              <a:schemeClr val="tx1"/>
            </a:solidFill>
          </a:ln>
        </p:spPr>
        <p:txBody>
          <a:bodyPr wrap="square" rtlCol="0">
            <a:spAutoFit/>
          </a:bodyPr>
          <a:lstStyle/>
          <a:p>
            <a:r>
              <a:rPr lang="en-US" dirty="0"/>
              <a:t>Using binary encoding format making the values of heart disease into binary format </a:t>
            </a:r>
          </a:p>
        </p:txBody>
      </p:sp>
      <p:sp>
        <p:nvSpPr>
          <p:cNvPr id="8" name="Right Brace 7">
            <a:extLst>
              <a:ext uri="{FF2B5EF4-FFF2-40B4-BE49-F238E27FC236}">
                <a16:creationId xmlns:a16="http://schemas.microsoft.com/office/drawing/2014/main" id="{CB4D39DB-2690-4113-93AB-328E3034FCF6}"/>
              </a:ext>
            </a:extLst>
          </p:cNvPr>
          <p:cNvSpPr/>
          <p:nvPr/>
        </p:nvSpPr>
        <p:spPr>
          <a:xfrm>
            <a:off x="5503178" y="1500024"/>
            <a:ext cx="592822" cy="7078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069B0A35-8C04-468E-A43E-58A52B332B26}"/>
              </a:ext>
            </a:extLst>
          </p:cNvPr>
          <p:cNvCxnSpPr/>
          <p:nvPr/>
        </p:nvCxnSpPr>
        <p:spPr>
          <a:xfrm>
            <a:off x="6096000" y="1853967"/>
            <a:ext cx="1068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0291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RH Berlin University logo.png">
            <a:extLst>
              <a:ext uri="{FF2B5EF4-FFF2-40B4-BE49-F238E27FC236}">
                <a16:creationId xmlns:a16="http://schemas.microsoft.com/office/drawing/2014/main" id="{916D505B-FC46-46DF-90A2-EEB7B0519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sp>
        <p:nvSpPr>
          <p:cNvPr id="5" name="TextBox 4">
            <a:extLst>
              <a:ext uri="{FF2B5EF4-FFF2-40B4-BE49-F238E27FC236}">
                <a16:creationId xmlns:a16="http://schemas.microsoft.com/office/drawing/2014/main" id="{92C8B0C1-8104-4A43-A65D-DCC797B95023}"/>
              </a:ext>
            </a:extLst>
          </p:cNvPr>
          <p:cNvSpPr txBox="1"/>
          <p:nvPr/>
        </p:nvSpPr>
        <p:spPr>
          <a:xfrm>
            <a:off x="104905" y="7156"/>
            <a:ext cx="10461071" cy="707886"/>
          </a:xfrm>
          <a:prstGeom prst="rect">
            <a:avLst/>
          </a:prstGeom>
          <a:noFill/>
        </p:spPr>
        <p:txBody>
          <a:bodyPr wrap="square" rtlCol="0">
            <a:spAutoFit/>
          </a:bodyPr>
          <a:lstStyle/>
          <a:p>
            <a:r>
              <a:rPr lang="en-US" sz="4000" dirty="0">
                <a:latin typeface="Georgia" panose="02040502050405020303" pitchFamily="18" charset="0"/>
              </a:rPr>
              <a:t>SVM : TENSORFLOW</a:t>
            </a:r>
          </a:p>
        </p:txBody>
      </p:sp>
      <p:pic>
        <p:nvPicPr>
          <p:cNvPr id="6" name="Picture 5">
            <a:extLst>
              <a:ext uri="{FF2B5EF4-FFF2-40B4-BE49-F238E27FC236}">
                <a16:creationId xmlns:a16="http://schemas.microsoft.com/office/drawing/2014/main" id="{57534682-6C5D-49F4-85A1-63A1354E3F3F}"/>
              </a:ext>
            </a:extLst>
          </p:cNvPr>
          <p:cNvPicPr>
            <a:picLocks noChangeAspect="1"/>
          </p:cNvPicPr>
          <p:nvPr/>
        </p:nvPicPr>
        <p:blipFill>
          <a:blip r:embed="rId3"/>
          <a:stretch>
            <a:fillRect/>
          </a:stretch>
        </p:blipFill>
        <p:spPr>
          <a:xfrm>
            <a:off x="104905" y="785091"/>
            <a:ext cx="11736113" cy="5966692"/>
          </a:xfrm>
          <a:prstGeom prst="rect">
            <a:avLst/>
          </a:prstGeom>
        </p:spPr>
      </p:pic>
      <p:pic>
        <p:nvPicPr>
          <p:cNvPr id="7" name="Picture 6">
            <a:extLst>
              <a:ext uri="{FF2B5EF4-FFF2-40B4-BE49-F238E27FC236}">
                <a16:creationId xmlns:a16="http://schemas.microsoft.com/office/drawing/2014/main" id="{D255068B-51B6-4532-8B31-EFFA14E18877}"/>
              </a:ext>
            </a:extLst>
          </p:cNvPr>
          <p:cNvPicPr>
            <a:picLocks noChangeAspect="1"/>
          </p:cNvPicPr>
          <p:nvPr/>
        </p:nvPicPr>
        <p:blipFill>
          <a:blip r:embed="rId4"/>
          <a:stretch>
            <a:fillRect/>
          </a:stretch>
        </p:blipFill>
        <p:spPr>
          <a:xfrm>
            <a:off x="350982" y="3571875"/>
            <a:ext cx="11490035" cy="3286125"/>
          </a:xfrm>
          <a:prstGeom prst="rect">
            <a:avLst/>
          </a:prstGeom>
        </p:spPr>
      </p:pic>
      <p:sp>
        <p:nvSpPr>
          <p:cNvPr id="8" name="TextBox 7">
            <a:extLst>
              <a:ext uri="{FF2B5EF4-FFF2-40B4-BE49-F238E27FC236}">
                <a16:creationId xmlns:a16="http://schemas.microsoft.com/office/drawing/2014/main" id="{2E79C63E-40A0-4904-A13E-3CFBE2544482}"/>
              </a:ext>
            </a:extLst>
          </p:cNvPr>
          <p:cNvSpPr txBox="1"/>
          <p:nvPr/>
        </p:nvSpPr>
        <p:spPr>
          <a:xfrm>
            <a:off x="6518246" y="426283"/>
            <a:ext cx="3171038" cy="1200329"/>
          </a:xfrm>
          <a:prstGeom prst="rect">
            <a:avLst/>
          </a:prstGeom>
          <a:solidFill>
            <a:schemeClr val="accent4">
              <a:lumMod val="20000"/>
              <a:lumOff val="80000"/>
            </a:schemeClr>
          </a:solidFill>
          <a:ln>
            <a:solidFill>
              <a:schemeClr val="tx1"/>
            </a:solidFill>
          </a:ln>
        </p:spPr>
        <p:txBody>
          <a:bodyPr wrap="square" rtlCol="0">
            <a:spAutoFit/>
          </a:bodyPr>
          <a:lstStyle/>
          <a:p>
            <a:r>
              <a:rPr lang="en-US" b="0" i="0" dirty="0">
                <a:solidFill>
                  <a:srgbClr val="242729"/>
                </a:solidFill>
                <a:effectLst/>
              </a:rPr>
              <a:t>gives the row vector of the last column's values . </a:t>
            </a:r>
            <a:r>
              <a:rPr lang="en-US" b="0" i="0" dirty="0">
                <a:solidFill>
                  <a:srgbClr val="333333"/>
                </a:solidFill>
                <a:effectLst/>
              </a:rPr>
              <a:t>integer-location based indexing for selection by position . </a:t>
            </a:r>
            <a:endParaRPr lang="en-US" dirty="0"/>
          </a:p>
        </p:txBody>
      </p:sp>
      <p:sp>
        <p:nvSpPr>
          <p:cNvPr id="9" name="Right Brace 8">
            <a:extLst>
              <a:ext uri="{FF2B5EF4-FFF2-40B4-BE49-F238E27FC236}">
                <a16:creationId xmlns:a16="http://schemas.microsoft.com/office/drawing/2014/main" id="{418F8BC7-D0E9-45DD-A810-19B64AA2D3E8}"/>
              </a:ext>
            </a:extLst>
          </p:cNvPr>
          <p:cNvSpPr/>
          <p:nvPr/>
        </p:nvSpPr>
        <p:spPr>
          <a:xfrm>
            <a:off x="3565321" y="886826"/>
            <a:ext cx="343949" cy="2792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5B1C8FA4-74A7-4F28-BA7C-38AAD3BAE494}"/>
              </a:ext>
            </a:extLst>
          </p:cNvPr>
          <p:cNvCxnSpPr/>
          <p:nvPr/>
        </p:nvCxnSpPr>
        <p:spPr>
          <a:xfrm>
            <a:off x="3993160" y="1031846"/>
            <a:ext cx="25250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05F9E71-C5D6-42B4-A760-BA0CFA600ACD}"/>
              </a:ext>
            </a:extLst>
          </p:cNvPr>
          <p:cNvSpPr txBox="1"/>
          <p:nvPr/>
        </p:nvSpPr>
        <p:spPr>
          <a:xfrm>
            <a:off x="8038051" y="1798396"/>
            <a:ext cx="3171038" cy="646331"/>
          </a:xfrm>
          <a:prstGeom prst="rect">
            <a:avLst/>
          </a:prstGeom>
          <a:solidFill>
            <a:schemeClr val="accent4">
              <a:lumMod val="20000"/>
              <a:lumOff val="80000"/>
            </a:schemeClr>
          </a:solidFill>
          <a:ln>
            <a:solidFill>
              <a:schemeClr val="tx1"/>
            </a:solidFill>
          </a:ln>
        </p:spPr>
        <p:txBody>
          <a:bodyPr wrap="square" rtlCol="0">
            <a:spAutoFit/>
          </a:bodyPr>
          <a:lstStyle/>
          <a:p>
            <a:r>
              <a:rPr lang="en-US" b="0" i="0" dirty="0">
                <a:solidFill>
                  <a:srgbClr val="242729"/>
                </a:solidFill>
                <a:effectLst/>
              </a:rPr>
              <a:t>Splitting the </a:t>
            </a:r>
            <a:r>
              <a:rPr lang="en-US" b="0" i="0" dirty="0" err="1">
                <a:solidFill>
                  <a:srgbClr val="242729"/>
                </a:solidFill>
                <a:effectLst/>
              </a:rPr>
              <a:t>numpy</a:t>
            </a:r>
            <a:r>
              <a:rPr lang="en-US" b="0" i="0" dirty="0">
                <a:solidFill>
                  <a:srgbClr val="242729"/>
                </a:solidFill>
                <a:effectLst/>
              </a:rPr>
              <a:t> array into trainset and test set . </a:t>
            </a:r>
            <a:endParaRPr lang="en-US" dirty="0"/>
          </a:p>
        </p:txBody>
      </p:sp>
      <p:sp>
        <p:nvSpPr>
          <p:cNvPr id="15" name="TextBox 14">
            <a:extLst>
              <a:ext uri="{FF2B5EF4-FFF2-40B4-BE49-F238E27FC236}">
                <a16:creationId xmlns:a16="http://schemas.microsoft.com/office/drawing/2014/main" id="{33FB2161-76B9-455D-96D6-5B1C2A49F91A}"/>
              </a:ext>
            </a:extLst>
          </p:cNvPr>
          <p:cNvSpPr txBox="1"/>
          <p:nvPr/>
        </p:nvSpPr>
        <p:spPr>
          <a:xfrm>
            <a:off x="7617203" y="3059668"/>
            <a:ext cx="3171038" cy="369332"/>
          </a:xfrm>
          <a:prstGeom prst="rect">
            <a:avLst/>
          </a:prstGeom>
          <a:solidFill>
            <a:schemeClr val="accent4">
              <a:lumMod val="20000"/>
              <a:lumOff val="80000"/>
            </a:schemeClr>
          </a:solidFill>
          <a:ln>
            <a:solidFill>
              <a:schemeClr val="tx1"/>
            </a:solidFill>
          </a:ln>
        </p:spPr>
        <p:txBody>
          <a:bodyPr wrap="square" rtlCol="0">
            <a:spAutoFit/>
          </a:bodyPr>
          <a:lstStyle/>
          <a:p>
            <a:r>
              <a:rPr lang="en-US" b="0" i="0" dirty="0">
                <a:solidFill>
                  <a:srgbClr val="242729"/>
                </a:solidFill>
                <a:effectLst/>
              </a:rPr>
              <a:t>Normalizing the </a:t>
            </a:r>
            <a:r>
              <a:rPr lang="en-US" b="0" i="0" dirty="0" err="1">
                <a:solidFill>
                  <a:srgbClr val="242729"/>
                </a:solidFill>
                <a:effectLst/>
              </a:rPr>
              <a:t>numpy</a:t>
            </a:r>
            <a:r>
              <a:rPr lang="en-US" b="0" i="0" dirty="0">
                <a:solidFill>
                  <a:srgbClr val="242729"/>
                </a:solidFill>
                <a:effectLst/>
              </a:rPr>
              <a:t> array</a:t>
            </a:r>
            <a:endParaRPr lang="en-US" dirty="0"/>
          </a:p>
        </p:txBody>
      </p:sp>
      <p:sp>
        <p:nvSpPr>
          <p:cNvPr id="17" name="Right Brace 16">
            <a:extLst>
              <a:ext uri="{FF2B5EF4-FFF2-40B4-BE49-F238E27FC236}">
                <a16:creationId xmlns:a16="http://schemas.microsoft.com/office/drawing/2014/main" id="{497591B7-466E-4E1B-BD93-BF9FB525E7D2}"/>
              </a:ext>
            </a:extLst>
          </p:cNvPr>
          <p:cNvSpPr/>
          <p:nvPr/>
        </p:nvSpPr>
        <p:spPr>
          <a:xfrm>
            <a:off x="7406122" y="1769487"/>
            <a:ext cx="343949" cy="7975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F1B25D6D-A537-4B56-991C-BBA515586310}"/>
              </a:ext>
            </a:extLst>
          </p:cNvPr>
          <p:cNvCxnSpPr>
            <a:stCxn id="17" idx="1"/>
          </p:cNvCxnSpPr>
          <p:nvPr/>
        </p:nvCxnSpPr>
        <p:spPr>
          <a:xfrm>
            <a:off x="7750071" y="2168259"/>
            <a:ext cx="211081" cy="21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1F2D3AFA-8BB0-40AD-9F47-D35D38AD1A46}"/>
              </a:ext>
            </a:extLst>
          </p:cNvPr>
          <p:cNvSpPr/>
          <p:nvPr/>
        </p:nvSpPr>
        <p:spPr>
          <a:xfrm>
            <a:off x="5343787" y="2753760"/>
            <a:ext cx="578841" cy="6752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8870DF37-CCB1-4C27-AD58-9D0C302E62D8}"/>
              </a:ext>
            </a:extLst>
          </p:cNvPr>
          <p:cNvCxnSpPr>
            <a:cxnSpLocks/>
            <a:stCxn id="20" idx="1"/>
          </p:cNvCxnSpPr>
          <p:nvPr/>
        </p:nvCxnSpPr>
        <p:spPr>
          <a:xfrm>
            <a:off x="5922628" y="3091372"/>
            <a:ext cx="1602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38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RH Berlin University logo.png">
            <a:extLst>
              <a:ext uri="{FF2B5EF4-FFF2-40B4-BE49-F238E27FC236}">
                <a16:creationId xmlns:a16="http://schemas.microsoft.com/office/drawing/2014/main" id="{58801136-D97A-405A-A60E-833C73CF6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pic>
        <p:nvPicPr>
          <p:cNvPr id="4" name="Picture 3">
            <a:extLst>
              <a:ext uri="{FF2B5EF4-FFF2-40B4-BE49-F238E27FC236}">
                <a16:creationId xmlns:a16="http://schemas.microsoft.com/office/drawing/2014/main" id="{15172957-B7B9-457E-B970-FD9AB96E79BB}"/>
              </a:ext>
            </a:extLst>
          </p:cNvPr>
          <p:cNvPicPr>
            <a:picLocks noChangeAspect="1"/>
          </p:cNvPicPr>
          <p:nvPr/>
        </p:nvPicPr>
        <p:blipFill>
          <a:blip r:embed="rId3"/>
          <a:stretch>
            <a:fillRect/>
          </a:stretch>
        </p:blipFill>
        <p:spPr>
          <a:xfrm>
            <a:off x="89197" y="977255"/>
            <a:ext cx="11961091" cy="5656058"/>
          </a:xfrm>
          <a:prstGeom prst="rect">
            <a:avLst/>
          </a:prstGeom>
        </p:spPr>
      </p:pic>
      <p:sp>
        <p:nvSpPr>
          <p:cNvPr id="6" name="TextBox 5">
            <a:extLst>
              <a:ext uri="{FF2B5EF4-FFF2-40B4-BE49-F238E27FC236}">
                <a16:creationId xmlns:a16="http://schemas.microsoft.com/office/drawing/2014/main" id="{1AD99C72-6B8F-4F64-AB0E-2A5C4ADCA7BE}"/>
              </a:ext>
            </a:extLst>
          </p:cNvPr>
          <p:cNvSpPr txBox="1"/>
          <p:nvPr/>
        </p:nvSpPr>
        <p:spPr>
          <a:xfrm>
            <a:off x="104905" y="7155"/>
            <a:ext cx="9290765" cy="707886"/>
          </a:xfrm>
          <a:prstGeom prst="rect">
            <a:avLst/>
          </a:prstGeom>
          <a:noFill/>
        </p:spPr>
        <p:txBody>
          <a:bodyPr wrap="square" rtlCol="0">
            <a:spAutoFit/>
          </a:bodyPr>
          <a:lstStyle/>
          <a:p>
            <a:r>
              <a:rPr lang="en-US" sz="4000" dirty="0">
                <a:latin typeface="Georgia" panose="02040502050405020303" pitchFamily="18" charset="0"/>
              </a:rPr>
              <a:t>SVM : TENSORFLOW</a:t>
            </a:r>
          </a:p>
        </p:txBody>
      </p:sp>
      <p:sp>
        <p:nvSpPr>
          <p:cNvPr id="7" name="TextBox 6">
            <a:extLst>
              <a:ext uri="{FF2B5EF4-FFF2-40B4-BE49-F238E27FC236}">
                <a16:creationId xmlns:a16="http://schemas.microsoft.com/office/drawing/2014/main" id="{F7C656FE-A857-4B5B-8424-12CF5C7450C4}"/>
              </a:ext>
            </a:extLst>
          </p:cNvPr>
          <p:cNvSpPr txBox="1"/>
          <p:nvPr/>
        </p:nvSpPr>
        <p:spPr>
          <a:xfrm>
            <a:off x="8244363" y="715041"/>
            <a:ext cx="3372374" cy="1754326"/>
          </a:xfrm>
          <a:prstGeom prst="rect">
            <a:avLst/>
          </a:prstGeom>
          <a:solidFill>
            <a:schemeClr val="accent4">
              <a:lumMod val="20000"/>
              <a:lumOff val="80000"/>
            </a:schemeClr>
          </a:solidFill>
          <a:ln>
            <a:solidFill>
              <a:schemeClr val="tx1"/>
            </a:solidFill>
          </a:ln>
        </p:spPr>
        <p:txBody>
          <a:bodyPr wrap="square" rtlCol="0">
            <a:spAutoFit/>
          </a:bodyPr>
          <a:lstStyle/>
          <a:p>
            <a:r>
              <a:rPr lang="en-US" dirty="0" err="1"/>
              <a:t>Initialising</a:t>
            </a:r>
            <a:r>
              <a:rPr lang="en-US" dirty="0"/>
              <a:t> </a:t>
            </a:r>
            <a:r>
              <a:rPr lang="en-US" dirty="0" err="1"/>
              <a:t>placehoders</a:t>
            </a:r>
            <a:r>
              <a:rPr lang="en-US" dirty="0"/>
              <a:t>. Placeholder is a variable we assign to data which allows us to create our operations and builds computational graph without the need of data </a:t>
            </a:r>
          </a:p>
        </p:txBody>
      </p:sp>
      <p:sp>
        <p:nvSpPr>
          <p:cNvPr id="9" name="Right Brace 8">
            <a:extLst>
              <a:ext uri="{FF2B5EF4-FFF2-40B4-BE49-F238E27FC236}">
                <a16:creationId xmlns:a16="http://schemas.microsoft.com/office/drawing/2014/main" id="{E4EFCC33-E5C7-42AF-A768-84599820DC5F}"/>
              </a:ext>
            </a:extLst>
          </p:cNvPr>
          <p:cNvSpPr/>
          <p:nvPr/>
        </p:nvSpPr>
        <p:spPr>
          <a:xfrm>
            <a:off x="6425967" y="1182848"/>
            <a:ext cx="889233" cy="3858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90D3C61-185C-4AA7-85FF-7BE096B50306}"/>
              </a:ext>
            </a:extLst>
          </p:cNvPr>
          <p:cNvCxnSpPr>
            <a:cxnSpLocks/>
          </p:cNvCxnSpPr>
          <p:nvPr/>
        </p:nvCxnSpPr>
        <p:spPr>
          <a:xfrm>
            <a:off x="7164198" y="1367406"/>
            <a:ext cx="1080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7720472-0854-4944-BCB6-20D16A3EBF76}"/>
              </a:ext>
            </a:extLst>
          </p:cNvPr>
          <p:cNvSpPr txBox="1"/>
          <p:nvPr/>
        </p:nvSpPr>
        <p:spPr>
          <a:xfrm>
            <a:off x="9069099" y="3225320"/>
            <a:ext cx="2796330" cy="1477328"/>
          </a:xfrm>
          <a:prstGeom prst="rect">
            <a:avLst/>
          </a:prstGeom>
          <a:solidFill>
            <a:schemeClr val="accent4">
              <a:lumMod val="20000"/>
              <a:lumOff val="80000"/>
            </a:schemeClr>
          </a:solidFill>
          <a:ln>
            <a:solidFill>
              <a:schemeClr val="tx1"/>
            </a:solidFill>
          </a:ln>
        </p:spPr>
        <p:txBody>
          <a:bodyPr wrap="square" rtlCol="0">
            <a:spAutoFit/>
          </a:bodyPr>
          <a:lstStyle/>
          <a:p>
            <a:r>
              <a:rPr lang="en-US" dirty="0"/>
              <a:t>Gamma variable as used for tuning . For low values points are far </a:t>
            </a:r>
            <a:r>
              <a:rPr lang="en-US" dirty="0" err="1"/>
              <a:t>amd</a:t>
            </a:r>
            <a:r>
              <a:rPr lang="en-US" dirty="0"/>
              <a:t> for higher values points are close .Gaussian RBF kernel .</a:t>
            </a:r>
          </a:p>
        </p:txBody>
      </p:sp>
      <p:sp>
        <p:nvSpPr>
          <p:cNvPr id="15" name="Right Brace 14">
            <a:extLst>
              <a:ext uri="{FF2B5EF4-FFF2-40B4-BE49-F238E27FC236}">
                <a16:creationId xmlns:a16="http://schemas.microsoft.com/office/drawing/2014/main" id="{9E5549DA-7B3D-45C7-8EF0-718DE3642D16}"/>
              </a:ext>
            </a:extLst>
          </p:cNvPr>
          <p:cNvSpPr/>
          <p:nvPr/>
        </p:nvSpPr>
        <p:spPr>
          <a:xfrm>
            <a:off x="5850294" y="2585742"/>
            <a:ext cx="245706" cy="3254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E2FAC604-5174-4138-AF3F-F96B706AE791}"/>
              </a:ext>
            </a:extLst>
          </p:cNvPr>
          <p:cNvCxnSpPr>
            <a:cxnSpLocks/>
            <a:stCxn id="15" idx="1"/>
          </p:cNvCxnSpPr>
          <p:nvPr/>
        </p:nvCxnSpPr>
        <p:spPr>
          <a:xfrm>
            <a:off x="6096000" y="2748447"/>
            <a:ext cx="2973355" cy="825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EEA750A-04E0-4D70-AE29-0739F5C47DA1}"/>
              </a:ext>
            </a:extLst>
          </p:cNvPr>
          <p:cNvSpPr txBox="1"/>
          <p:nvPr/>
        </p:nvSpPr>
        <p:spPr>
          <a:xfrm>
            <a:off x="8939797" y="5773214"/>
            <a:ext cx="2796330" cy="646331"/>
          </a:xfrm>
          <a:prstGeom prst="rect">
            <a:avLst/>
          </a:prstGeom>
          <a:solidFill>
            <a:schemeClr val="accent4">
              <a:lumMod val="20000"/>
              <a:lumOff val="80000"/>
            </a:schemeClr>
          </a:solidFill>
          <a:ln>
            <a:solidFill>
              <a:schemeClr val="tx1"/>
            </a:solidFill>
          </a:ln>
        </p:spPr>
        <p:txBody>
          <a:bodyPr wrap="square" rtlCol="0">
            <a:spAutoFit/>
          </a:bodyPr>
          <a:lstStyle/>
          <a:p>
            <a:r>
              <a:rPr lang="en-US" dirty="0"/>
              <a:t> function does Reshape /batch multiplication.</a:t>
            </a:r>
          </a:p>
        </p:txBody>
      </p:sp>
      <p:sp>
        <p:nvSpPr>
          <p:cNvPr id="23" name="Right Brace 22">
            <a:extLst>
              <a:ext uri="{FF2B5EF4-FFF2-40B4-BE49-F238E27FC236}">
                <a16:creationId xmlns:a16="http://schemas.microsoft.com/office/drawing/2014/main" id="{1FFE42F3-A64B-4C85-8B1D-41310933DEA6}"/>
              </a:ext>
            </a:extLst>
          </p:cNvPr>
          <p:cNvSpPr/>
          <p:nvPr/>
        </p:nvSpPr>
        <p:spPr>
          <a:xfrm>
            <a:off x="7817682" y="4954664"/>
            <a:ext cx="245706" cy="3254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C8CEC237-D1DB-44BC-AC3E-4FD20577F878}"/>
              </a:ext>
            </a:extLst>
          </p:cNvPr>
          <p:cNvCxnSpPr>
            <a:cxnSpLocks/>
          </p:cNvCxnSpPr>
          <p:nvPr/>
        </p:nvCxnSpPr>
        <p:spPr>
          <a:xfrm>
            <a:off x="8059319" y="5117368"/>
            <a:ext cx="1871231" cy="618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2829BB4-C628-402C-8F79-0F296946A2AF}"/>
              </a:ext>
            </a:extLst>
          </p:cNvPr>
          <p:cNvSpPr txBox="1"/>
          <p:nvPr/>
        </p:nvSpPr>
        <p:spPr>
          <a:xfrm>
            <a:off x="5076825" y="725248"/>
            <a:ext cx="2522680" cy="369332"/>
          </a:xfrm>
          <a:prstGeom prst="rect">
            <a:avLst/>
          </a:prstGeom>
          <a:solidFill>
            <a:schemeClr val="accent4">
              <a:lumMod val="20000"/>
              <a:lumOff val="80000"/>
            </a:schemeClr>
          </a:solidFill>
          <a:ln>
            <a:solidFill>
              <a:schemeClr val="tx1"/>
            </a:solidFill>
          </a:ln>
        </p:spPr>
        <p:txBody>
          <a:bodyPr wrap="square" rtlCol="0">
            <a:spAutoFit/>
          </a:bodyPr>
          <a:lstStyle/>
          <a:p>
            <a:r>
              <a:rPr lang="en-US" dirty="0"/>
              <a:t>Declare batch size as 10</a:t>
            </a:r>
          </a:p>
        </p:txBody>
      </p:sp>
      <p:sp>
        <p:nvSpPr>
          <p:cNvPr id="30" name="Right Brace 29">
            <a:extLst>
              <a:ext uri="{FF2B5EF4-FFF2-40B4-BE49-F238E27FC236}">
                <a16:creationId xmlns:a16="http://schemas.microsoft.com/office/drawing/2014/main" id="{BD322210-5228-44A8-B61E-CFDF009B6F80}"/>
              </a:ext>
            </a:extLst>
          </p:cNvPr>
          <p:cNvSpPr/>
          <p:nvPr/>
        </p:nvSpPr>
        <p:spPr>
          <a:xfrm>
            <a:off x="2860842" y="916830"/>
            <a:ext cx="101433" cy="2106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08260469-7C65-4345-B92D-2D37EE8A48D3}"/>
              </a:ext>
            </a:extLst>
          </p:cNvPr>
          <p:cNvCxnSpPr>
            <a:cxnSpLocks/>
            <a:stCxn id="30" idx="1"/>
          </p:cNvCxnSpPr>
          <p:nvPr/>
        </p:nvCxnSpPr>
        <p:spPr>
          <a:xfrm flipV="1">
            <a:off x="2962275" y="1019175"/>
            <a:ext cx="2114550" cy="2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38C20D3-61E5-4DF4-96B8-46FFABCD2204}"/>
              </a:ext>
            </a:extLst>
          </p:cNvPr>
          <p:cNvSpPr txBox="1"/>
          <p:nvPr/>
        </p:nvSpPr>
        <p:spPr>
          <a:xfrm>
            <a:off x="5395174" y="5791972"/>
            <a:ext cx="3401593" cy="738664"/>
          </a:xfrm>
          <a:prstGeom prst="rect">
            <a:avLst/>
          </a:prstGeom>
          <a:solidFill>
            <a:schemeClr val="accent4">
              <a:lumMod val="20000"/>
              <a:lumOff val="80000"/>
            </a:schemeClr>
          </a:solidFill>
          <a:ln>
            <a:solidFill>
              <a:schemeClr val="tx1"/>
            </a:solidFill>
          </a:ln>
        </p:spPr>
        <p:txBody>
          <a:bodyPr wrap="square" rtlCol="0">
            <a:spAutoFit/>
          </a:bodyPr>
          <a:lstStyle/>
          <a:p>
            <a:r>
              <a:rPr lang="en-US" sz="1400" dirty="0" err="1"/>
              <a:t>tf.session</a:t>
            </a:r>
            <a:r>
              <a:rPr lang="en-US" sz="1400" dirty="0"/>
              <a:t>() allows to execute the graphs and holds actual values of variables and intermediate results . </a:t>
            </a:r>
          </a:p>
        </p:txBody>
      </p:sp>
      <p:sp>
        <p:nvSpPr>
          <p:cNvPr id="36" name="Right Brace 35">
            <a:extLst>
              <a:ext uri="{FF2B5EF4-FFF2-40B4-BE49-F238E27FC236}">
                <a16:creationId xmlns:a16="http://schemas.microsoft.com/office/drawing/2014/main" id="{7C6C0D29-93BC-4290-8367-9D773D9FACDC}"/>
              </a:ext>
            </a:extLst>
          </p:cNvPr>
          <p:cNvSpPr/>
          <p:nvPr/>
        </p:nvSpPr>
        <p:spPr>
          <a:xfrm>
            <a:off x="2962275" y="5675152"/>
            <a:ext cx="101433" cy="2660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8B5704D7-1D49-49B1-ACD2-29B5B0FE6A5E}"/>
              </a:ext>
            </a:extLst>
          </p:cNvPr>
          <p:cNvCxnSpPr>
            <a:cxnSpLocks/>
          </p:cNvCxnSpPr>
          <p:nvPr/>
        </p:nvCxnSpPr>
        <p:spPr>
          <a:xfrm>
            <a:off x="3063708" y="5795690"/>
            <a:ext cx="2331466" cy="12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921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RH Berlin University logo.png">
            <a:extLst>
              <a:ext uri="{FF2B5EF4-FFF2-40B4-BE49-F238E27FC236}">
                <a16:creationId xmlns:a16="http://schemas.microsoft.com/office/drawing/2014/main" id="{CCEC0197-BD5E-4FA3-A8FE-2F024387E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sp>
        <p:nvSpPr>
          <p:cNvPr id="5" name="TextBox 4">
            <a:extLst>
              <a:ext uri="{FF2B5EF4-FFF2-40B4-BE49-F238E27FC236}">
                <a16:creationId xmlns:a16="http://schemas.microsoft.com/office/drawing/2014/main" id="{939F5D6E-6E5F-48BE-B9B4-39485BEFB47E}"/>
              </a:ext>
            </a:extLst>
          </p:cNvPr>
          <p:cNvSpPr txBox="1"/>
          <p:nvPr/>
        </p:nvSpPr>
        <p:spPr>
          <a:xfrm>
            <a:off x="104905" y="7156"/>
            <a:ext cx="10461071" cy="707886"/>
          </a:xfrm>
          <a:prstGeom prst="rect">
            <a:avLst/>
          </a:prstGeom>
          <a:noFill/>
        </p:spPr>
        <p:txBody>
          <a:bodyPr wrap="square" rtlCol="0">
            <a:spAutoFit/>
          </a:bodyPr>
          <a:lstStyle/>
          <a:p>
            <a:r>
              <a:rPr lang="en-US" sz="4000" dirty="0">
                <a:latin typeface="Georgia" panose="02040502050405020303" pitchFamily="18" charset="0"/>
              </a:rPr>
              <a:t>SVM : TENSORFLOW</a:t>
            </a:r>
          </a:p>
        </p:txBody>
      </p:sp>
      <p:sp>
        <p:nvSpPr>
          <p:cNvPr id="7" name="TextBox 6">
            <a:extLst>
              <a:ext uri="{FF2B5EF4-FFF2-40B4-BE49-F238E27FC236}">
                <a16:creationId xmlns:a16="http://schemas.microsoft.com/office/drawing/2014/main" id="{A4E11EEE-870F-4692-B46A-29C8CC8579F7}"/>
              </a:ext>
            </a:extLst>
          </p:cNvPr>
          <p:cNvSpPr txBox="1"/>
          <p:nvPr/>
        </p:nvSpPr>
        <p:spPr>
          <a:xfrm>
            <a:off x="7086600" y="1028280"/>
            <a:ext cx="3600450" cy="369332"/>
          </a:xfrm>
          <a:prstGeom prst="rect">
            <a:avLst/>
          </a:prstGeom>
          <a:solidFill>
            <a:schemeClr val="accent4">
              <a:lumMod val="20000"/>
              <a:lumOff val="80000"/>
            </a:schemeClr>
          </a:solidFill>
          <a:ln>
            <a:solidFill>
              <a:schemeClr val="tx1"/>
            </a:solidFill>
          </a:ln>
        </p:spPr>
        <p:txBody>
          <a:bodyPr wrap="square" rtlCol="0">
            <a:spAutoFit/>
          </a:bodyPr>
          <a:lstStyle/>
          <a:p>
            <a:r>
              <a:rPr lang="en-US" dirty="0"/>
              <a:t>Training the loop</a:t>
            </a:r>
          </a:p>
        </p:txBody>
      </p:sp>
      <p:sp>
        <p:nvSpPr>
          <p:cNvPr id="8" name="Right Brace 7">
            <a:extLst>
              <a:ext uri="{FF2B5EF4-FFF2-40B4-BE49-F238E27FC236}">
                <a16:creationId xmlns:a16="http://schemas.microsoft.com/office/drawing/2014/main" id="{88B3256F-695B-47D7-A953-59045B043460}"/>
              </a:ext>
            </a:extLst>
          </p:cNvPr>
          <p:cNvSpPr/>
          <p:nvPr/>
        </p:nvSpPr>
        <p:spPr>
          <a:xfrm>
            <a:off x="7762875" y="1758940"/>
            <a:ext cx="971550" cy="17462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 name="Picture 8">
            <a:extLst>
              <a:ext uri="{FF2B5EF4-FFF2-40B4-BE49-F238E27FC236}">
                <a16:creationId xmlns:a16="http://schemas.microsoft.com/office/drawing/2014/main" id="{B165AFCC-468D-431D-84A4-7C699A2BFFCF}"/>
              </a:ext>
            </a:extLst>
          </p:cNvPr>
          <p:cNvPicPr>
            <a:picLocks noChangeAspect="1"/>
          </p:cNvPicPr>
          <p:nvPr/>
        </p:nvPicPr>
        <p:blipFill>
          <a:blip r:embed="rId3"/>
          <a:stretch>
            <a:fillRect/>
          </a:stretch>
        </p:blipFill>
        <p:spPr>
          <a:xfrm>
            <a:off x="423863" y="1445702"/>
            <a:ext cx="10142114" cy="5191125"/>
          </a:xfrm>
          <a:prstGeom prst="rect">
            <a:avLst/>
          </a:prstGeom>
        </p:spPr>
      </p:pic>
      <p:sp>
        <p:nvSpPr>
          <p:cNvPr id="10" name="TextBox 9">
            <a:extLst>
              <a:ext uri="{FF2B5EF4-FFF2-40B4-BE49-F238E27FC236}">
                <a16:creationId xmlns:a16="http://schemas.microsoft.com/office/drawing/2014/main" id="{B7C4B48A-F79E-4F44-9879-94929B80346A}"/>
              </a:ext>
            </a:extLst>
          </p:cNvPr>
          <p:cNvSpPr txBox="1"/>
          <p:nvPr/>
        </p:nvSpPr>
        <p:spPr>
          <a:xfrm>
            <a:off x="8220075" y="4003104"/>
            <a:ext cx="3133725" cy="646331"/>
          </a:xfrm>
          <a:prstGeom prst="rect">
            <a:avLst/>
          </a:prstGeom>
          <a:solidFill>
            <a:schemeClr val="accent4">
              <a:lumMod val="20000"/>
              <a:lumOff val="80000"/>
            </a:schemeClr>
          </a:solidFill>
          <a:ln>
            <a:solidFill>
              <a:schemeClr val="tx1"/>
            </a:solidFill>
          </a:ln>
        </p:spPr>
        <p:txBody>
          <a:bodyPr wrap="square" rtlCol="0">
            <a:spAutoFit/>
          </a:bodyPr>
          <a:lstStyle/>
          <a:p>
            <a:r>
              <a:rPr lang="en-US" dirty="0"/>
              <a:t>Obtained accuracy of 80% in </a:t>
            </a:r>
            <a:r>
              <a:rPr lang="en-US" dirty="0" err="1"/>
              <a:t>tensorflow</a:t>
            </a:r>
            <a:endParaRPr lang="en-US" dirty="0"/>
          </a:p>
        </p:txBody>
      </p:sp>
      <p:sp>
        <p:nvSpPr>
          <p:cNvPr id="11" name="Right Brace 10">
            <a:extLst>
              <a:ext uri="{FF2B5EF4-FFF2-40B4-BE49-F238E27FC236}">
                <a16:creationId xmlns:a16="http://schemas.microsoft.com/office/drawing/2014/main" id="{5F52A7D2-6AE7-4B47-A6D5-612E49CF5678}"/>
              </a:ext>
            </a:extLst>
          </p:cNvPr>
          <p:cNvSpPr/>
          <p:nvPr/>
        </p:nvSpPr>
        <p:spPr>
          <a:xfrm>
            <a:off x="7110412" y="2721437"/>
            <a:ext cx="971550" cy="16637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3D04164A-470A-469F-9225-1CCCE35E1B9B}"/>
              </a:ext>
            </a:extLst>
          </p:cNvPr>
          <p:cNvCxnSpPr>
            <a:cxnSpLocks/>
          </p:cNvCxnSpPr>
          <p:nvPr/>
        </p:nvCxnSpPr>
        <p:spPr>
          <a:xfrm flipV="1">
            <a:off x="7596187" y="1397612"/>
            <a:ext cx="766763" cy="1323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0322E86-5188-4626-AC35-1F5257ABC05D}"/>
              </a:ext>
            </a:extLst>
          </p:cNvPr>
          <p:cNvCxnSpPr/>
          <p:nvPr/>
        </p:nvCxnSpPr>
        <p:spPr>
          <a:xfrm flipV="1">
            <a:off x="9786937" y="4385142"/>
            <a:ext cx="0" cy="320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781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46A8-85A3-4495-A667-8CD8CA9DBD80}"/>
              </a:ext>
            </a:extLst>
          </p:cNvPr>
          <p:cNvSpPr>
            <a:spLocks noGrp="1"/>
          </p:cNvSpPr>
          <p:nvPr>
            <p:ph type="title"/>
          </p:nvPr>
        </p:nvSpPr>
        <p:spPr>
          <a:xfrm>
            <a:off x="183858" y="88288"/>
            <a:ext cx="7106175" cy="800945"/>
          </a:xfrm>
        </p:spPr>
        <p:txBody>
          <a:bodyPr>
            <a:normAutofit/>
          </a:bodyPr>
          <a:lstStyle/>
          <a:p>
            <a:r>
              <a:rPr lang="en-US" sz="4000" dirty="0">
                <a:latin typeface="Georgia" panose="02040502050405020303" pitchFamily="18" charset="0"/>
              </a:rPr>
              <a:t>INTRODUCTION:</a:t>
            </a:r>
          </a:p>
        </p:txBody>
      </p:sp>
      <p:sp>
        <p:nvSpPr>
          <p:cNvPr id="3" name="Content Placeholder 2">
            <a:extLst>
              <a:ext uri="{FF2B5EF4-FFF2-40B4-BE49-F238E27FC236}">
                <a16:creationId xmlns:a16="http://schemas.microsoft.com/office/drawing/2014/main" id="{571106FE-45F3-4229-AFAE-776706CDA5F5}"/>
              </a:ext>
            </a:extLst>
          </p:cNvPr>
          <p:cNvSpPr>
            <a:spLocks noGrp="1"/>
          </p:cNvSpPr>
          <p:nvPr>
            <p:ph idx="1"/>
          </p:nvPr>
        </p:nvSpPr>
        <p:spPr>
          <a:xfrm>
            <a:off x="183858" y="1434518"/>
            <a:ext cx="11610363" cy="4806891"/>
          </a:xfrm>
        </p:spPr>
        <p:txBody>
          <a:bodyPr>
            <a:normAutofit/>
          </a:bodyPr>
          <a:lstStyle/>
          <a:p>
            <a:pPr algn="just"/>
            <a:r>
              <a:rPr lang="en-US" sz="2000" dirty="0"/>
              <a:t>Cardiovascular disease or heart disease, is one of the most fatal condition which occurs due to certain disorders in the blood vessels .</a:t>
            </a:r>
          </a:p>
          <a:p>
            <a:pPr algn="just"/>
            <a:endParaRPr lang="en-US" sz="2000" dirty="0"/>
          </a:p>
          <a:p>
            <a:pPr algn="just"/>
            <a:r>
              <a:rPr lang="en-US" sz="2000" dirty="0"/>
              <a:t>There are many heart diseases like rheumatic heart disease , cerebrovascular disease etc. , out of which cardiac arrest and stroke are the main conditions found normally in humans .</a:t>
            </a:r>
          </a:p>
          <a:p>
            <a:pPr algn="just"/>
            <a:endParaRPr lang="en-US" sz="2000" dirty="0"/>
          </a:p>
          <a:p>
            <a:pPr algn="just"/>
            <a:r>
              <a:rPr lang="en-US" sz="2000" dirty="0"/>
              <a:t>According to world statistics , an estimated amount of </a:t>
            </a:r>
            <a:r>
              <a:rPr lang="en-US" sz="2000" dirty="0">
                <a:solidFill>
                  <a:srgbClr val="FF0000"/>
                </a:solidFill>
              </a:rPr>
              <a:t>17.9 million </a:t>
            </a:r>
            <a:r>
              <a:rPr lang="en-US" sz="2000" dirty="0"/>
              <a:t>deaths occur each year . </a:t>
            </a:r>
          </a:p>
          <a:p>
            <a:pPr algn="just"/>
            <a:endParaRPr lang="en-US" sz="2000" dirty="0"/>
          </a:p>
          <a:p>
            <a:pPr algn="just"/>
            <a:r>
              <a:rPr lang="en-US" sz="2000" dirty="0"/>
              <a:t>In this </a:t>
            </a:r>
            <a:r>
              <a:rPr lang="en-US" sz="2000" dirty="0">
                <a:solidFill>
                  <a:srgbClr val="FF0000"/>
                </a:solidFill>
              </a:rPr>
              <a:t>one-third</a:t>
            </a:r>
            <a:r>
              <a:rPr lang="en-US" sz="2000" dirty="0"/>
              <a:t> of the deaths occur in people under the age of </a:t>
            </a:r>
            <a:r>
              <a:rPr lang="en-US" sz="2000" dirty="0">
                <a:solidFill>
                  <a:srgbClr val="FF0000"/>
                </a:solidFill>
              </a:rPr>
              <a:t>70 years </a:t>
            </a:r>
            <a:r>
              <a:rPr lang="en-US" sz="2000" dirty="0"/>
              <a:t>.</a:t>
            </a:r>
          </a:p>
          <a:p>
            <a:pPr algn="just"/>
            <a:endParaRPr lang="en-US" sz="2000" dirty="0"/>
          </a:p>
          <a:p>
            <a:pPr algn="just"/>
            <a:r>
              <a:rPr lang="en-US" sz="2000" dirty="0"/>
              <a:t>The main symptoms include increased blood pressure , overweight , glucose and lipid levels , cholesterol etc.</a:t>
            </a:r>
          </a:p>
          <a:p>
            <a:pPr algn="just"/>
            <a:endParaRPr lang="en-US" sz="2000" dirty="0"/>
          </a:p>
          <a:p>
            <a:endParaRPr lang="en-US" sz="2000" dirty="0"/>
          </a:p>
          <a:p>
            <a:endParaRPr lang="en-US" sz="2000" dirty="0"/>
          </a:p>
          <a:p>
            <a:endParaRPr lang="en-US" sz="2000" dirty="0"/>
          </a:p>
        </p:txBody>
      </p:sp>
      <p:pic>
        <p:nvPicPr>
          <p:cNvPr id="5" name="Picture 4" descr="SRH Berlin University logo.png">
            <a:extLst>
              <a:ext uri="{FF2B5EF4-FFF2-40B4-BE49-F238E27FC236}">
                <a16:creationId xmlns:a16="http://schemas.microsoft.com/office/drawing/2014/main" id="{4FDA9A92-0D39-4CF5-93BB-1398668C9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pic>
        <p:nvPicPr>
          <p:cNvPr id="7" name="Graphic 6" descr="Heart organ">
            <a:extLst>
              <a:ext uri="{FF2B5EF4-FFF2-40B4-BE49-F238E27FC236}">
                <a16:creationId xmlns:a16="http://schemas.microsoft.com/office/drawing/2014/main" id="{A3AA832C-76F5-4E2B-9A97-B3FDE7C273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22799" y="88288"/>
            <a:ext cx="909784" cy="909784"/>
          </a:xfrm>
          <a:prstGeom prst="rect">
            <a:avLst/>
          </a:prstGeom>
        </p:spPr>
      </p:pic>
    </p:spTree>
    <p:extLst>
      <p:ext uri="{BB962C8B-B14F-4D97-AF65-F5344CB8AC3E}">
        <p14:creationId xmlns:p14="http://schemas.microsoft.com/office/powerpoint/2010/main" val="42112127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RH Berlin University logo.png">
            <a:extLst>
              <a:ext uri="{FF2B5EF4-FFF2-40B4-BE49-F238E27FC236}">
                <a16:creationId xmlns:a16="http://schemas.microsoft.com/office/drawing/2014/main" id="{DC0BD505-9F51-41E1-8985-B1974EF79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sp>
        <p:nvSpPr>
          <p:cNvPr id="5" name="TextBox 4">
            <a:extLst>
              <a:ext uri="{FF2B5EF4-FFF2-40B4-BE49-F238E27FC236}">
                <a16:creationId xmlns:a16="http://schemas.microsoft.com/office/drawing/2014/main" id="{2BA1299C-9A7B-4216-9321-C889C8ACC64A}"/>
              </a:ext>
            </a:extLst>
          </p:cNvPr>
          <p:cNvSpPr txBox="1"/>
          <p:nvPr/>
        </p:nvSpPr>
        <p:spPr>
          <a:xfrm>
            <a:off x="104905" y="7156"/>
            <a:ext cx="10461071" cy="707886"/>
          </a:xfrm>
          <a:prstGeom prst="rect">
            <a:avLst/>
          </a:prstGeom>
          <a:noFill/>
        </p:spPr>
        <p:txBody>
          <a:bodyPr wrap="square" rtlCol="0">
            <a:spAutoFit/>
          </a:bodyPr>
          <a:lstStyle/>
          <a:p>
            <a:r>
              <a:rPr lang="en-US" sz="4000" dirty="0">
                <a:latin typeface="Georgia" panose="02040502050405020303" pitchFamily="18" charset="0"/>
              </a:rPr>
              <a:t>SVM : TENSORFLOW</a:t>
            </a:r>
          </a:p>
        </p:txBody>
      </p:sp>
      <p:pic>
        <p:nvPicPr>
          <p:cNvPr id="6" name="Picture 5">
            <a:extLst>
              <a:ext uri="{FF2B5EF4-FFF2-40B4-BE49-F238E27FC236}">
                <a16:creationId xmlns:a16="http://schemas.microsoft.com/office/drawing/2014/main" id="{58E9BC3A-9778-453F-A0A2-68D2DBDE8DB6}"/>
              </a:ext>
            </a:extLst>
          </p:cNvPr>
          <p:cNvPicPr>
            <a:picLocks noChangeAspect="1"/>
          </p:cNvPicPr>
          <p:nvPr/>
        </p:nvPicPr>
        <p:blipFill>
          <a:blip r:embed="rId3"/>
          <a:stretch>
            <a:fillRect/>
          </a:stretch>
        </p:blipFill>
        <p:spPr>
          <a:xfrm>
            <a:off x="104905" y="1092344"/>
            <a:ext cx="10897922" cy="4975947"/>
          </a:xfrm>
          <a:prstGeom prst="rect">
            <a:avLst/>
          </a:prstGeom>
        </p:spPr>
      </p:pic>
    </p:spTree>
    <p:extLst>
      <p:ext uri="{BB962C8B-B14F-4D97-AF65-F5344CB8AC3E}">
        <p14:creationId xmlns:p14="http://schemas.microsoft.com/office/powerpoint/2010/main" val="1756822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RH Berlin University logo.png">
            <a:extLst>
              <a:ext uri="{FF2B5EF4-FFF2-40B4-BE49-F238E27FC236}">
                <a16:creationId xmlns:a16="http://schemas.microsoft.com/office/drawing/2014/main" id="{A32686B8-6967-4FFC-8D00-248708A25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pic>
        <p:nvPicPr>
          <p:cNvPr id="4" name="Picture 3">
            <a:extLst>
              <a:ext uri="{FF2B5EF4-FFF2-40B4-BE49-F238E27FC236}">
                <a16:creationId xmlns:a16="http://schemas.microsoft.com/office/drawing/2014/main" id="{548AF5F9-C4D8-41BA-B19A-D81591D95404}"/>
              </a:ext>
            </a:extLst>
          </p:cNvPr>
          <p:cNvPicPr>
            <a:picLocks noChangeAspect="1"/>
          </p:cNvPicPr>
          <p:nvPr/>
        </p:nvPicPr>
        <p:blipFill>
          <a:blip r:embed="rId3"/>
          <a:stretch>
            <a:fillRect/>
          </a:stretch>
        </p:blipFill>
        <p:spPr>
          <a:xfrm>
            <a:off x="73891" y="1173017"/>
            <a:ext cx="10871199" cy="5611091"/>
          </a:xfrm>
          <a:prstGeom prst="rect">
            <a:avLst/>
          </a:prstGeom>
        </p:spPr>
      </p:pic>
      <p:sp>
        <p:nvSpPr>
          <p:cNvPr id="6" name="TextBox 5">
            <a:extLst>
              <a:ext uri="{FF2B5EF4-FFF2-40B4-BE49-F238E27FC236}">
                <a16:creationId xmlns:a16="http://schemas.microsoft.com/office/drawing/2014/main" id="{90572546-5679-4DBE-8792-32498FC26E0A}"/>
              </a:ext>
            </a:extLst>
          </p:cNvPr>
          <p:cNvSpPr txBox="1"/>
          <p:nvPr/>
        </p:nvSpPr>
        <p:spPr>
          <a:xfrm>
            <a:off x="104905" y="7156"/>
            <a:ext cx="10461071" cy="707886"/>
          </a:xfrm>
          <a:prstGeom prst="rect">
            <a:avLst/>
          </a:prstGeom>
          <a:noFill/>
        </p:spPr>
        <p:txBody>
          <a:bodyPr wrap="square" rtlCol="0">
            <a:spAutoFit/>
          </a:bodyPr>
          <a:lstStyle/>
          <a:p>
            <a:r>
              <a:rPr lang="en-US" sz="4000" dirty="0">
                <a:latin typeface="Georgia" panose="02040502050405020303" pitchFamily="18" charset="0"/>
              </a:rPr>
              <a:t>SVM : TENSORFLOW</a:t>
            </a:r>
          </a:p>
        </p:txBody>
      </p:sp>
      <p:sp>
        <p:nvSpPr>
          <p:cNvPr id="7" name="TextBox 6">
            <a:extLst>
              <a:ext uri="{FF2B5EF4-FFF2-40B4-BE49-F238E27FC236}">
                <a16:creationId xmlns:a16="http://schemas.microsoft.com/office/drawing/2014/main" id="{A335F93F-D283-4CAD-BC28-15DD6B1A1A74}"/>
              </a:ext>
            </a:extLst>
          </p:cNvPr>
          <p:cNvSpPr txBox="1"/>
          <p:nvPr/>
        </p:nvSpPr>
        <p:spPr>
          <a:xfrm>
            <a:off x="6096000" y="1409700"/>
            <a:ext cx="3048000" cy="923330"/>
          </a:xfrm>
          <a:prstGeom prst="rect">
            <a:avLst/>
          </a:prstGeom>
          <a:solidFill>
            <a:schemeClr val="accent4">
              <a:lumMod val="20000"/>
              <a:lumOff val="80000"/>
            </a:schemeClr>
          </a:solidFill>
          <a:ln>
            <a:solidFill>
              <a:schemeClr val="tx1"/>
            </a:solidFill>
          </a:ln>
        </p:spPr>
        <p:txBody>
          <a:bodyPr wrap="square" rtlCol="0">
            <a:spAutoFit/>
          </a:bodyPr>
          <a:lstStyle/>
          <a:p>
            <a:r>
              <a:rPr lang="en-US" dirty="0"/>
              <a:t>Importing the libraries matplotlib , </a:t>
            </a:r>
            <a:r>
              <a:rPr lang="en-US" dirty="0" err="1"/>
              <a:t>numpy</a:t>
            </a:r>
            <a:r>
              <a:rPr lang="en-US" dirty="0"/>
              <a:t> and pandas</a:t>
            </a:r>
          </a:p>
        </p:txBody>
      </p:sp>
      <p:sp>
        <p:nvSpPr>
          <p:cNvPr id="8" name="Right Brace 7">
            <a:extLst>
              <a:ext uri="{FF2B5EF4-FFF2-40B4-BE49-F238E27FC236}">
                <a16:creationId xmlns:a16="http://schemas.microsoft.com/office/drawing/2014/main" id="{8EEC2DD0-0D4E-423D-905D-38C048151BA3}"/>
              </a:ext>
            </a:extLst>
          </p:cNvPr>
          <p:cNvSpPr/>
          <p:nvPr/>
        </p:nvSpPr>
        <p:spPr>
          <a:xfrm>
            <a:off x="5172075" y="1504950"/>
            <a:ext cx="542925" cy="8280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9C9C774F-066F-4FD7-8BB9-0C7E9297CA54}"/>
              </a:ext>
            </a:extLst>
          </p:cNvPr>
          <p:cNvCxnSpPr>
            <a:stCxn id="8" idx="1"/>
          </p:cNvCxnSpPr>
          <p:nvPr/>
        </p:nvCxnSpPr>
        <p:spPr>
          <a:xfrm flipV="1">
            <a:off x="5715000" y="1914525"/>
            <a:ext cx="381000" cy="4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0590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RH Berlin University logo.png">
            <a:extLst>
              <a:ext uri="{FF2B5EF4-FFF2-40B4-BE49-F238E27FC236}">
                <a16:creationId xmlns:a16="http://schemas.microsoft.com/office/drawing/2014/main" id="{D2419E1D-CC7C-42F4-A07F-498A96138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50" y="-17213"/>
            <a:ext cx="2261450" cy="605354"/>
          </a:xfrm>
          <a:prstGeom prst="rect">
            <a:avLst/>
          </a:prstGeom>
        </p:spPr>
      </p:pic>
      <p:sp>
        <p:nvSpPr>
          <p:cNvPr id="5" name="TextBox 4">
            <a:extLst>
              <a:ext uri="{FF2B5EF4-FFF2-40B4-BE49-F238E27FC236}">
                <a16:creationId xmlns:a16="http://schemas.microsoft.com/office/drawing/2014/main" id="{D3468F0C-685A-4C7F-B1F5-883B5FCB40DA}"/>
              </a:ext>
            </a:extLst>
          </p:cNvPr>
          <p:cNvSpPr txBox="1"/>
          <p:nvPr/>
        </p:nvSpPr>
        <p:spPr>
          <a:xfrm>
            <a:off x="104905" y="7156"/>
            <a:ext cx="10461071" cy="707886"/>
          </a:xfrm>
          <a:prstGeom prst="rect">
            <a:avLst/>
          </a:prstGeom>
          <a:noFill/>
        </p:spPr>
        <p:txBody>
          <a:bodyPr wrap="square" rtlCol="0">
            <a:spAutoFit/>
          </a:bodyPr>
          <a:lstStyle/>
          <a:p>
            <a:r>
              <a:rPr lang="en-US" sz="4000" dirty="0">
                <a:latin typeface="Georgia" panose="02040502050405020303" pitchFamily="18" charset="0"/>
              </a:rPr>
              <a:t>SVM : TENSORFLOW</a:t>
            </a:r>
          </a:p>
        </p:txBody>
      </p:sp>
      <p:pic>
        <p:nvPicPr>
          <p:cNvPr id="6" name="Picture 5">
            <a:extLst>
              <a:ext uri="{FF2B5EF4-FFF2-40B4-BE49-F238E27FC236}">
                <a16:creationId xmlns:a16="http://schemas.microsoft.com/office/drawing/2014/main" id="{49B383BB-C27F-4A90-A48E-DC6C3B5F5B35}"/>
              </a:ext>
            </a:extLst>
          </p:cNvPr>
          <p:cNvPicPr>
            <a:picLocks noChangeAspect="1"/>
          </p:cNvPicPr>
          <p:nvPr/>
        </p:nvPicPr>
        <p:blipFill>
          <a:blip r:embed="rId3"/>
          <a:stretch>
            <a:fillRect/>
          </a:stretch>
        </p:blipFill>
        <p:spPr>
          <a:xfrm>
            <a:off x="104905" y="1474787"/>
            <a:ext cx="11738842" cy="4177868"/>
          </a:xfrm>
          <a:prstGeom prst="rect">
            <a:avLst/>
          </a:prstGeom>
        </p:spPr>
      </p:pic>
      <p:sp>
        <p:nvSpPr>
          <p:cNvPr id="7" name="TextBox 6">
            <a:extLst>
              <a:ext uri="{FF2B5EF4-FFF2-40B4-BE49-F238E27FC236}">
                <a16:creationId xmlns:a16="http://schemas.microsoft.com/office/drawing/2014/main" id="{696C3F81-48B0-46CB-A21D-071D94026EB3}"/>
              </a:ext>
            </a:extLst>
          </p:cNvPr>
          <p:cNvSpPr txBox="1"/>
          <p:nvPr/>
        </p:nvSpPr>
        <p:spPr>
          <a:xfrm>
            <a:off x="7827538" y="3102056"/>
            <a:ext cx="3124200" cy="923330"/>
          </a:xfrm>
          <a:prstGeom prst="rect">
            <a:avLst/>
          </a:prstGeom>
          <a:solidFill>
            <a:schemeClr val="accent4">
              <a:lumMod val="20000"/>
              <a:lumOff val="80000"/>
            </a:schemeClr>
          </a:solidFill>
          <a:ln>
            <a:solidFill>
              <a:schemeClr val="tx1"/>
            </a:solidFill>
          </a:ln>
        </p:spPr>
        <p:txBody>
          <a:bodyPr wrap="square" rtlCol="0">
            <a:spAutoFit/>
          </a:bodyPr>
          <a:lstStyle/>
          <a:p>
            <a:r>
              <a:rPr lang="en-US" dirty="0"/>
              <a:t>Plot using scatterplot  to determine people having heart disease and not having disease </a:t>
            </a:r>
          </a:p>
        </p:txBody>
      </p:sp>
      <p:sp>
        <p:nvSpPr>
          <p:cNvPr id="8" name="Right Brace 7">
            <a:extLst>
              <a:ext uri="{FF2B5EF4-FFF2-40B4-BE49-F238E27FC236}">
                <a16:creationId xmlns:a16="http://schemas.microsoft.com/office/drawing/2014/main" id="{B2F4F447-8228-462E-8C33-60F53B52A139}"/>
              </a:ext>
            </a:extLst>
          </p:cNvPr>
          <p:cNvSpPr/>
          <p:nvPr/>
        </p:nvSpPr>
        <p:spPr>
          <a:xfrm>
            <a:off x="9930550" y="1601688"/>
            <a:ext cx="299300" cy="8557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Connector: Elbow 9">
            <a:extLst>
              <a:ext uri="{FF2B5EF4-FFF2-40B4-BE49-F238E27FC236}">
                <a16:creationId xmlns:a16="http://schemas.microsoft.com/office/drawing/2014/main" id="{54D8DB8B-18FF-46C9-9AEA-9D92AFAC4DDC}"/>
              </a:ext>
            </a:extLst>
          </p:cNvPr>
          <p:cNvCxnSpPr>
            <a:stCxn id="8" idx="1"/>
          </p:cNvCxnSpPr>
          <p:nvPr/>
        </p:nvCxnSpPr>
        <p:spPr>
          <a:xfrm rot="10800000" flipH="1" flipV="1">
            <a:off x="10229850" y="2029568"/>
            <a:ext cx="336126" cy="1056531"/>
          </a:xfrm>
          <a:prstGeom prst="bentConnector4">
            <a:avLst>
              <a:gd name="adj1" fmla="val -68010"/>
              <a:gd name="adj2" fmla="val 70249"/>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8420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3F759B-6432-479A-A939-FA37C1E95309}"/>
              </a:ext>
            </a:extLst>
          </p:cNvPr>
          <p:cNvPicPr>
            <a:picLocks noChangeAspect="1"/>
          </p:cNvPicPr>
          <p:nvPr/>
        </p:nvPicPr>
        <p:blipFill>
          <a:blip r:embed="rId2"/>
          <a:stretch>
            <a:fillRect/>
          </a:stretch>
        </p:blipFill>
        <p:spPr>
          <a:xfrm>
            <a:off x="298305" y="914401"/>
            <a:ext cx="10748386" cy="5763634"/>
          </a:xfrm>
          <a:prstGeom prst="rect">
            <a:avLst/>
          </a:prstGeom>
        </p:spPr>
      </p:pic>
      <p:sp>
        <p:nvSpPr>
          <p:cNvPr id="4" name="TextBox 3">
            <a:extLst>
              <a:ext uri="{FF2B5EF4-FFF2-40B4-BE49-F238E27FC236}">
                <a16:creationId xmlns:a16="http://schemas.microsoft.com/office/drawing/2014/main" id="{B925A762-6342-4887-8B26-09C95438CC9B}"/>
              </a:ext>
            </a:extLst>
          </p:cNvPr>
          <p:cNvSpPr txBox="1"/>
          <p:nvPr/>
        </p:nvSpPr>
        <p:spPr>
          <a:xfrm>
            <a:off x="104906" y="7156"/>
            <a:ext cx="8974440" cy="707886"/>
          </a:xfrm>
          <a:prstGeom prst="rect">
            <a:avLst/>
          </a:prstGeom>
          <a:noFill/>
        </p:spPr>
        <p:txBody>
          <a:bodyPr wrap="square" rtlCol="0">
            <a:spAutoFit/>
          </a:bodyPr>
          <a:lstStyle/>
          <a:p>
            <a:r>
              <a:rPr lang="en-US" sz="4000" dirty="0">
                <a:latin typeface="Georgia" panose="02040502050405020303" pitchFamily="18" charset="0"/>
              </a:rPr>
              <a:t>SVM : TENSORFLOW</a:t>
            </a:r>
          </a:p>
        </p:txBody>
      </p:sp>
      <p:pic>
        <p:nvPicPr>
          <p:cNvPr id="6" name="Picture 5" descr="SRH Berlin University logo.png">
            <a:extLst>
              <a:ext uri="{FF2B5EF4-FFF2-40B4-BE49-F238E27FC236}">
                <a16:creationId xmlns:a16="http://schemas.microsoft.com/office/drawing/2014/main" id="{E8FEED88-1863-4A6F-B7F4-58732A306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550" y="109688"/>
            <a:ext cx="2261450" cy="605354"/>
          </a:xfrm>
          <a:prstGeom prst="rect">
            <a:avLst/>
          </a:prstGeom>
        </p:spPr>
      </p:pic>
      <p:sp>
        <p:nvSpPr>
          <p:cNvPr id="7" name="TextBox 6">
            <a:extLst>
              <a:ext uri="{FF2B5EF4-FFF2-40B4-BE49-F238E27FC236}">
                <a16:creationId xmlns:a16="http://schemas.microsoft.com/office/drawing/2014/main" id="{A94AE861-AB4F-41CF-A9B6-6A9AA3A3194F}"/>
              </a:ext>
            </a:extLst>
          </p:cNvPr>
          <p:cNvSpPr txBox="1"/>
          <p:nvPr/>
        </p:nvSpPr>
        <p:spPr>
          <a:xfrm>
            <a:off x="8972550" y="2445549"/>
            <a:ext cx="2667000" cy="1754326"/>
          </a:xfrm>
          <a:prstGeom prst="rect">
            <a:avLst/>
          </a:prstGeom>
          <a:solidFill>
            <a:schemeClr val="accent4">
              <a:lumMod val="20000"/>
              <a:lumOff val="80000"/>
            </a:schemeClr>
          </a:solidFill>
          <a:ln>
            <a:solidFill>
              <a:schemeClr val="tx1"/>
            </a:solidFill>
          </a:ln>
        </p:spPr>
        <p:txBody>
          <a:bodyPr wrap="square" rtlCol="0">
            <a:spAutoFit/>
          </a:bodyPr>
          <a:lstStyle/>
          <a:p>
            <a:r>
              <a:rPr lang="en-US" dirty="0"/>
              <a:t>Generate gaussian blobs for clustering</a:t>
            </a:r>
          </a:p>
          <a:p>
            <a:r>
              <a:rPr lang="en-US" b="1" dirty="0" err="1"/>
              <a:t>Cluster_std</a:t>
            </a:r>
            <a:r>
              <a:rPr lang="en-US" b="1" dirty="0"/>
              <a:t> </a:t>
            </a:r>
            <a:r>
              <a:rPr lang="en-US" dirty="0"/>
              <a:t>: standard deviation of clusters</a:t>
            </a:r>
          </a:p>
          <a:p>
            <a:r>
              <a:rPr lang="en-US" b="1" dirty="0"/>
              <a:t>Centers</a:t>
            </a:r>
            <a:r>
              <a:rPr lang="en-US" dirty="0"/>
              <a:t> : generating fixed center location </a:t>
            </a:r>
          </a:p>
        </p:txBody>
      </p:sp>
      <p:sp>
        <p:nvSpPr>
          <p:cNvPr id="8" name="Right Brace 7">
            <a:extLst>
              <a:ext uri="{FF2B5EF4-FFF2-40B4-BE49-F238E27FC236}">
                <a16:creationId xmlns:a16="http://schemas.microsoft.com/office/drawing/2014/main" id="{6C2CA9E0-1911-4739-B394-3CD57C174B67}"/>
              </a:ext>
            </a:extLst>
          </p:cNvPr>
          <p:cNvSpPr/>
          <p:nvPr/>
        </p:nvSpPr>
        <p:spPr>
          <a:xfrm>
            <a:off x="7924800" y="2390775"/>
            <a:ext cx="228600" cy="3619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0C3C9181-A860-4F19-89BA-DEE8F3005704}"/>
              </a:ext>
            </a:extLst>
          </p:cNvPr>
          <p:cNvCxnSpPr>
            <a:stCxn id="8" idx="1"/>
          </p:cNvCxnSpPr>
          <p:nvPr/>
        </p:nvCxnSpPr>
        <p:spPr>
          <a:xfrm>
            <a:off x="8153400" y="2571750"/>
            <a:ext cx="819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7898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RH Berlin University logo.png">
            <a:extLst>
              <a:ext uri="{FF2B5EF4-FFF2-40B4-BE49-F238E27FC236}">
                <a16:creationId xmlns:a16="http://schemas.microsoft.com/office/drawing/2014/main" id="{3E559E38-1FA4-4892-8647-38662B3AA1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50" y="-17213"/>
            <a:ext cx="2261450" cy="605354"/>
          </a:xfrm>
          <a:prstGeom prst="rect">
            <a:avLst/>
          </a:prstGeom>
        </p:spPr>
      </p:pic>
      <p:sp>
        <p:nvSpPr>
          <p:cNvPr id="5" name="TextBox 4">
            <a:extLst>
              <a:ext uri="{FF2B5EF4-FFF2-40B4-BE49-F238E27FC236}">
                <a16:creationId xmlns:a16="http://schemas.microsoft.com/office/drawing/2014/main" id="{3E47D8EF-E033-4CF3-BB92-BBC7F4C776AB}"/>
              </a:ext>
            </a:extLst>
          </p:cNvPr>
          <p:cNvSpPr txBox="1"/>
          <p:nvPr/>
        </p:nvSpPr>
        <p:spPr>
          <a:xfrm>
            <a:off x="104906" y="-29790"/>
            <a:ext cx="8974440" cy="707886"/>
          </a:xfrm>
          <a:prstGeom prst="rect">
            <a:avLst/>
          </a:prstGeom>
          <a:noFill/>
        </p:spPr>
        <p:txBody>
          <a:bodyPr wrap="square" rtlCol="0">
            <a:spAutoFit/>
          </a:bodyPr>
          <a:lstStyle/>
          <a:p>
            <a:r>
              <a:rPr lang="en-US" sz="4000" dirty="0">
                <a:latin typeface="Georgia" panose="02040502050405020303" pitchFamily="18" charset="0"/>
              </a:rPr>
              <a:t>SVM : TENSORFLOW</a:t>
            </a:r>
          </a:p>
        </p:txBody>
      </p:sp>
      <p:pic>
        <p:nvPicPr>
          <p:cNvPr id="6" name="Picture 5">
            <a:extLst>
              <a:ext uri="{FF2B5EF4-FFF2-40B4-BE49-F238E27FC236}">
                <a16:creationId xmlns:a16="http://schemas.microsoft.com/office/drawing/2014/main" id="{909470F6-AB88-407E-98BA-BD8E01197B2E}"/>
              </a:ext>
            </a:extLst>
          </p:cNvPr>
          <p:cNvPicPr>
            <a:picLocks noChangeAspect="1"/>
          </p:cNvPicPr>
          <p:nvPr/>
        </p:nvPicPr>
        <p:blipFill>
          <a:blip r:embed="rId3"/>
          <a:stretch>
            <a:fillRect/>
          </a:stretch>
        </p:blipFill>
        <p:spPr>
          <a:xfrm>
            <a:off x="295564" y="914400"/>
            <a:ext cx="10961975" cy="5906167"/>
          </a:xfrm>
          <a:prstGeom prst="rect">
            <a:avLst/>
          </a:prstGeom>
        </p:spPr>
      </p:pic>
      <p:sp>
        <p:nvSpPr>
          <p:cNvPr id="7" name="TextBox 6">
            <a:extLst>
              <a:ext uri="{FF2B5EF4-FFF2-40B4-BE49-F238E27FC236}">
                <a16:creationId xmlns:a16="http://schemas.microsoft.com/office/drawing/2014/main" id="{718312B0-6282-497E-A6D7-D27B840C13B2}"/>
              </a:ext>
            </a:extLst>
          </p:cNvPr>
          <p:cNvSpPr txBox="1"/>
          <p:nvPr/>
        </p:nvSpPr>
        <p:spPr>
          <a:xfrm>
            <a:off x="7753350" y="1362075"/>
            <a:ext cx="3067050" cy="369332"/>
          </a:xfrm>
          <a:prstGeom prst="rect">
            <a:avLst/>
          </a:prstGeom>
          <a:solidFill>
            <a:schemeClr val="accent4">
              <a:lumMod val="20000"/>
              <a:lumOff val="80000"/>
            </a:schemeClr>
          </a:solidFill>
          <a:ln>
            <a:solidFill>
              <a:schemeClr val="tx1"/>
            </a:solidFill>
          </a:ln>
        </p:spPr>
        <p:txBody>
          <a:bodyPr wrap="square" rtlCol="0">
            <a:spAutoFit/>
          </a:bodyPr>
          <a:lstStyle/>
          <a:p>
            <a:r>
              <a:rPr lang="en-US" dirty="0"/>
              <a:t>Creating linear kernel model</a:t>
            </a:r>
          </a:p>
        </p:txBody>
      </p:sp>
      <p:sp>
        <p:nvSpPr>
          <p:cNvPr id="8" name="Right Brace 7">
            <a:extLst>
              <a:ext uri="{FF2B5EF4-FFF2-40B4-BE49-F238E27FC236}">
                <a16:creationId xmlns:a16="http://schemas.microsoft.com/office/drawing/2014/main" id="{C8A2A27C-4F26-4523-9DB8-7EE5725EA454}"/>
              </a:ext>
            </a:extLst>
          </p:cNvPr>
          <p:cNvSpPr/>
          <p:nvPr/>
        </p:nvSpPr>
        <p:spPr>
          <a:xfrm>
            <a:off x="6324600" y="914400"/>
            <a:ext cx="752475" cy="4476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7837CDD-AEBF-47E7-B031-2952E236BB48}"/>
              </a:ext>
            </a:extLst>
          </p:cNvPr>
          <p:cNvCxnSpPr>
            <a:stCxn id="8" idx="1"/>
          </p:cNvCxnSpPr>
          <p:nvPr/>
        </p:nvCxnSpPr>
        <p:spPr>
          <a:xfrm>
            <a:off x="7077075" y="1138238"/>
            <a:ext cx="676275" cy="290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8006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298830-F29C-4CFC-A010-30EFF06DEDB6}"/>
              </a:ext>
            </a:extLst>
          </p:cNvPr>
          <p:cNvSpPr txBox="1"/>
          <p:nvPr/>
        </p:nvSpPr>
        <p:spPr>
          <a:xfrm>
            <a:off x="143893" y="107540"/>
            <a:ext cx="8974440" cy="707886"/>
          </a:xfrm>
          <a:prstGeom prst="rect">
            <a:avLst/>
          </a:prstGeom>
          <a:noFill/>
        </p:spPr>
        <p:txBody>
          <a:bodyPr wrap="square" rtlCol="0">
            <a:spAutoFit/>
          </a:bodyPr>
          <a:lstStyle/>
          <a:p>
            <a:r>
              <a:rPr lang="en-US" sz="4000" dirty="0">
                <a:latin typeface="Georgia" panose="02040502050405020303" pitchFamily="18" charset="0"/>
              </a:rPr>
              <a:t>SVM : TENSORFLOW</a:t>
            </a:r>
          </a:p>
        </p:txBody>
      </p:sp>
      <p:pic>
        <p:nvPicPr>
          <p:cNvPr id="5" name="Picture 4" descr="SRH Berlin University logo.png">
            <a:extLst>
              <a:ext uri="{FF2B5EF4-FFF2-40B4-BE49-F238E27FC236}">
                <a16:creationId xmlns:a16="http://schemas.microsoft.com/office/drawing/2014/main" id="{CA584A75-E7B6-4807-A4DA-C8ECB38ED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50" y="-17213"/>
            <a:ext cx="2261450" cy="605354"/>
          </a:xfrm>
          <a:prstGeom prst="rect">
            <a:avLst/>
          </a:prstGeom>
        </p:spPr>
      </p:pic>
      <p:pic>
        <p:nvPicPr>
          <p:cNvPr id="6" name="Picture 5">
            <a:extLst>
              <a:ext uri="{FF2B5EF4-FFF2-40B4-BE49-F238E27FC236}">
                <a16:creationId xmlns:a16="http://schemas.microsoft.com/office/drawing/2014/main" id="{E9A218F4-1531-4555-9751-12618224D1C5}"/>
              </a:ext>
            </a:extLst>
          </p:cNvPr>
          <p:cNvPicPr>
            <a:picLocks noChangeAspect="1"/>
          </p:cNvPicPr>
          <p:nvPr/>
        </p:nvPicPr>
        <p:blipFill>
          <a:blip r:embed="rId3"/>
          <a:stretch>
            <a:fillRect/>
          </a:stretch>
        </p:blipFill>
        <p:spPr>
          <a:xfrm>
            <a:off x="143893" y="1655607"/>
            <a:ext cx="10917382" cy="2249776"/>
          </a:xfrm>
          <a:prstGeom prst="rect">
            <a:avLst/>
          </a:prstGeom>
        </p:spPr>
      </p:pic>
    </p:spTree>
    <p:extLst>
      <p:ext uri="{BB962C8B-B14F-4D97-AF65-F5344CB8AC3E}">
        <p14:creationId xmlns:p14="http://schemas.microsoft.com/office/powerpoint/2010/main" val="41928540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E182-5F25-4911-8AA2-6E897174AD47}"/>
              </a:ext>
            </a:extLst>
          </p:cNvPr>
          <p:cNvSpPr>
            <a:spLocks noGrp="1"/>
          </p:cNvSpPr>
          <p:nvPr>
            <p:ph type="title"/>
          </p:nvPr>
        </p:nvSpPr>
        <p:spPr>
          <a:xfrm>
            <a:off x="343949" y="138623"/>
            <a:ext cx="8875552" cy="893224"/>
          </a:xfrm>
        </p:spPr>
        <p:txBody>
          <a:bodyPr>
            <a:normAutofit/>
          </a:bodyPr>
          <a:lstStyle/>
          <a:p>
            <a:r>
              <a:rPr lang="en-US" sz="4000" dirty="0">
                <a:latin typeface="Georgia" panose="02040502050405020303" pitchFamily="18" charset="0"/>
              </a:rPr>
              <a:t>FINDINGS AND CONCLUSION  :</a:t>
            </a:r>
          </a:p>
        </p:txBody>
      </p:sp>
      <p:sp>
        <p:nvSpPr>
          <p:cNvPr id="3" name="Content Placeholder 2">
            <a:extLst>
              <a:ext uri="{FF2B5EF4-FFF2-40B4-BE49-F238E27FC236}">
                <a16:creationId xmlns:a16="http://schemas.microsoft.com/office/drawing/2014/main" id="{68CF0F08-56D6-4DFC-821D-E034D859F016}"/>
              </a:ext>
            </a:extLst>
          </p:cNvPr>
          <p:cNvSpPr>
            <a:spLocks noGrp="1"/>
          </p:cNvSpPr>
          <p:nvPr>
            <p:ph idx="1"/>
          </p:nvPr>
        </p:nvSpPr>
        <p:spPr>
          <a:xfrm>
            <a:off x="343949" y="1151490"/>
            <a:ext cx="11009851" cy="5417089"/>
          </a:xfrm>
        </p:spPr>
        <p:txBody>
          <a:bodyPr/>
          <a:lstStyle/>
          <a:p>
            <a:r>
              <a:rPr lang="en-US" sz="2000" dirty="0"/>
              <a:t>From the result we were clearly able to categorize and differentiate people having heart disease and absence of heart disease .</a:t>
            </a:r>
          </a:p>
          <a:p>
            <a:pPr lvl="1"/>
            <a:r>
              <a:rPr lang="en-US" sz="1600" dirty="0">
                <a:solidFill>
                  <a:srgbClr val="FF0000"/>
                </a:solidFill>
              </a:rPr>
              <a:t>120 patients with heart disease </a:t>
            </a:r>
          </a:p>
          <a:p>
            <a:pPr lvl="1"/>
            <a:r>
              <a:rPr lang="en-US" sz="1600" dirty="0">
                <a:solidFill>
                  <a:srgbClr val="FF0000"/>
                </a:solidFill>
              </a:rPr>
              <a:t>150 patients without heart disease </a:t>
            </a:r>
            <a:endParaRPr lang="en-US" sz="1600" dirty="0"/>
          </a:p>
          <a:p>
            <a:r>
              <a:rPr lang="en-US" sz="2000" dirty="0"/>
              <a:t>Categorized male and female patients from the data .</a:t>
            </a:r>
          </a:p>
          <a:p>
            <a:pPr lvl="1"/>
            <a:r>
              <a:rPr lang="en-US" sz="1600" dirty="0">
                <a:solidFill>
                  <a:srgbClr val="FF0000"/>
                </a:solidFill>
              </a:rPr>
              <a:t>87 female patients </a:t>
            </a:r>
          </a:p>
          <a:p>
            <a:pPr lvl="1"/>
            <a:r>
              <a:rPr lang="en-US" sz="1600" dirty="0">
                <a:solidFill>
                  <a:srgbClr val="FF0000"/>
                </a:solidFill>
              </a:rPr>
              <a:t>183 male patients</a:t>
            </a:r>
          </a:p>
          <a:p>
            <a:endParaRPr lang="en-US" sz="2000" dirty="0"/>
          </a:p>
          <a:p>
            <a:r>
              <a:rPr lang="en-US" sz="2000" dirty="0"/>
              <a:t>People with heart disease have been marked </a:t>
            </a:r>
            <a:r>
              <a:rPr lang="en-US" sz="2000" dirty="0">
                <a:solidFill>
                  <a:srgbClr val="FF0000"/>
                </a:solidFill>
              </a:rPr>
              <a:t>“1”</a:t>
            </a:r>
            <a:r>
              <a:rPr lang="en-US" sz="2000" dirty="0"/>
              <a:t>i.e  the disease is present, marked </a:t>
            </a:r>
            <a:r>
              <a:rPr lang="en-US" sz="2000" dirty="0">
                <a:solidFill>
                  <a:srgbClr val="FF0000"/>
                </a:solidFill>
              </a:rPr>
              <a:t>“0” </a:t>
            </a:r>
            <a:r>
              <a:rPr lang="en-US" sz="2000" dirty="0"/>
              <a:t>for absence of disease </a:t>
            </a:r>
          </a:p>
          <a:p>
            <a:endParaRPr lang="en-US" sz="2000" dirty="0"/>
          </a:p>
          <a:p>
            <a:r>
              <a:rPr lang="en-US" sz="2000" dirty="0"/>
              <a:t>Trained the individual parameters.</a:t>
            </a:r>
          </a:p>
          <a:p>
            <a:endParaRPr lang="en-US" sz="2000" dirty="0"/>
          </a:p>
          <a:p>
            <a:r>
              <a:rPr lang="en-US" sz="2000" dirty="0"/>
              <a:t>Achieved accuracy rate of </a:t>
            </a:r>
            <a:r>
              <a:rPr lang="en-US" sz="2000" dirty="0">
                <a:solidFill>
                  <a:srgbClr val="FF0000"/>
                </a:solidFill>
              </a:rPr>
              <a:t>80 % </a:t>
            </a:r>
            <a:r>
              <a:rPr lang="en-US" sz="2000" dirty="0"/>
              <a:t>in TensorFlow</a:t>
            </a:r>
          </a:p>
          <a:p>
            <a:r>
              <a:rPr lang="en-US" sz="2000" dirty="0"/>
              <a:t>Achieved accuracy rate of </a:t>
            </a:r>
            <a:r>
              <a:rPr lang="en-US" sz="2000" dirty="0">
                <a:solidFill>
                  <a:srgbClr val="FF0000"/>
                </a:solidFill>
              </a:rPr>
              <a:t>79.6 %</a:t>
            </a:r>
            <a:r>
              <a:rPr lang="en-US" sz="2000" dirty="0"/>
              <a:t> in SVM </a:t>
            </a:r>
          </a:p>
          <a:p>
            <a:pPr marL="0" indent="0">
              <a:buNone/>
            </a:pPr>
            <a:endParaRPr lang="en-US" sz="2000" dirty="0"/>
          </a:p>
        </p:txBody>
      </p:sp>
      <p:pic>
        <p:nvPicPr>
          <p:cNvPr id="5" name="Picture 4" descr="SRH Berlin University logo.png">
            <a:extLst>
              <a:ext uri="{FF2B5EF4-FFF2-40B4-BE49-F238E27FC236}">
                <a16:creationId xmlns:a16="http://schemas.microsoft.com/office/drawing/2014/main" id="{1B1E8873-8C16-4F22-B77B-5CE061C3E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spTree>
    <p:extLst>
      <p:ext uri="{BB962C8B-B14F-4D97-AF65-F5344CB8AC3E}">
        <p14:creationId xmlns:p14="http://schemas.microsoft.com/office/powerpoint/2010/main" val="19575130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9DFA-0ACC-4C7F-96D6-10F4AB37962F}"/>
              </a:ext>
            </a:extLst>
          </p:cNvPr>
          <p:cNvSpPr>
            <a:spLocks noGrp="1"/>
          </p:cNvSpPr>
          <p:nvPr>
            <p:ph type="title"/>
          </p:nvPr>
        </p:nvSpPr>
        <p:spPr>
          <a:xfrm>
            <a:off x="222028" y="91855"/>
            <a:ext cx="7474172" cy="1325563"/>
          </a:xfrm>
        </p:spPr>
        <p:txBody>
          <a:bodyPr>
            <a:normAutofit/>
          </a:bodyPr>
          <a:lstStyle/>
          <a:p>
            <a:r>
              <a:rPr lang="en-US" sz="4000" dirty="0">
                <a:latin typeface="Georgia" panose="02040502050405020303" pitchFamily="18" charset="0"/>
              </a:rPr>
              <a:t>REFERENCES :</a:t>
            </a:r>
          </a:p>
        </p:txBody>
      </p:sp>
      <p:sp>
        <p:nvSpPr>
          <p:cNvPr id="3" name="Content Placeholder 2">
            <a:extLst>
              <a:ext uri="{FF2B5EF4-FFF2-40B4-BE49-F238E27FC236}">
                <a16:creationId xmlns:a16="http://schemas.microsoft.com/office/drawing/2014/main" id="{B246C00E-90D2-4AE5-99F5-08575EA43A14}"/>
              </a:ext>
            </a:extLst>
          </p:cNvPr>
          <p:cNvSpPr>
            <a:spLocks noGrp="1"/>
          </p:cNvSpPr>
          <p:nvPr>
            <p:ph idx="1"/>
          </p:nvPr>
        </p:nvSpPr>
        <p:spPr>
          <a:xfrm>
            <a:off x="569154" y="1632815"/>
            <a:ext cx="7369755" cy="5501410"/>
          </a:xfrm>
        </p:spPr>
        <p:txBody>
          <a:bodyPr anchor="ctr">
            <a:normAutofit/>
          </a:bodyPr>
          <a:lstStyle/>
          <a:p>
            <a:r>
              <a:rPr lang="en-US" sz="2000" dirty="0">
                <a:hlinkClick r:id="rId2"/>
              </a:rPr>
              <a:t>https://dzone.com/articles/support-vector-machine-in-r-using-svm-to-predict-h</a:t>
            </a:r>
            <a:endParaRPr lang="en-US" sz="2000" dirty="0"/>
          </a:p>
          <a:p>
            <a:endParaRPr lang="en-US" sz="2000" dirty="0"/>
          </a:p>
          <a:p>
            <a:r>
              <a:rPr lang="en-US" sz="2000" dirty="0">
                <a:hlinkClick r:id="rId3"/>
              </a:rPr>
              <a:t>https://www.ahajournals.org/doi/10.1161/CIR.0000000000000757</a:t>
            </a:r>
            <a:endParaRPr lang="en-US" sz="2000" dirty="0"/>
          </a:p>
          <a:p>
            <a:endParaRPr lang="en-US" sz="2000" dirty="0"/>
          </a:p>
          <a:p>
            <a:r>
              <a:rPr lang="en-US" sz="2000" dirty="0">
                <a:hlinkClick r:id="rId4"/>
              </a:rPr>
              <a:t>https://towardsdatascience.com/heart-disease-risk-assessment-using-machine-learning-83335d077dad</a:t>
            </a:r>
            <a:endParaRPr lang="en-US" sz="2000" dirty="0"/>
          </a:p>
          <a:p>
            <a:endParaRPr lang="en-US" sz="2000" dirty="0"/>
          </a:p>
          <a:p>
            <a:r>
              <a:rPr lang="en-US" sz="2000" b="0" i="0" dirty="0">
                <a:effectLst/>
                <a:hlinkClick r:id="rId5" tooltip="https://archive.ics.uci.edu/ml/datasets/heart+disease"/>
              </a:rPr>
              <a:t>https://archive.ics.uci.edu/ml/datasets/Heart+Disease</a:t>
            </a:r>
            <a:endParaRPr lang="en-US" sz="2000" b="0" i="0" dirty="0">
              <a:effectLst/>
            </a:endParaRPr>
          </a:p>
          <a:p>
            <a:endParaRPr lang="en-US" sz="2000" dirty="0"/>
          </a:p>
          <a:p>
            <a:r>
              <a:rPr lang="en-US" sz="2000" b="0" i="0" dirty="0">
                <a:effectLst/>
                <a:hlinkClick r:id="rId6"/>
              </a:rPr>
              <a:t>https://www.ijraset.com/fileserve.php?FID=19814</a:t>
            </a:r>
            <a:endParaRPr lang="en-US" sz="2000" b="0" i="0" dirty="0">
              <a:effectLst/>
            </a:endParaRPr>
          </a:p>
          <a:p>
            <a:endParaRPr lang="en-US" sz="2000" dirty="0"/>
          </a:p>
          <a:p>
            <a:r>
              <a:rPr lang="en-US" sz="2000" b="0" i="0" dirty="0">
                <a:effectLst/>
                <a:hlinkClick r:id="rId7"/>
              </a:rPr>
              <a:t>https://www.tensorflow.org/tensorboard/get_started</a:t>
            </a:r>
            <a:endParaRPr lang="en-US" sz="2000" b="0" i="0" dirty="0">
              <a:effectLst/>
            </a:endParaRPr>
          </a:p>
          <a:p>
            <a:pPr marL="0" indent="0">
              <a:buNone/>
            </a:pPr>
            <a:endParaRPr lang="en-US" sz="2000" b="0" i="0" dirty="0">
              <a:effectLst/>
            </a:endParaRPr>
          </a:p>
          <a:p>
            <a:endParaRPr lang="en-US" sz="2000" b="0" i="0" dirty="0">
              <a:effectLst/>
            </a:endParaRPr>
          </a:p>
          <a:p>
            <a:endParaRPr lang="en-US" sz="2000" dirty="0"/>
          </a:p>
          <a:p>
            <a:endParaRPr lang="en-US" sz="2000" dirty="0"/>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Arrow: Straight">
            <a:extLst>
              <a:ext uri="{FF2B5EF4-FFF2-40B4-BE49-F238E27FC236}">
                <a16:creationId xmlns:a16="http://schemas.microsoft.com/office/drawing/2014/main" id="{64324DA6-F5CE-4E6C-A143-C1759A3DA56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13987" y="2857501"/>
            <a:ext cx="1142998" cy="1142998"/>
          </a:xfrm>
          <a:prstGeom prst="rect">
            <a:avLst/>
          </a:prstGeom>
        </p:spPr>
      </p:pic>
      <p:pic>
        <p:nvPicPr>
          <p:cNvPr id="4" name="Picture 3" descr="SRH Berlin University logo.png">
            <a:extLst>
              <a:ext uri="{FF2B5EF4-FFF2-40B4-BE49-F238E27FC236}">
                <a16:creationId xmlns:a16="http://schemas.microsoft.com/office/drawing/2014/main" id="{17F13C21-4F44-4BCF-AE61-29AAFB43DAC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02508" y="-1"/>
            <a:ext cx="2289492" cy="627565"/>
          </a:xfrm>
          <a:prstGeom prst="rect">
            <a:avLst/>
          </a:prstGeom>
        </p:spPr>
      </p:pic>
    </p:spTree>
    <p:extLst>
      <p:ext uri="{BB962C8B-B14F-4D97-AF65-F5344CB8AC3E}">
        <p14:creationId xmlns:p14="http://schemas.microsoft.com/office/powerpoint/2010/main" val="2174025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D51051-790A-42CF-A386-8717B7B9E2D6}"/>
              </a:ext>
            </a:extLst>
          </p:cNvPr>
          <p:cNvSpPr>
            <a:spLocks noGrp="1"/>
          </p:cNvSpPr>
          <p:nvPr>
            <p:ph type="title"/>
          </p:nvPr>
        </p:nvSpPr>
        <p:spPr>
          <a:xfrm>
            <a:off x="1848465" y="2818431"/>
            <a:ext cx="8495070" cy="1784402"/>
          </a:xfrm>
        </p:spPr>
        <p:txBody>
          <a:bodyPr vert="horz" lIns="91440" tIns="45720" rIns="91440" bIns="45720" rtlCol="0" anchor="b">
            <a:normAutofit/>
          </a:bodyPr>
          <a:lstStyle/>
          <a:p>
            <a:pPr algn="ctr"/>
            <a:r>
              <a:rPr lang="en-US" sz="6000" kern="1200" dirty="0">
                <a:solidFill>
                  <a:srgbClr val="FFFFFF"/>
                </a:solidFill>
                <a:latin typeface="Georgia" panose="02040502050405020303" pitchFamily="18" charset="0"/>
              </a:rPr>
              <a:t>THANK YOU </a:t>
            </a:r>
          </a:p>
        </p:txBody>
      </p:sp>
      <p:sp>
        <p:nvSpPr>
          <p:cNvPr id="11" name="Oval 10">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Accept">
            <a:extLst>
              <a:ext uri="{FF2B5EF4-FFF2-40B4-BE49-F238E27FC236}">
                <a16:creationId xmlns:a16="http://schemas.microsoft.com/office/drawing/2014/main" id="{05E19B26-C72B-4C28-9425-BA148AF63E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1146111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72E444-6C62-4387-8C6C-3778413160ED}"/>
              </a:ext>
            </a:extLst>
          </p:cNvPr>
          <p:cNvSpPr>
            <a:spLocks noGrp="1"/>
          </p:cNvSpPr>
          <p:nvPr>
            <p:ph idx="1"/>
          </p:nvPr>
        </p:nvSpPr>
        <p:spPr>
          <a:xfrm>
            <a:off x="183858" y="1426128"/>
            <a:ext cx="11795621" cy="4597167"/>
          </a:xfrm>
        </p:spPr>
        <p:txBody>
          <a:bodyPr/>
          <a:lstStyle/>
          <a:p>
            <a:r>
              <a:rPr lang="en-US" sz="2000" dirty="0"/>
              <a:t>Many approaches like machine learning ,neural networks ,data mining have been deployed to identify the disease .</a:t>
            </a:r>
          </a:p>
          <a:p>
            <a:endParaRPr lang="en-US" sz="2000" dirty="0"/>
          </a:p>
          <a:p>
            <a:r>
              <a:rPr lang="en-US" sz="2000" dirty="0"/>
              <a:t>Here we use one of the machine learning model , </a:t>
            </a:r>
            <a:r>
              <a:rPr lang="en-US" sz="2000" dirty="0">
                <a:solidFill>
                  <a:srgbClr val="FF0000"/>
                </a:solidFill>
              </a:rPr>
              <a:t>Support Vector Machine </a:t>
            </a:r>
            <a:r>
              <a:rPr lang="en-US" sz="2000" dirty="0"/>
              <a:t>to </a:t>
            </a:r>
            <a:r>
              <a:rPr lang="en-US" sz="2000" dirty="0">
                <a:solidFill>
                  <a:srgbClr val="FF0000"/>
                </a:solidFill>
              </a:rPr>
              <a:t>predict the threat level of the disease at a very early stage . </a:t>
            </a:r>
          </a:p>
          <a:p>
            <a:endParaRPr lang="en-US" sz="2000" dirty="0"/>
          </a:p>
          <a:p>
            <a:r>
              <a:rPr lang="en-US" sz="2000" dirty="0"/>
              <a:t>From the past few decades , it has also been identified that heart disease condition has been also found in new born babies also during their birth itself .</a:t>
            </a:r>
          </a:p>
          <a:p>
            <a:endParaRPr lang="en-US" sz="2000" dirty="0"/>
          </a:p>
          <a:p>
            <a:endParaRPr lang="en-US" sz="2000" dirty="0"/>
          </a:p>
          <a:p>
            <a:endParaRPr lang="en-US" sz="2000" dirty="0"/>
          </a:p>
          <a:p>
            <a:endParaRPr lang="en-US" sz="2000" dirty="0"/>
          </a:p>
          <a:p>
            <a:endParaRPr lang="en-US" dirty="0"/>
          </a:p>
        </p:txBody>
      </p:sp>
      <p:pic>
        <p:nvPicPr>
          <p:cNvPr id="5" name="Picture 4" descr="SRH Berlin University logo.png">
            <a:extLst>
              <a:ext uri="{FF2B5EF4-FFF2-40B4-BE49-F238E27FC236}">
                <a16:creationId xmlns:a16="http://schemas.microsoft.com/office/drawing/2014/main" id="{1427D630-45B0-49E1-A915-1C9B677DE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sp>
        <p:nvSpPr>
          <p:cNvPr id="6" name="Title 1">
            <a:extLst>
              <a:ext uri="{FF2B5EF4-FFF2-40B4-BE49-F238E27FC236}">
                <a16:creationId xmlns:a16="http://schemas.microsoft.com/office/drawing/2014/main" id="{8FBC34A5-DA21-4AFC-8E5F-0AD841DF8412}"/>
              </a:ext>
            </a:extLst>
          </p:cNvPr>
          <p:cNvSpPr>
            <a:spLocks noGrp="1"/>
          </p:cNvSpPr>
          <p:nvPr>
            <p:ph type="title"/>
          </p:nvPr>
        </p:nvSpPr>
        <p:spPr>
          <a:xfrm>
            <a:off x="183858" y="88288"/>
            <a:ext cx="7106175" cy="800945"/>
          </a:xfrm>
        </p:spPr>
        <p:txBody>
          <a:bodyPr>
            <a:normAutofit/>
          </a:bodyPr>
          <a:lstStyle/>
          <a:p>
            <a:r>
              <a:rPr lang="en-US" sz="4000" dirty="0">
                <a:latin typeface="Georgia" panose="02040502050405020303" pitchFamily="18" charset="0"/>
              </a:rPr>
              <a:t>INTRODUCTION:</a:t>
            </a:r>
          </a:p>
        </p:txBody>
      </p:sp>
    </p:spTree>
    <p:extLst>
      <p:ext uri="{BB962C8B-B14F-4D97-AF65-F5344CB8AC3E}">
        <p14:creationId xmlns:p14="http://schemas.microsoft.com/office/powerpoint/2010/main" val="3714988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A2976-BB10-45F6-8DA0-20A0E5741253}"/>
              </a:ext>
            </a:extLst>
          </p:cNvPr>
          <p:cNvSpPr>
            <a:spLocks noGrp="1"/>
          </p:cNvSpPr>
          <p:nvPr>
            <p:ph type="title"/>
          </p:nvPr>
        </p:nvSpPr>
        <p:spPr>
          <a:xfrm>
            <a:off x="83190" y="96678"/>
            <a:ext cx="8523915" cy="675110"/>
          </a:xfrm>
        </p:spPr>
        <p:txBody>
          <a:bodyPr>
            <a:normAutofit fontScale="90000"/>
          </a:bodyPr>
          <a:lstStyle/>
          <a:p>
            <a:r>
              <a:rPr lang="en-US" sz="4400" dirty="0">
                <a:latin typeface="Georgia" panose="02040502050405020303" pitchFamily="18" charset="0"/>
              </a:rPr>
              <a:t>INTRODUCTION:</a:t>
            </a:r>
            <a:endParaRPr lang="en-US" dirty="0"/>
          </a:p>
        </p:txBody>
      </p:sp>
      <p:sp>
        <p:nvSpPr>
          <p:cNvPr id="3" name="Content Placeholder 2">
            <a:extLst>
              <a:ext uri="{FF2B5EF4-FFF2-40B4-BE49-F238E27FC236}">
                <a16:creationId xmlns:a16="http://schemas.microsoft.com/office/drawing/2014/main" id="{0AA2D542-D2E1-47B6-8813-5F4D07E4D67E}"/>
              </a:ext>
            </a:extLst>
          </p:cNvPr>
          <p:cNvSpPr>
            <a:spLocks noGrp="1"/>
          </p:cNvSpPr>
          <p:nvPr>
            <p:ph idx="1"/>
          </p:nvPr>
        </p:nvSpPr>
        <p:spPr>
          <a:xfrm>
            <a:off x="101631" y="1165223"/>
            <a:ext cx="11988737" cy="5202021"/>
          </a:xfrm>
        </p:spPr>
        <p:txBody>
          <a:bodyPr>
            <a:normAutofit fontScale="92500" lnSpcReduction="20000"/>
          </a:bodyPr>
          <a:lstStyle/>
          <a:p>
            <a:pPr algn="just"/>
            <a:r>
              <a:rPr lang="en-US" sz="2000" dirty="0"/>
              <a:t>SVM model mainly helps us to </a:t>
            </a:r>
            <a:r>
              <a:rPr lang="en-US" sz="2000" dirty="0">
                <a:solidFill>
                  <a:srgbClr val="FF0000"/>
                </a:solidFill>
              </a:rPr>
              <a:t>differentiate data in various categories .</a:t>
            </a:r>
          </a:p>
          <a:p>
            <a:pPr algn="just"/>
            <a:endParaRPr lang="en-US" sz="2000" dirty="0">
              <a:solidFill>
                <a:srgbClr val="FF0000"/>
              </a:solidFill>
            </a:endParaRPr>
          </a:p>
          <a:p>
            <a:pPr algn="just"/>
            <a:r>
              <a:rPr lang="en-US" sz="2000" dirty="0"/>
              <a:t>It uses </a:t>
            </a:r>
            <a:r>
              <a:rPr lang="en-US" sz="2000" dirty="0">
                <a:solidFill>
                  <a:srgbClr val="FF0000"/>
                </a:solidFill>
              </a:rPr>
              <a:t>hyperplane</a:t>
            </a:r>
            <a:r>
              <a:rPr lang="en-US" sz="2000" dirty="0"/>
              <a:t> to differentiate the data so that it is easy to understand under which category the risk possess and which category the risk factors are less . </a:t>
            </a:r>
          </a:p>
          <a:p>
            <a:pPr algn="just"/>
            <a:endParaRPr lang="en-US" sz="2000" dirty="0"/>
          </a:p>
          <a:p>
            <a:pPr algn="just"/>
            <a:r>
              <a:rPr lang="en-US" sz="2000" dirty="0"/>
              <a:t>These models also have helped us to understand the myth of which category of age regarding the heart disease whether,  elder people are highly prone or the youngsters are more prone to the CVD .</a:t>
            </a:r>
          </a:p>
          <a:p>
            <a:pPr algn="just"/>
            <a:endParaRPr lang="en-US" sz="2000" dirty="0"/>
          </a:p>
          <a:p>
            <a:pPr algn="just"/>
            <a:r>
              <a:rPr lang="en-US" sz="2000" dirty="0"/>
              <a:t>SVM has also helped us to :</a:t>
            </a:r>
          </a:p>
          <a:p>
            <a:pPr lvl="1" algn="just">
              <a:lnSpc>
                <a:spcPct val="150000"/>
              </a:lnSpc>
              <a:buFont typeface="Wingdings" panose="05000000000000000000" pitchFamily="2" charset="2"/>
              <a:buChar char="ü"/>
            </a:pPr>
            <a:r>
              <a:rPr lang="en-US" sz="2000" dirty="0"/>
              <a:t> differentiate certain categories like the people who smoke , high blood pressure , higher glucose level , cholesterol </a:t>
            </a:r>
            <a:r>
              <a:rPr lang="en-US" sz="2000" dirty="0" err="1"/>
              <a:t>etc</a:t>
            </a:r>
            <a:endParaRPr lang="en-US" sz="2000" dirty="0"/>
          </a:p>
          <a:p>
            <a:pPr lvl="1" algn="just">
              <a:lnSpc>
                <a:spcPct val="150000"/>
              </a:lnSpc>
              <a:buFont typeface="Wingdings" panose="05000000000000000000" pitchFamily="2" charset="2"/>
              <a:buChar char="ü"/>
            </a:pPr>
            <a:r>
              <a:rPr lang="en-US" sz="2000" dirty="0"/>
              <a:t> to determine the risk at very early stage </a:t>
            </a:r>
          </a:p>
          <a:p>
            <a:pPr lvl="1" algn="just">
              <a:lnSpc>
                <a:spcPct val="150000"/>
              </a:lnSpc>
              <a:buFont typeface="Wingdings" panose="05000000000000000000" pitchFamily="2" charset="2"/>
              <a:buChar char="ü"/>
            </a:pPr>
            <a:r>
              <a:rPr lang="en-US" sz="2000" dirty="0"/>
              <a:t>to identify under which category the heart disease are more prone </a:t>
            </a:r>
          </a:p>
          <a:p>
            <a:pPr lvl="1" algn="just">
              <a:lnSpc>
                <a:spcPct val="150000"/>
              </a:lnSpc>
              <a:buFont typeface="Wingdings" panose="05000000000000000000" pitchFamily="2" charset="2"/>
              <a:buChar char="ü"/>
            </a:pPr>
            <a:r>
              <a:rPr lang="en-US" sz="2000" dirty="0"/>
              <a:t> also to </a:t>
            </a:r>
            <a:r>
              <a:rPr lang="en-US" sz="2000" dirty="0">
                <a:solidFill>
                  <a:srgbClr val="FF0000"/>
                </a:solidFill>
              </a:rPr>
              <a:t>identify the accuracy </a:t>
            </a:r>
            <a:r>
              <a:rPr lang="en-US" sz="2000" dirty="0"/>
              <a:t>levels they possess .</a:t>
            </a:r>
          </a:p>
          <a:p>
            <a:endParaRPr lang="en-US" sz="2000" dirty="0"/>
          </a:p>
        </p:txBody>
      </p:sp>
      <p:pic>
        <p:nvPicPr>
          <p:cNvPr id="5" name="Picture 4" descr="SRH Berlin University logo.png">
            <a:extLst>
              <a:ext uri="{FF2B5EF4-FFF2-40B4-BE49-F238E27FC236}">
                <a16:creationId xmlns:a16="http://schemas.microsoft.com/office/drawing/2014/main" id="{571746AD-1E28-4A86-BA6B-180751E3F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spTree>
    <p:extLst>
      <p:ext uri="{BB962C8B-B14F-4D97-AF65-F5344CB8AC3E}">
        <p14:creationId xmlns:p14="http://schemas.microsoft.com/office/powerpoint/2010/main" val="127396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7B744-A605-4066-9521-24144AE5AC46}"/>
              </a:ext>
            </a:extLst>
          </p:cNvPr>
          <p:cNvSpPr>
            <a:spLocks noGrp="1"/>
          </p:cNvSpPr>
          <p:nvPr>
            <p:ph type="title"/>
          </p:nvPr>
        </p:nvSpPr>
        <p:spPr>
          <a:xfrm>
            <a:off x="147782" y="96135"/>
            <a:ext cx="9127748" cy="909782"/>
          </a:xfrm>
        </p:spPr>
        <p:txBody>
          <a:bodyPr>
            <a:normAutofit fontScale="90000"/>
          </a:bodyPr>
          <a:lstStyle/>
          <a:p>
            <a:r>
              <a:rPr lang="en-US" dirty="0">
                <a:latin typeface="Georgia" panose="02040502050405020303" pitchFamily="18" charset="0"/>
              </a:rPr>
              <a:t>A QUICK INTRO TO SVM ……………….</a:t>
            </a:r>
          </a:p>
        </p:txBody>
      </p:sp>
      <p:sp>
        <p:nvSpPr>
          <p:cNvPr id="3" name="Content Placeholder 2">
            <a:extLst>
              <a:ext uri="{FF2B5EF4-FFF2-40B4-BE49-F238E27FC236}">
                <a16:creationId xmlns:a16="http://schemas.microsoft.com/office/drawing/2014/main" id="{E2C185DF-5FF6-488E-A05A-E00212DB99E2}"/>
              </a:ext>
            </a:extLst>
          </p:cNvPr>
          <p:cNvSpPr>
            <a:spLocks noGrp="1"/>
          </p:cNvSpPr>
          <p:nvPr>
            <p:ph idx="1"/>
          </p:nvPr>
        </p:nvSpPr>
        <p:spPr>
          <a:xfrm>
            <a:off x="147782" y="1505527"/>
            <a:ext cx="11206018" cy="5264728"/>
          </a:xfrm>
        </p:spPr>
        <p:txBody>
          <a:bodyPr/>
          <a:lstStyle/>
          <a:p>
            <a:r>
              <a:rPr lang="en-US" dirty="0"/>
              <a:t>Understanding SVM ???</a:t>
            </a:r>
          </a:p>
          <a:p>
            <a:pPr marL="0" indent="0">
              <a:buNone/>
            </a:pPr>
            <a:endParaRPr lang="en-US" dirty="0"/>
          </a:p>
        </p:txBody>
      </p:sp>
      <p:pic>
        <p:nvPicPr>
          <p:cNvPr id="5" name="Picture 4" descr="SRH Berlin University logo.png">
            <a:extLst>
              <a:ext uri="{FF2B5EF4-FFF2-40B4-BE49-F238E27FC236}">
                <a16:creationId xmlns:a16="http://schemas.microsoft.com/office/drawing/2014/main" id="{123D8AE0-FE39-40A8-B35F-A5569B103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cxnSp>
        <p:nvCxnSpPr>
          <p:cNvPr id="11" name="Straight Arrow Connector 10">
            <a:extLst>
              <a:ext uri="{FF2B5EF4-FFF2-40B4-BE49-F238E27FC236}">
                <a16:creationId xmlns:a16="http://schemas.microsoft.com/office/drawing/2014/main" id="{F084DA1C-680A-47E3-83EA-2D62E3D613A2}"/>
              </a:ext>
            </a:extLst>
          </p:cNvPr>
          <p:cNvCxnSpPr>
            <a:cxnSpLocks/>
          </p:cNvCxnSpPr>
          <p:nvPr/>
        </p:nvCxnSpPr>
        <p:spPr>
          <a:xfrm flipV="1">
            <a:off x="1249960" y="2147582"/>
            <a:ext cx="0" cy="2310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7D04049-EF07-4F71-B798-EA9ECA9A6B71}"/>
              </a:ext>
            </a:extLst>
          </p:cNvPr>
          <p:cNvCxnSpPr>
            <a:cxnSpLocks/>
          </p:cNvCxnSpPr>
          <p:nvPr/>
        </p:nvCxnSpPr>
        <p:spPr>
          <a:xfrm>
            <a:off x="1249960" y="4454554"/>
            <a:ext cx="33723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Star: 5 Points 17">
            <a:extLst>
              <a:ext uri="{FF2B5EF4-FFF2-40B4-BE49-F238E27FC236}">
                <a16:creationId xmlns:a16="http://schemas.microsoft.com/office/drawing/2014/main" id="{1CF9BE25-BB4D-4242-BE9F-52BB445C9A39}"/>
              </a:ext>
            </a:extLst>
          </p:cNvPr>
          <p:cNvSpPr/>
          <p:nvPr/>
        </p:nvSpPr>
        <p:spPr>
          <a:xfrm>
            <a:off x="1644242" y="2340534"/>
            <a:ext cx="167746" cy="16777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Star: 5 Points 19">
            <a:extLst>
              <a:ext uri="{FF2B5EF4-FFF2-40B4-BE49-F238E27FC236}">
                <a16:creationId xmlns:a16="http://schemas.microsoft.com/office/drawing/2014/main" id="{04A3397E-E3B0-4E7A-A3F4-AF647F6963B0}"/>
              </a:ext>
            </a:extLst>
          </p:cNvPr>
          <p:cNvSpPr/>
          <p:nvPr/>
        </p:nvSpPr>
        <p:spPr>
          <a:xfrm>
            <a:off x="1570855" y="2807056"/>
            <a:ext cx="167746" cy="16777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Star: 5 Points 21">
            <a:extLst>
              <a:ext uri="{FF2B5EF4-FFF2-40B4-BE49-F238E27FC236}">
                <a16:creationId xmlns:a16="http://schemas.microsoft.com/office/drawing/2014/main" id="{9FB876CD-1659-4D18-8411-E47CA6144EA4}"/>
              </a:ext>
            </a:extLst>
          </p:cNvPr>
          <p:cNvSpPr/>
          <p:nvPr/>
        </p:nvSpPr>
        <p:spPr>
          <a:xfrm>
            <a:off x="1811988" y="3229770"/>
            <a:ext cx="167746" cy="16777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Star: 5 Points 23">
            <a:extLst>
              <a:ext uri="{FF2B5EF4-FFF2-40B4-BE49-F238E27FC236}">
                <a16:creationId xmlns:a16="http://schemas.microsoft.com/office/drawing/2014/main" id="{4CDD0AB8-B5A3-4763-B3AE-E47CDEEF2FBA}"/>
              </a:ext>
            </a:extLst>
          </p:cNvPr>
          <p:cNvSpPr/>
          <p:nvPr/>
        </p:nvSpPr>
        <p:spPr>
          <a:xfrm>
            <a:off x="2101442" y="2797734"/>
            <a:ext cx="167746" cy="16777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Star: 5 Points 25">
            <a:extLst>
              <a:ext uri="{FF2B5EF4-FFF2-40B4-BE49-F238E27FC236}">
                <a16:creationId xmlns:a16="http://schemas.microsoft.com/office/drawing/2014/main" id="{18B66EE6-D20D-4D50-9B99-CF2DD66BBF4B}"/>
              </a:ext>
            </a:extLst>
          </p:cNvPr>
          <p:cNvSpPr/>
          <p:nvPr/>
        </p:nvSpPr>
        <p:spPr>
          <a:xfrm>
            <a:off x="2335361" y="2340534"/>
            <a:ext cx="167746" cy="16777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Star: 5 Points 27">
            <a:extLst>
              <a:ext uri="{FF2B5EF4-FFF2-40B4-BE49-F238E27FC236}">
                <a16:creationId xmlns:a16="http://schemas.microsoft.com/office/drawing/2014/main" id="{48204231-4F8D-48E5-BCDC-2E21BC8BA0A2}"/>
              </a:ext>
            </a:extLst>
          </p:cNvPr>
          <p:cNvSpPr/>
          <p:nvPr/>
        </p:nvSpPr>
        <p:spPr>
          <a:xfrm>
            <a:off x="2453797" y="3145883"/>
            <a:ext cx="167746" cy="16777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E0081E2-24A3-4949-865E-C754ED206741}"/>
              </a:ext>
            </a:extLst>
          </p:cNvPr>
          <p:cNvSpPr/>
          <p:nvPr/>
        </p:nvSpPr>
        <p:spPr>
          <a:xfrm>
            <a:off x="3425513" y="3365438"/>
            <a:ext cx="167773" cy="17149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DE2179F-6C37-41A9-AAF1-38F1848A4999}"/>
              </a:ext>
            </a:extLst>
          </p:cNvPr>
          <p:cNvSpPr/>
          <p:nvPr/>
        </p:nvSpPr>
        <p:spPr>
          <a:xfrm>
            <a:off x="4178413" y="2914054"/>
            <a:ext cx="167773" cy="17149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5D6B567-D8BF-4E3A-8258-EC7CB2B93F37}"/>
              </a:ext>
            </a:extLst>
          </p:cNvPr>
          <p:cNvSpPr/>
          <p:nvPr/>
        </p:nvSpPr>
        <p:spPr>
          <a:xfrm>
            <a:off x="4346186" y="3972925"/>
            <a:ext cx="167773" cy="17149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887E68D-C232-4D30-B5CF-64565CED14C5}"/>
              </a:ext>
            </a:extLst>
          </p:cNvPr>
          <p:cNvSpPr/>
          <p:nvPr/>
        </p:nvSpPr>
        <p:spPr>
          <a:xfrm>
            <a:off x="2621543" y="4081851"/>
            <a:ext cx="167773" cy="17149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C775B0A-C20A-49C8-B4A0-BD7EB0F4342A}"/>
              </a:ext>
            </a:extLst>
          </p:cNvPr>
          <p:cNvSpPr/>
          <p:nvPr/>
        </p:nvSpPr>
        <p:spPr>
          <a:xfrm>
            <a:off x="3425512" y="4052142"/>
            <a:ext cx="167773" cy="17149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5F55615-7DE9-40EE-8E0D-B21BF0516527}"/>
              </a:ext>
            </a:extLst>
          </p:cNvPr>
          <p:cNvSpPr/>
          <p:nvPr/>
        </p:nvSpPr>
        <p:spPr>
          <a:xfrm>
            <a:off x="3951933" y="3615122"/>
            <a:ext cx="167773" cy="17149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F2EED16-5400-4E67-A15E-1C80C7AFBE14}"/>
              </a:ext>
            </a:extLst>
          </p:cNvPr>
          <p:cNvSpPr txBox="1"/>
          <p:nvPr/>
        </p:nvSpPr>
        <p:spPr>
          <a:xfrm>
            <a:off x="1501628" y="4899171"/>
            <a:ext cx="2100079" cy="646331"/>
          </a:xfrm>
          <a:prstGeom prst="rect">
            <a:avLst/>
          </a:prstGeom>
          <a:noFill/>
        </p:spPr>
        <p:txBody>
          <a:bodyPr wrap="square" rtlCol="0">
            <a:spAutoFit/>
          </a:bodyPr>
          <a:lstStyle/>
          <a:p>
            <a:r>
              <a:rPr lang="en-US" dirty="0"/>
              <a:t>Image A- for linear data </a:t>
            </a:r>
          </a:p>
        </p:txBody>
      </p:sp>
      <p:cxnSp>
        <p:nvCxnSpPr>
          <p:cNvPr id="43" name="Straight Arrow Connector 42">
            <a:extLst>
              <a:ext uri="{FF2B5EF4-FFF2-40B4-BE49-F238E27FC236}">
                <a16:creationId xmlns:a16="http://schemas.microsoft.com/office/drawing/2014/main" id="{F944B19F-51D1-407A-80FB-38EC4EC5ADEC}"/>
              </a:ext>
            </a:extLst>
          </p:cNvPr>
          <p:cNvCxnSpPr>
            <a:cxnSpLocks/>
          </p:cNvCxnSpPr>
          <p:nvPr/>
        </p:nvCxnSpPr>
        <p:spPr>
          <a:xfrm flipV="1">
            <a:off x="7215931" y="1867949"/>
            <a:ext cx="0" cy="2586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B820557-9FA8-43A6-88F7-6B34DB9909A2}"/>
              </a:ext>
            </a:extLst>
          </p:cNvPr>
          <p:cNvCxnSpPr>
            <a:cxnSpLocks/>
          </p:cNvCxnSpPr>
          <p:nvPr/>
        </p:nvCxnSpPr>
        <p:spPr>
          <a:xfrm>
            <a:off x="7215931" y="4454554"/>
            <a:ext cx="3412920" cy="58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Star: 5 Points 48">
            <a:extLst>
              <a:ext uri="{FF2B5EF4-FFF2-40B4-BE49-F238E27FC236}">
                <a16:creationId xmlns:a16="http://schemas.microsoft.com/office/drawing/2014/main" id="{73DA03F3-C9F5-441C-AD97-5C7E60CB1D13}"/>
              </a:ext>
            </a:extLst>
          </p:cNvPr>
          <p:cNvSpPr/>
          <p:nvPr/>
        </p:nvSpPr>
        <p:spPr>
          <a:xfrm>
            <a:off x="7660547" y="2160168"/>
            <a:ext cx="167746" cy="16777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Star: 5 Points 50">
            <a:extLst>
              <a:ext uri="{FF2B5EF4-FFF2-40B4-BE49-F238E27FC236}">
                <a16:creationId xmlns:a16="http://schemas.microsoft.com/office/drawing/2014/main" id="{932D1B09-73A8-44A6-9026-0C8AD3C53E66}"/>
              </a:ext>
            </a:extLst>
          </p:cNvPr>
          <p:cNvSpPr/>
          <p:nvPr/>
        </p:nvSpPr>
        <p:spPr>
          <a:xfrm>
            <a:off x="7567620" y="2601994"/>
            <a:ext cx="167746" cy="16777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Star: 5 Points 52">
            <a:extLst>
              <a:ext uri="{FF2B5EF4-FFF2-40B4-BE49-F238E27FC236}">
                <a16:creationId xmlns:a16="http://schemas.microsoft.com/office/drawing/2014/main" id="{7CB77B9F-528A-4CED-953B-2DE49F47F739}"/>
              </a:ext>
            </a:extLst>
          </p:cNvPr>
          <p:cNvSpPr/>
          <p:nvPr/>
        </p:nvSpPr>
        <p:spPr>
          <a:xfrm>
            <a:off x="8422547" y="2079775"/>
            <a:ext cx="167746" cy="16777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 name="Star: 5 Points 54">
            <a:extLst>
              <a:ext uri="{FF2B5EF4-FFF2-40B4-BE49-F238E27FC236}">
                <a16:creationId xmlns:a16="http://schemas.microsoft.com/office/drawing/2014/main" id="{AE1CEBF3-914C-40A9-9CDC-03376DD01059}"/>
              </a:ext>
            </a:extLst>
          </p:cNvPr>
          <p:cNvSpPr/>
          <p:nvPr/>
        </p:nvSpPr>
        <p:spPr>
          <a:xfrm>
            <a:off x="8117747" y="2617368"/>
            <a:ext cx="167746" cy="16777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Star: 5 Points 56">
            <a:extLst>
              <a:ext uri="{FF2B5EF4-FFF2-40B4-BE49-F238E27FC236}">
                <a16:creationId xmlns:a16="http://schemas.microsoft.com/office/drawing/2014/main" id="{F7FDB6AB-3F72-43FC-972F-8291734DC94A}"/>
              </a:ext>
            </a:extLst>
          </p:cNvPr>
          <p:cNvSpPr/>
          <p:nvPr/>
        </p:nvSpPr>
        <p:spPr>
          <a:xfrm>
            <a:off x="7821683" y="3139064"/>
            <a:ext cx="167746" cy="16777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Star: 5 Points 58">
            <a:extLst>
              <a:ext uri="{FF2B5EF4-FFF2-40B4-BE49-F238E27FC236}">
                <a16:creationId xmlns:a16="http://schemas.microsoft.com/office/drawing/2014/main" id="{FA933EF4-0C8F-44F2-BAAA-48CF1345A1C5}"/>
              </a:ext>
            </a:extLst>
          </p:cNvPr>
          <p:cNvSpPr/>
          <p:nvPr/>
        </p:nvSpPr>
        <p:spPr>
          <a:xfrm>
            <a:off x="8506420" y="2941752"/>
            <a:ext cx="167746" cy="16777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6D5F336-F318-4178-8379-01F47311BD91}"/>
              </a:ext>
            </a:extLst>
          </p:cNvPr>
          <p:cNvSpPr/>
          <p:nvPr/>
        </p:nvSpPr>
        <p:spPr>
          <a:xfrm>
            <a:off x="9965058" y="3005866"/>
            <a:ext cx="167773" cy="17149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BB317B0C-7795-4650-825F-67FA736BC884}"/>
              </a:ext>
            </a:extLst>
          </p:cNvPr>
          <p:cNvSpPr/>
          <p:nvPr/>
        </p:nvSpPr>
        <p:spPr>
          <a:xfrm>
            <a:off x="9107757" y="3451186"/>
            <a:ext cx="167773" cy="17149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424525EA-A059-4E69-9D89-FA1ACE4D115A}"/>
              </a:ext>
            </a:extLst>
          </p:cNvPr>
          <p:cNvSpPr/>
          <p:nvPr/>
        </p:nvSpPr>
        <p:spPr>
          <a:xfrm>
            <a:off x="8590293" y="4152266"/>
            <a:ext cx="167773" cy="17149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39A95E47-1DC9-4B13-9682-678CAEA16EEF}"/>
              </a:ext>
            </a:extLst>
          </p:cNvPr>
          <p:cNvSpPr/>
          <p:nvPr/>
        </p:nvSpPr>
        <p:spPr>
          <a:xfrm>
            <a:off x="9376815" y="4158934"/>
            <a:ext cx="167773" cy="17149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F2B135B7-7901-404F-923D-5A94524431A0}"/>
              </a:ext>
            </a:extLst>
          </p:cNvPr>
          <p:cNvSpPr/>
          <p:nvPr/>
        </p:nvSpPr>
        <p:spPr>
          <a:xfrm>
            <a:off x="9820023" y="3615122"/>
            <a:ext cx="167773" cy="17149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BE7C3C4-0BC3-4A7C-ADBA-0800CC6F0D0A}"/>
              </a:ext>
            </a:extLst>
          </p:cNvPr>
          <p:cNvSpPr/>
          <p:nvPr/>
        </p:nvSpPr>
        <p:spPr>
          <a:xfrm>
            <a:off x="10461078" y="3952870"/>
            <a:ext cx="167773" cy="17149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F4077F67-DC96-46D6-B12F-C5C3CF13AC7F}"/>
              </a:ext>
            </a:extLst>
          </p:cNvPr>
          <p:cNvSpPr txBox="1"/>
          <p:nvPr/>
        </p:nvSpPr>
        <p:spPr>
          <a:xfrm>
            <a:off x="8590293" y="5021276"/>
            <a:ext cx="1073910" cy="369332"/>
          </a:xfrm>
          <a:prstGeom prst="rect">
            <a:avLst/>
          </a:prstGeom>
          <a:noFill/>
        </p:spPr>
        <p:txBody>
          <a:bodyPr wrap="square" rtlCol="0">
            <a:spAutoFit/>
          </a:bodyPr>
          <a:lstStyle/>
          <a:p>
            <a:r>
              <a:rPr lang="en-US" dirty="0"/>
              <a:t>Image B</a:t>
            </a:r>
          </a:p>
        </p:txBody>
      </p:sp>
      <p:cxnSp>
        <p:nvCxnSpPr>
          <p:cNvPr id="74" name="Straight Connector 73">
            <a:extLst>
              <a:ext uri="{FF2B5EF4-FFF2-40B4-BE49-F238E27FC236}">
                <a16:creationId xmlns:a16="http://schemas.microsoft.com/office/drawing/2014/main" id="{48CBE5CD-5351-4F73-9633-8B44BFB9AE3D}"/>
              </a:ext>
            </a:extLst>
          </p:cNvPr>
          <p:cNvCxnSpPr>
            <a:cxnSpLocks/>
          </p:cNvCxnSpPr>
          <p:nvPr/>
        </p:nvCxnSpPr>
        <p:spPr>
          <a:xfrm flipV="1">
            <a:off x="6977531" y="2469198"/>
            <a:ext cx="2756278" cy="2306970"/>
          </a:xfrm>
          <a:prstGeom prst="line">
            <a:avLst/>
          </a:prstGeom>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78F8EDED-0D62-45F5-9CC3-60F1CAA35B71}"/>
              </a:ext>
            </a:extLst>
          </p:cNvPr>
          <p:cNvSpPr txBox="1"/>
          <p:nvPr/>
        </p:nvSpPr>
        <p:spPr>
          <a:xfrm>
            <a:off x="343955" y="5651594"/>
            <a:ext cx="9788876"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92929"/>
                </a:solidFill>
                <a:effectLst/>
              </a:rPr>
              <a:t>Any point that is left of line falls into red stars</a:t>
            </a:r>
            <a:r>
              <a:rPr lang="en-US" dirty="0">
                <a:solidFill>
                  <a:srgbClr val="292929"/>
                </a:solidFill>
              </a:rPr>
              <a:t> </a:t>
            </a:r>
            <a:r>
              <a:rPr lang="en-US" dirty="0">
                <a:solidFill>
                  <a:srgbClr val="292929"/>
                </a:solidFill>
                <a:effectLst/>
              </a:rPr>
              <a:t>class and on right falls into green circle class.</a:t>
            </a:r>
          </a:p>
          <a:p>
            <a:pPr marL="285750" indent="-285750">
              <a:buFont typeface="Arial" panose="020B0604020202020204" pitchFamily="34" charset="0"/>
              <a:buChar char="•"/>
            </a:pPr>
            <a:r>
              <a:rPr lang="en-US" dirty="0">
                <a:solidFill>
                  <a:srgbClr val="292929"/>
                </a:solidFill>
                <a:effectLst/>
              </a:rPr>
              <a:t> Separation of classes. That’s what SVM does. </a:t>
            </a:r>
          </a:p>
          <a:p>
            <a:pPr marL="285750" indent="-285750">
              <a:buFont typeface="Arial" panose="020B0604020202020204" pitchFamily="34" charset="0"/>
              <a:buChar char="•"/>
            </a:pPr>
            <a:r>
              <a:rPr lang="en-US" dirty="0">
                <a:solidFill>
                  <a:srgbClr val="292929"/>
                </a:solidFill>
                <a:effectLst/>
              </a:rPr>
              <a:t>It finds out a line/ hyper-plane in multidimensional space that separates out the  classes</a:t>
            </a:r>
            <a:endParaRPr lang="en-US" dirty="0"/>
          </a:p>
        </p:txBody>
      </p:sp>
    </p:spTree>
    <p:extLst>
      <p:ext uri="{BB962C8B-B14F-4D97-AF65-F5344CB8AC3E}">
        <p14:creationId xmlns:p14="http://schemas.microsoft.com/office/powerpoint/2010/main" val="25107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ppt_x"/>
                                          </p:val>
                                        </p:tav>
                                        <p:tav tm="100000">
                                          <p:val>
                                            <p:strVal val="#ppt_x"/>
                                          </p:val>
                                        </p:tav>
                                      </p:tavLst>
                                    </p:anim>
                                    <p:anim calcmode="lin" valueType="num">
                                      <p:cBhvr additive="base">
                                        <p:cTn id="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6"/>
                                        </p:tgtEl>
                                        <p:attrNameLst>
                                          <p:attrName>style.visibility</p:attrName>
                                        </p:attrNameLst>
                                      </p:cBhvr>
                                      <p:to>
                                        <p:strVal val="visible"/>
                                      </p:to>
                                    </p:set>
                                    <p:anim calcmode="lin" valueType="num">
                                      <p:cBhvr additive="base">
                                        <p:cTn id="13" dur="500" fill="hold"/>
                                        <p:tgtEl>
                                          <p:spTgt spid="76"/>
                                        </p:tgtEl>
                                        <p:attrNameLst>
                                          <p:attrName>ppt_x</p:attrName>
                                        </p:attrNameLst>
                                      </p:cBhvr>
                                      <p:tavLst>
                                        <p:tav tm="0">
                                          <p:val>
                                            <p:strVal val="#ppt_x"/>
                                          </p:val>
                                        </p:tav>
                                        <p:tav tm="100000">
                                          <p:val>
                                            <p:strVal val="#ppt_x"/>
                                          </p:val>
                                        </p:tav>
                                      </p:tavLst>
                                    </p:anim>
                                    <p:anim calcmode="lin" valueType="num">
                                      <p:cBhvr additive="base">
                                        <p:cTn id="14"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8FD74D4-C0F3-4E5B-9628-885593F0B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5C6326-2167-43AC-9D43-848BE123AAAE}"/>
              </a:ext>
            </a:extLst>
          </p:cNvPr>
          <p:cNvSpPr>
            <a:spLocks noGrp="1"/>
          </p:cNvSpPr>
          <p:nvPr>
            <p:ph type="title"/>
          </p:nvPr>
        </p:nvSpPr>
        <p:spPr>
          <a:xfrm>
            <a:off x="91010" y="-3810"/>
            <a:ext cx="7964608" cy="1346693"/>
          </a:xfrm>
        </p:spPr>
        <p:txBody>
          <a:bodyPr>
            <a:normAutofit/>
          </a:bodyPr>
          <a:lstStyle/>
          <a:p>
            <a:r>
              <a:rPr lang="en-US" sz="4000" dirty="0">
                <a:latin typeface="Georgia" panose="02040502050405020303" pitchFamily="18" charset="0"/>
              </a:rPr>
              <a:t>SUPPORT VECTOR MACHINE - ?</a:t>
            </a:r>
          </a:p>
        </p:txBody>
      </p:sp>
      <p:sp>
        <p:nvSpPr>
          <p:cNvPr id="73" name="Rectangle 72">
            <a:extLst>
              <a:ext uri="{FF2B5EF4-FFF2-40B4-BE49-F238E27FC236}">
                <a16:creationId xmlns:a16="http://schemas.microsoft.com/office/drawing/2014/main" id="{E64FA8EC-281F-4A47-AF2E-9F85F2AAB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2AE43B-CF40-4875-8CA0-EDEF6FD6945F}"/>
              </a:ext>
            </a:extLst>
          </p:cNvPr>
          <p:cNvSpPr>
            <a:spLocks noGrp="1"/>
          </p:cNvSpPr>
          <p:nvPr>
            <p:ph idx="1"/>
          </p:nvPr>
        </p:nvSpPr>
        <p:spPr>
          <a:xfrm>
            <a:off x="813386" y="1342883"/>
            <a:ext cx="6216588" cy="5071110"/>
          </a:xfrm>
        </p:spPr>
        <p:txBody>
          <a:bodyPr>
            <a:normAutofit fontScale="85000" lnSpcReduction="10000"/>
          </a:bodyPr>
          <a:lstStyle/>
          <a:p>
            <a:pPr algn="just"/>
            <a:r>
              <a:rPr lang="en-US" sz="2000" dirty="0"/>
              <a:t>It is a </a:t>
            </a:r>
            <a:r>
              <a:rPr lang="en-US" sz="2000" dirty="0">
                <a:solidFill>
                  <a:srgbClr val="FF0000"/>
                </a:solidFill>
              </a:rPr>
              <a:t>supervised machine learning algorithm .</a:t>
            </a:r>
          </a:p>
          <a:p>
            <a:pPr algn="just"/>
            <a:endParaRPr lang="en-US" sz="2000" dirty="0">
              <a:solidFill>
                <a:srgbClr val="FF0000"/>
              </a:solidFill>
            </a:endParaRPr>
          </a:p>
          <a:p>
            <a:pPr algn="just"/>
            <a:r>
              <a:rPr lang="en-US" sz="2000" dirty="0"/>
              <a:t>This means , SVM trains on data which is labeled ,studies it , recognizes and </a:t>
            </a:r>
            <a:r>
              <a:rPr lang="en-US" sz="2000" dirty="0">
                <a:solidFill>
                  <a:srgbClr val="FF0000"/>
                </a:solidFill>
              </a:rPr>
              <a:t>classify the new data </a:t>
            </a:r>
            <a:r>
              <a:rPr lang="en-US" sz="2000" dirty="0"/>
              <a:t>as per its </a:t>
            </a:r>
            <a:r>
              <a:rPr lang="en-US" sz="2000" dirty="0">
                <a:solidFill>
                  <a:srgbClr val="FF0000"/>
                </a:solidFill>
              </a:rPr>
              <a:t>previous learning </a:t>
            </a:r>
          </a:p>
          <a:p>
            <a:pPr algn="just"/>
            <a:endParaRPr lang="en-US" sz="2000" dirty="0">
              <a:solidFill>
                <a:srgbClr val="FF0000"/>
              </a:solidFill>
            </a:endParaRPr>
          </a:p>
          <a:p>
            <a:pPr algn="just"/>
            <a:r>
              <a:rPr lang="en-US" sz="2000" b="1" dirty="0"/>
              <a:t>Support vectors</a:t>
            </a:r>
            <a:r>
              <a:rPr lang="en-US" sz="2000" dirty="0"/>
              <a:t>: data points which lie close to the hyperplane .</a:t>
            </a:r>
          </a:p>
          <a:p>
            <a:pPr marL="0" indent="0" algn="just">
              <a:buNone/>
            </a:pPr>
            <a:endParaRPr lang="en-US" sz="2000" dirty="0"/>
          </a:p>
          <a:p>
            <a:pPr algn="just"/>
            <a:r>
              <a:rPr lang="en-US" sz="2000" dirty="0"/>
              <a:t>Mainly used to categorize data into different classes .</a:t>
            </a:r>
          </a:p>
          <a:p>
            <a:pPr algn="just"/>
            <a:endParaRPr lang="en-US" sz="2000" dirty="0"/>
          </a:p>
          <a:p>
            <a:pPr algn="just"/>
            <a:r>
              <a:rPr lang="en-US" sz="2000" dirty="0"/>
              <a:t>SVM consist of a </a:t>
            </a:r>
            <a:r>
              <a:rPr lang="en-US" sz="2000" dirty="0">
                <a:solidFill>
                  <a:srgbClr val="FF0000"/>
                </a:solidFill>
              </a:rPr>
              <a:t>hyperplane </a:t>
            </a:r>
            <a:r>
              <a:rPr lang="en-US" sz="2000" dirty="0"/>
              <a:t>which acts as a </a:t>
            </a:r>
            <a:r>
              <a:rPr lang="en-US" sz="2000" dirty="0">
                <a:solidFill>
                  <a:srgbClr val="FF0000"/>
                </a:solidFill>
              </a:rPr>
              <a:t>decision boundary</a:t>
            </a:r>
            <a:r>
              <a:rPr lang="en-US" sz="2000" dirty="0"/>
              <a:t> in differentiating it into various classes .</a:t>
            </a:r>
          </a:p>
          <a:p>
            <a:pPr algn="just"/>
            <a:endParaRPr lang="en-US" sz="2000" dirty="0"/>
          </a:p>
          <a:p>
            <a:pPr algn="just"/>
            <a:r>
              <a:rPr lang="en-US" sz="2000" dirty="0"/>
              <a:t>It can also </a:t>
            </a:r>
            <a:r>
              <a:rPr lang="en-US" sz="2000" dirty="0">
                <a:solidFill>
                  <a:srgbClr val="FF0000"/>
                </a:solidFill>
              </a:rPr>
              <a:t>generate multiple hyperplanes </a:t>
            </a:r>
            <a:r>
              <a:rPr lang="en-US" sz="2000" dirty="0"/>
              <a:t>where it divides data into various segments .</a:t>
            </a:r>
          </a:p>
          <a:p>
            <a:pPr algn="just"/>
            <a:endParaRPr lang="en-US" sz="2000" dirty="0"/>
          </a:p>
          <a:p>
            <a:pPr algn="just"/>
            <a:r>
              <a:rPr lang="en-US" sz="2000" dirty="0"/>
              <a:t>Here , each segment will contain only </a:t>
            </a:r>
            <a:r>
              <a:rPr lang="en-US" sz="2000" dirty="0">
                <a:solidFill>
                  <a:srgbClr val="FF0000"/>
                </a:solidFill>
              </a:rPr>
              <a:t>one kind of data </a:t>
            </a:r>
            <a:r>
              <a:rPr lang="en-US" sz="2000" dirty="0"/>
              <a:t>.</a:t>
            </a:r>
          </a:p>
        </p:txBody>
      </p:sp>
      <p:pic>
        <p:nvPicPr>
          <p:cNvPr id="4098" name="Picture 2" descr="Support Vector Machines (SVM) | Learn OpenCV">
            <a:extLst>
              <a:ext uri="{FF2B5EF4-FFF2-40B4-BE49-F238E27FC236}">
                <a16:creationId xmlns:a16="http://schemas.microsoft.com/office/drawing/2014/main" id="{F40B762A-C1CF-4F8E-946A-C02E7D5F68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2" r="2" b="2"/>
          <a:stretch/>
        </p:blipFill>
        <p:spPr bwMode="auto">
          <a:xfrm>
            <a:off x="7774646" y="3251318"/>
            <a:ext cx="3603968" cy="3240636"/>
          </a:xfrm>
          <a:prstGeom prst="rect">
            <a:avLst/>
          </a:prstGeom>
          <a:noFill/>
          <a:effectLst>
            <a:outerShdw blurRad="406400" dist="317500" dir="5400000" sx="89000" sy="8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pic>
        <p:nvPicPr>
          <p:cNvPr id="5" name="Picture 4" descr="SRH Berlin University logo.png">
            <a:extLst>
              <a:ext uri="{FF2B5EF4-FFF2-40B4-BE49-F238E27FC236}">
                <a16:creationId xmlns:a16="http://schemas.microsoft.com/office/drawing/2014/main" id="{7211F436-1B74-460C-8716-10D787CAC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550" y="7953"/>
            <a:ext cx="2261450" cy="605354"/>
          </a:xfrm>
          <a:prstGeom prst="rect">
            <a:avLst/>
          </a:prstGeom>
        </p:spPr>
      </p:pic>
      <p:pic>
        <p:nvPicPr>
          <p:cNvPr id="4100" name="Picture 4" descr="Understanding the Mathematics behind Support Vector Machines | by Nikita  Sharma | Heartbeat">
            <a:extLst>
              <a:ext uri="{FF2B5EF4-FFF2-40B4-BE49-F238E27FC236}">
                <a16:creationId xmlns:a16="http://schemas.microsoft.com/office/drawing/2014/main" id="{6A349DEE-34A7-4907-A47E-F54533D19C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4027" y="1074102"/>
            <a:ext cx="4725205" cy="2101715"/>
          </a:xfrm>
          <a:prstGeom prst="rect">
            <a:avLst/>
          </a:prstGeom>
          <a:noFill/>
          <a:effectLst>
            <a:innerShdw blurRad="63500" dist="50800" dir="10800000">
              <a:prstClr val="black">
                <a:alpha val="50000"/>
              </a:prst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984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3809</Words>
  <Application>Microsoft Office PowerPoint</Application>
  <PresentationFormat>Widescreen</PresentationFormat>
  <Paragraphs>495</Paragraphs>
  <Slides>58</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58</vt:i4>
      </vt:variant>
    </vt:vector>
  </HeadingPairs>
  <TitlesOfParts>
    <vt:vector size="77" baseType="lpstr">
      <vt:lpstr>Aleo</vt:lpstr>
      <vt:lpstr>-apple-system</vt:lpstr>
      <vt:lpstr>Arial</vt:lpstr>
      <vt:lpstr>Arial</vt:lpstr>
      <vt:lpstr>Calibri</vt:lpstr>
      <vt:lpstr>Calibri Light</vt:lpstr>
      <vt:lpstr>Cambria Math</vt:lpstr>
      <vt:lpstr>charter</vt:lpstr>
      <vt:lpstr>Georgia</vt:lpstr>
      <vt:lpstr>inherit</vt:lpstr>
      <vt:lpstr>Lato</vt:lpstr>
      <vt:lpstr>Lora</vt:lpstr>
      <vt:lpstr>Menlo</vt:lpstr>
      <vt:lpstr>Merriweather</vt:lpstr>
      <vt:lpstr>Roboto Mono</vt:lpstr>
      <vt:lpstr>SFMono-Regular</vt:lpstr>
      <vt:lpstr>urw-din</vt:lpstr>
      <vt:lpstr>Wingdings</vt:lpstr>
      <vt:lpstr>Office Theme</vt:lpstr>
      <vt:lpstr>PowerPoint Presentation</vt:lpstr>
      <vt:lpstr>INDEX :</vt:lpstr>
      <vt:lpstr>OBJECTIVE :</vt:lpstr>
      <vt:lpstr>PowerPoint Presentation</vt:lpstr>
      <vt:lpstr>INTRODUCTION:</vt:lpstr>
      <vt:lpstr>INTRODUCTION:</vt:lpstr>
      <vt:lpstr>INTRODUCTION:</vt:lpstr>
      <vt:lpstr>A QUICK INTRO TO SVM ……………….</vt:lpstr>
      <vt:lpstr>SUPPORT VECTOR MACHINE - ?</vt:lpstr>
      <vt:lpstr>SUPPORT VECTOR MACHINE :</vt:lpstr>
      <vt:lpstr>SUPPORT VECTOR MACHINE :</vt:lpstr>
      <vt:lpstr>SUPPORT VECTOR MACHINE –NON LINEAR DATA:</vt:lpstr>
      <vt:lpstr>SUPPORT VECTOR MACHINE –NON LINEAR DATA:</vt:lpstr>
      <vt:lpstr>WHY ONLY SVM ?</vt:lpstr>
      <vt:lpstr>WHY ONLY SVM ?</vt:lpstr>
      <vt:lpstr>SVM – TUNING PARAMETERS :</vt:lpstr>
      <vt:lpstr>SVM – TUNING PARAMETERS :</vt:lpstr>
      <vt:lpstr>SVM – TUNING PARAMETERS :</vt:lpstr>
      <vt:lpstr>SVM –TUNING PARAMETER</vt:lpstr>
      <vt:lpstr>SVM – TUNING PARAMETERS </vt:lpstr>
      <vt:lpstr>MATHEMATICS BEHIND SVM :</vt:lpstr>
      <vt:lpstr>MATHEMATICS BEHIND SVM :</vt:lpstr>
      <vt:lpstr>MATHEMATICS BEHIND SVM :</vt:lpstr>
      <vt:lpstr>MATHEMATICS BEHIND SVM :</vt:lpstr>
      <vt:lpstr>PowerPoint Presentation</vt:lpstr>
      <vt:lpstr>PowerPoint Presentation</vt:lpstr>
      <vt:lpstr>PowerPoint Presentation</vt:lpstr>
      <vt:lpstr>PROS AND CONS :</vt:lpstr>
      <vt:lpstr>DATASET AND PACKAGES EXPLAINED :</vt:lpstr>
      <vt:lpstr>PowerPoint Presentation</vt:lpstr>
      <vt:lpstr>PRE-REQUISITES :</vt:lpstr>
      <vt:lpstr>SCIKIT LEARN :</vt:lpstr>
      <vt:lpstr>SCIKIT LEARN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TENSORFLOW 2.3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FINDINGS AND CONCLUSION  :</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Nanma Joseph</dc:creator>
  <cp:lastModifiedBy>Nanma Joseph</cp:lastModifiedBy>
  <cp:revision>12</cp:revision>
  <dcterms:created xsi:type="dcterms:W3CDTF">2020-11-11T01:39:42Z</dcterms:created>
  <dcterms:modified xsi:type="dcterms:W3CDTF">2020-11-11T10:52:30Z</dcterms:modified>
</cp:coreProperties>
</file>