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7" r:id="rId9"/>
    <p:sldId id="268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23"/>
    <p:restoredTop sz="96327"/>
  </p:normalViewPr>
  <p:slideViewPr>
    <p:cSldViewPr snapToGrid="0" snapToObjects="1">
      <p:cViewPr varScale="1">
        <p:scale>
          <a:sx n="143" d="100"/>
          <a:sy n="143" d="100"/>
        </p:scale>
        <p:origin x="1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1/7/22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1/7/22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thentic-happines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1D43-A497-B34B-AD5C-F6C5D2169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MINI-PROJECT </a:t>
            </a:r>
            <a:br>
              <a:rPr lang="en-US" dirty="0"/>
            </a:br>
            <a:r>
              <a:rPr lang="en-US" dirty="0"/>
              <a:t>EDA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1E9D7-04BE-A44F-8BDD-2F9F5B4DF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 err="1"/>
              <a:t>Nanmaran</a:t>
            </a:r>
            <a:r>
              <a:rPr lang="en-US" dirty="0"/>
              <a:t> </a:t>
            </a:r>
            <a:r>
              <a:rPr lang="en-US" dirty="0" err="1"/>
              <a:t>Anbupalam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7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4DF1476-2E40-5649-9F08-E89C29198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5103" y="63836"/>
            <a:ext cx="9597978" cy="667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15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7BB44E-EB25-F54A-B279-0FF5F006CBAB}"/>
              </a:ext>
            </a:extLst>
          </p:cNvPr>
          <p:cNvSpPr txBox="1">
            <a:spLocks/>
          </p:cNvSpPr>
          <p:nvPr/>
        </p:nvSpPr>
        <p:spPr>
          <a:xfrm>
            <a:off x="643467" y="151594"/>
            <a:ext cx="5438541" cy="4588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spc="-100" dirty="0">
                <a:solidFill>
                  <a:schemeClr val="accent1"/>
                </a:solidFill>
              </a:rPr>
              <a:t>CORRELATION  TABLE  FOR  WORK LIFE BALANCE   VS  OTHER  FACTORS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A42D69-960F-AD4A-B831-66BE2B7F8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90588"/>
              </p:ext>
            </p:extLst>
          </p:nvPr>
        </p:nvGraphicFramePr>
        <p:xfrm>
          <a:off x="1286934" y="974726"/>
          <a:ext cx="3808728" cy="5121272"/>
        </p:xfrm>
        <a:graphic>
          <a:graphicData uri="http://schemas.openxmlformats.org/drawingml/2006/table">
            <a:tbl>
              <a:tblPr/>
              <a:tblGrid>
                <a:gridCol w="3808728">
                  <a:extLst>
                    <a:ext uri="{9D8B030D-6E8A-4147-A177-3AD203B41FA5}">
                      <a16:colId xmlns:a16="http://schemas.microsoft.com/office/drawing/2014/main" val="229686715"/>
                    </a:ext>
                  </a:extLst>
                </a:gridCol>
              </a:tblGrid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GENDER                     0.039911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593981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AGE                        0.119958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779184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SLEEP_HOURS                0.196420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958057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BMI_RANGE                  0.252026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663572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LOST_VACATION              0.266318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429833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DAILY_SHOUTING             0.273143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822010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DAILY_STRESS               0.365399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434880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SUFFICIENT_INCOME          0.403554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267423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SOCIAL_NETWORK             0.412580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878983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WEEKLY_MEDITATION          0.416229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988270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DAILY_STEPS                0.422981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024039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FRUITS_VEGGIES             0.452256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602239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DONATION                   0.458825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17408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LIVE_VISION                0.471319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20995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FLOW                       0.478218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84442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PERSONAL_AWARDS            0.504225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814382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CORE_CIRCLE                0.507594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017514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TIME_FOR_PASSION           0.516979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900055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PLACES_VISITED             0.529673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622785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TODO_COMPLETED             0.545503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351954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SUPPORTING_OTHERS          0.548854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801771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ACHIEVEMENT                0.561241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302408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WORK_LIFE_BALANCE_SCORE    1.000000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85821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E61BB9A-438D-5641-9224-AF6E65F6A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10488"/>
              </p:ext>
            </p:extLst>
          </p:nvPr>
        </p:nvGraphicFramePr>
        <p:xfrm>
          <a:off x="6924194" y="974726"/>
          <a:ext cx="3808728" cy="5121272"/>
        </p:xfrm>
        <a:graphic>
          <a:graphicData uri="http://schemas.openxmlformats.org/drawingml/2006/table">
            <a:tbl>
              <a:tblPr/>
              <a:tblGrid>
                <a:gridCol w="3808728">
                  <a:extLst>
                    <a:ext uri="{9D8B030D-6E8A-4147-A177-3AD203B41FA5}">
                      <a16:colId xmlns:a16="http://schemas.microsoft.com/office/drawing/2014/main" val="924384119"/>
                    </a:ext>
                  </a:extLst>
                </a:gridCol>
              </a:tblGrid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GENDER                     0.000598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896999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LOST_VACATION              0.000727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532464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AGE                        0.008742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412912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BMI_RANGE                  0.019699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938057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DAILY_SHOUTING             0.044488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885888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SLEEP_HOURS                0.045261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308704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DAILY_STRESS               0.110943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616145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SUFFICIENT_INCOME          0.113779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457935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FRUITS_VEGGIES             0.162901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300278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WEEKLY_MEDITATION          0.164713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685674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DAILY_STEPS                0.185946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621476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DONATION                   0.233697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258271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SOCIAL_NETWORK             0.249025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071794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PLACES_VISITED             0.257960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34448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CORE_CIRCLE                0.289460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904306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TODO_COMPLETED             0.304972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926020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LIVE_VISION                0.320680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936534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SUPPORTING_OTHERS          0.360077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478187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TIME_FOR_PASSION           0.368936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15594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FLOW                       0.386577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604392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PERSONAL_AWARDS            0.396180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754949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WORK_LIFE_BALANCE_SCORE    0.561241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336131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ACHIEVEMENT                1.000000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800164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B3B47016-0E53-8C4E-BCB3-E45606CFF5FA}"/>
              </a:ext>
            </a:extLst>
          </p:cNvPr>
          <p:cNvSpPr txBox="1">
            <a:spLocks/>
          </p:cNvSpPr>
          <p:nvPr/>
        </p:nvSpPr>
        <p:spPr>
          <a:xfrm>
            <a:off x="6501243" y="196824"/>
            <a:ext cx="5438541" cy="4588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spc="-100" dirty="0">
                <a:solidFill>
                  <a:schemeClr val="accent1"/>
                </a:solidFill>
              </a:rPr>
              <a:t>CORRELATION  TABLE  FOR  WORK LIFE BALANCE   VS  OTHER  FACTORS</a:t>
            </a:r>
          </a:p>
        </p:txBody>
      </p:sp>
    </p:spTree>
    <p:extLst>
      <p:ext uri="{BB962C8B-B14F-4D97-AF65-F5344CB8AC3E}">
        <p14:creationId xmlns:p14="http://schemas.microsoft.com/office/powerpoint/2010/main" val="48195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3002242-F500-6D46-A66B-8140A5C87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946" y="-110035"/>
            <a:ext cx="9675340" cy="756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34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0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E0CF6-E99C-704D-97B5-BDEB44D4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921" y="156519"/>
            <a:ext cx="7462083" cy="72081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spc="-100" dirty="0">
                <a:solidFill>
                  <a:schemeClr val="accent1"/>
                </a:solidFill>
              </a:rPr>
              <a:t>Dataset Overview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CE9A6-EC7A-5E46-A217-ACE5F85F9A8E}"/>
              </a:ext>
            </a:extLst>
          </p:cNvPr>
          <p:cNvSpPr txBox="1"/>
          <p:nvPr/>
        </p:nvSpPr>
        <p:spPr>
          <a:xfrm>
            <a:off x="1520687" y="877330"/>
            <a:ext cx="748416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Lifestyle and Wellbeing data is collected from the survey hosted at </a:t>
            </a:r>
            <a:r>
              <a:rPr lang="en-US" dirty="0">
                <a:hlinkClick r:id="rId2"/>
              </a:rPr>
              <a:t>http://www.authentic-happiness.com</a:t>
            </a:r>
            <a:r>
              <a:rPr lang="en-US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survey includes 23 questions about or personal and professional lifestyle and calculates a work-life balance score based on our answers.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current dataset contains 15,972 individual entries collected from July 2015 to March 2021.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Surveys are completed by males and females across a broad range of ages which are classified into 4 distinct groups (Less than 20, 21-35, 36-50, 51 or more)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insights derived form this survey can be used to deduce the drivers of stress, BMI and sense of achievement for the population.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8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D8BAE-3288-774C-9C10-4C02C447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651" y="193589"/>
            <a:ext cx="7462083" cy="37482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spc="-100" dirty="0">
                <a:solidFill>
                  <a:schemeClr val="accent1"/>
                </a:solidFill>
              </a:rPr>
              <a:t>COLUMNS IN  THE DATA – EXPLAINED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192E80-EF2F-F945-AB65-D14967968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67999"/>
              </p:ext>
            </p:extLst>
          </p:nvPr>
        </p:nvGraphicFramePr>
        <p:xfrm>
          <a:off x="2032000" y="719666"/>
          <a:ext cx="8127999" cy="613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5135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411606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7366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 COLLECTED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SCALE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01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000" dirty="0"/>
                        <a:t>FRUITS VEGGIES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MANY FRUITS OR VEGETABLES DO YOU EAT EVERYDAY?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25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DAILY 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HOW MUCH STRESS DO YOU TYPICALLY EXPERIENCE EVERYDAY?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4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PLACES VISITED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HOW MANY NEW PLACES DO YOU VISIT? (over 12 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26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CORE 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HOW MANY PEOPLE ARE VERY CLOSE TO YOU?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39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000" dirty="0"/>
                        <a:t>SUPPORTING OTHERS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HOW MANY PEOPLE DO YOU HELP ACHIEVE A BETTER LIFE? (over 12 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2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SOCIAL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WITH HOW MANY PEOPLE DO YOU INTERACT WITH DURING A TYPICAL DAY?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8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ACHIEVEMENT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HOW MANY REMARKABLE ACHIEVEMENTS ARE YOU PROUD OF?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32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DONATION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HOW MANY TIMES DO YOU DONATE YOUR TIME OR MONEY TO GOOD CAUSES? (over 12 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BMI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WHAT IS YOUR BODY MASS INDEX (BMI) RANGE?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Under 25  = 1, Over 25 = 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/>
                        <a:t>TODO COMPLETED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HOW WELL DO YOU COMPLETE YOUR WEEKLY TO-DO LISTS?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7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/>
                        <a:t>FLOW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 A TYPICAL DAY, HOW MANY HOURS DO YOU EXPERIENCE "FLOW"?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59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/>
                        <a:t>DAILY STEPS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HOW MANY STEPS (IN THOUSANDS) DO YOU TYPICALLY WALK EVERYDAY?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0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/>
                        <a:t>LIVE VISION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FOR HOW MANY YEARS AHEAD IS YOUR LIFE VISION VERY CLEAR FOR?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537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47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508D898-E4D1-5149-9A0C-2D8BE9E258FD}"/>
              </a:ext>
            </a:extLst>
          </p:cNvPr>
          <p:cNvSpPr txBox="1">
            <a:spLocks/>
          </p:cNvSpPr>
          <p:nvPr/>
        </p:nvSpPr>
        <p:spPr>
          <a:xfrm>
            <a:off x="1483235" y="303187"/>
            <a:ext cx="7462083" cy="458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spc="-100" dirty="0">
                <a:solidFill>
                  <a:schemeClr val="accent1"/>
                </a:solidFill>
              </a:rPr>
              <a:t>COLUMNS IN  THE DATA – EXPLAINED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9C17A81-7D11-DC4C-9911-EC270FA24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703020"/>
              </p:ext>
            </p:extLst>
          </p:nvPr>
        </p:nvGraphicFramePr>
        <p:xfrm>
          <a:off x="2032000" y="719666"/>
          <a:ext cx="8127999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347075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53805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19186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 COLLECTED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SCALE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45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SLEEP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ABOUT HOW LONG DO YOU TYPICALLY SLEEP?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63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LOST VACATION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HOW MANY DAYS OF VACATION DO YOU TYPICALLY LOSE EVERY YEAR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68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000" dirty="0"/>
                        <a:t>DAILY SHOUTING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HOW OFTEN DO YOU SHOUT OR SULK AT SOMEBODY?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3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000" dirty="0"/>
                        <a:t>SUFFICIENT INCOME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HOW SUFFICIENT IS YOUR INCOME TO COVER BASIC LIFE EXPENSES?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 = Not Sufficient </a:t>
                      </a:r>
                    </a:p>
                    <a:p>
                      <a:r>
                        <a:rPr lang="en-US" sz="1000" dirty="0"/>
                        <a:t>2 = Sufficient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7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000" dirty="0"/>
                        <a:t>PERSONAL AWARDS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HOW MANY RECOGNITIONS HAVE YOU RECEIVED IN YOUR LIFE?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1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000" dirty="0"/>
                        <a:t>TIME FOR PASSION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HOW MANY HOURS DO YOU SPEND EVERYDAY DOING WHAT YOU ARE PASSIONATE ABOUT?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0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000" dirty="0"/>
                        <a:t>WEEKLY MEDITATION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 A TYPICAL WEEK, HOW MANY TIMES DO YOU HAVE THE OPPORTUNITY TO THINK ABOUT YOURSELF?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6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000" dirty="0"/>
                        <a:t>WORK LIFE BALANCE SCORE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SCORE CALCULATED BY AH.COM ALGORITHM AND REPORTED TO USER IN THE FIRST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0-1000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6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49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805101-0EBE-124E-AC2A-A8E8A56BC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0775" y="156930"/>
            <a:ext cx="9490450" cy="650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7508D898-E4D1-5149-9A0C-2D8BE9E258FD}"/>
              </a:ext>
            </a:extLst>
          </p:cNvPr>
          <p:cNvSpPr txBox="1">
            <a:spLocks/>
          </p:cNvSpPr>
          <p:nvPr/>
        </p:nvSpPr>
        <p:spPr>
          <a:xfrm>
            <a:off x="1483235" y="-1437862"/>
            <a:ext cx="7462083" cy="219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2000" spc="-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9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508D898-E4D1-5149-9A0C-2D8BE9E258FD}"/>
              </a:ext>
            </a:extLst>
          </p:cNvPr>
          <p:cNvSpPr txBox="1">
            <a:spLocks/>
          </p:cNvSpPr>
          <p:nvPr/>
        </p:nvSpPr>
        <p:spPr>
          <a:xfrm>
            <a:off x="1608667" y="762000"/>
            <a:ext cx="7462083" cy="5334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7200" spc="-100" dirty="0">
              <a:solidFill>
                <a:schemeClr val="accent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D22922-AC39-0A47-AF3C-FC6C523B3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62182"/>
              </p:ext>
            </p:extLst>
          </p:nvPr>
        </p:nvGraphicFramePr>
        <p:xfrm>
          <a:off x="2287272" y="974729"/>
          <a:ext cx="3808728" cy="5121272"/>
        </p:xfrm>
        <a:graphic>
          <a:graphicData uri="http://schemas.openxmlformats.org/drawingml/2006/table">
            <a:tbl>
              <a:tblPr/>
              <a:tblGrid>
                <a:gridCol w="3808728">
                  <a:extLst>
                    <a:ext uri="{9D8B030D-6E8A-4147-A177-3AD203B41FA5}">
                      <a16:colId xmlns:a16="http://schemas.microsoft.com/office/drawing/2014/main" val="2271653889"/>
                    </a:ext>
                  </a:extLst>
                </a:gridCol>
              </a:tblGrid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LIVE_VISION                0.000088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147888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TIME_FOR_PASSION           0.006237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251342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GENDER                     0.010766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012823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SUFFICIENT_INCOME          0.011863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281543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PERSONAL_AWARDS            0.019007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956865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ACHIEVEMENT                0.019699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918815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SOCIAL_NETWORK             0.019843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306009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CORE_CIRCLE                0.025965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105522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FLOW                       0.026761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357045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LOST_VACATION              0.036683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327422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SUPPORTING_OTHERS          0.038558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57916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DAILY_SHOUTING             0.060470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269493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TODO_COMPLETED             0.061508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467993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DONATION                   0.064543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575288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WEEKLY_MEDITATION          0.078189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095910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DAILY_STRESS               0.083110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888989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FRUITS_VEGGIES             0.092976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977536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SLEEP_HOURS                0.098156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812590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PLACES_VISITED             0.108054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408504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DAILY_STEPS                0.131465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601752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AGE                        0.197100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876957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WORK_LIFE_BALANCE_SCORE    0.252026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88345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BMI_RANGE                  1.000000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360636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EA1E1C6C-EDDC-A744-9BCC-405D2F64912B}"/>
              </a:ext>
            </a:extLst>
          </p:cNvPr>
          <p:cNvSpPr txBox="1">
            <a:spLocks/>
          </p:cNvSpPr>
          <p:nvPr/>
        </p:nvSpPr>
        <p:spPr>
          <a:xfrm>
            <a:off x="1679536" y="151594"/>
            <a:ext cx="7462083" cy="458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spc="-100" dirty="0">
                <a:solidFill>
                  <a:schemeClr val="accent1"/>
                </a:solidFill>
              </a:rPr>
              <a:t>CORRELATION  TABLE  FOR  BMI  VS  OTHER  FACTORS</a:t>
            </a:r>
          </a:p>
        </p:txBody>
      </p:sp>
    </p:spTree>
    <p:extLst>
      <p:ext uri="{BB962C8B-B14F-4D97-AF65-F5344CB8AC3E}">
        <p14:creationId xmlns:p14="http://schemas.microsoft.com/office/powerpoint/2010/main" val="115517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151109-C25E-BE47-B684-1D622F1C4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470" y="-52286"/>
            <a:ext cx="10317891" cy="693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2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F02C82D-FBE7-544B-9574-34E324E70626}"/>
              </a:ext>
            </a:extLst>
          </p:cNvPr>
          <p:cNvSpPr txBox="1">
            <a:spLocks/>
          </p:cNvSpPr>
          <p:nvPr/>
        </p:nvSpPr>
        <p:spPr>
          <a:xfrm>
            <a:off x="1679536" y="151594"/>
            <a:ext cx="7462083" cy="458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spc="-100" dirty="0">
                <a:solidFill>
                  <a:schemeClr val="accent1"/>
                </a:solidFill>
              </a:rPr>
              <a:t>CORRELATION  TABLE  FOR  STRESS  VS  OTHER  FACTORS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918DDF-4FBC-0E43-BB66-C0420D96C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978183"/>
              </p:ext>
            </p:extLst>
          </p:nvPr>
        </p:nvGraphicFramePr>
        <p:xfrm>
          <a:off x="2132270" y="896466"/>
          <a:ext cx="3808728" cy="5121272"/>
        </p:xfrm>
        <a:graphic>
          <a:graphicData uri="http://schemas.openxmlformats.org/drawingml/2006/table">
            <a:tbl>
              <a:tblPr/>
              <a:tblGrid>
                <a:gridCol w="3808728">
                  <a:extLst>
                    <a:ext uri="{9D8B030D-6E8A-4147-A177-3AD203B41FA5}">
                      <a16:colId xmlns:a16="http://schemas.microsoft.com/office/drawing/2014/main" val="240070633"/>
                    </a:ext>
                  </a:extLst>
                </a:gridCol>
              </a:tblGrid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SOCIAL_NETWORK             0.020930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090098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AGE                        0.027380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692570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SUPPORTING_OTHERS          0.029852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649391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DONATION                   0.037721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849777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PERSONAL_AWARDS            0.042535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080236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DAILY_STEPS                0.065511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586563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BMI_RANGE                  0.083110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051985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FRUITS_VEGGIES             0.094535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605191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ACHIEVEMENT                0.110943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61763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CORE_CIRCLE                0.120238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93809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GENDER                     0.122585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58311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FLOW                       0.129903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44199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LIVE_VISION                0.134155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256951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PLACES_VISITED             0.134857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122335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SUFFICIENT_INCOME          0.144573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21286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SLEEP_HOURS                0.157037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294889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TIME_FOR_PASSION           0.158141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865534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TODO_COMPLETED             0.163727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027427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LOST_VACATION              0.196953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826340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WEEKLY_MEDITATION          0.218660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224657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DAILY_SHOUTING             0.302669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810980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WORK_LIFE_BALANCE_SCORE    0.365399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517665"/>
                  </a:ext>
                </a:extLst>
              </a:tr>
              <a:tr h="222664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DAILY_STRESS               1.000000</a:t>
                      </a:r>
                    </a:p>
                  </a:txBody>
                  <a:tcPr marL="8789" marR="8789" marT="8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767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94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78A133-B09F-0F4E-A1C1-2FC4D13DB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1535" y="2630"/>
            <a:ext cx="9860692" cy="680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43245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107</TotalTime>
  <Words>862</Words>
  <Application>Microsoft Macintosh PowerPoint</Application>
  <PresentationFormat>Widescreen</PresentationFormat>
  <Paragraphs>177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Courier New</vt:lpstr>
      <vt:lpstr>Wingdings 2</vt:lpstr>
      <vt:lpstr>Frame</vt:lpstr>
      <vt:lpstr>MINI-PROJECT  EDA </vt:lpstr>
      <vt:lpstr>Dataset Overview </vt:lpstr>
      <vt:lpstr>COLUMNS IN  THE DATA – EXPLAINED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 EDA </dc:title>
  <dc:creator>Anbu Thalamuthu</dc:creator>
  <cp:lastModifiedBy>Anbu Thalamuthu</cp:lastModifiedBy>
  <cp:revision>11</cp:revision>
  <dcterms:created xsi:type="dcterms:W3CDTF">2022-01-06T19:51:17Z</dcterms:created>
  <dcterms:modified xsi:type="dcterms:W3CDTF">2022-01-06T21:44:43Z</dcterms:modified>
</cp:coreProperties>
</file>