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E116-1F6E-D94D-8819-177213A49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C60A7-B18C-8343-B312-1D98195D1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Nanmaran</a:t>
            </a:r>
            <a:r>
              <a:rPr lang="en-US" dirty="0"/>
              <a:t> </a:t>
            </a:r>
            <a:r>
              <a:rPr lang="en-US" dirty="0" err="1"/>
              <a:t>Anbupalam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691C-E480-B149-BD72-07A9A88E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60" y="172278"/>
            <a:ext cx="8596668" cy="672548"/>
          </a:xfrm>
        </p:spPr>
        <p:txBody>
          <a:bodyPr/>
          <a:lstStyle/>
          <a:p>
            <a:r>
              <a:rPr lang="en-US" dirty="0"/>
              <a:t>Logistic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2135-375D-FD40-8FAA-B9ACA523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60" y="844826"/>
            <a:ext cx="8596668" cy="3880773"/>
          </a:xfrm>
        </p:spPr>
        <p:txBody>
          <a:bodyPr/>
          <a:lstStyle/>
          <a:p>
            <a:r>
              <a:rPr lang="en-US" dirty="0"/>
              <a:t>Hyperparameters used: </a:t>
            </a:r>
          </a:p>
          <a:p>
            <a:pPr lvl="1"/>
            <a:r>
              <a:rPr lang="en-US" dirty="0" err="1"/>
              <a:t>multi_class</a:t>
            </a:r>
            <a:r>
              <a:rPr lang="en-US" dirty="0"/>
              <a:t> =‘multinomial’, solver=‘</a:t>
            </a:r>
            <a:r>
              <a:rPr lang="en-US" dirty="0" err="1"/>
              <a:t>lgbfs</a:t>
            </a:r>
            <a:r>
              <a:rPr lang="en-US" dirty="0"/>
              <a:t>’, penalty=‘12’, C=0.5</a:t>
            </a:r>
          </a:p>
          <a:p>
            <a:pPr marL="457200" lvl="1" indent="0">
              <a:buNone/>
            </a:pPr>
            <a:r>
              <a:rPr lang="en-AU" dirty="0"/>
              <a:t>Accuracy score = 0.6792452830188679</a:t>
            </a:r>
          </a:p>
          <a:p>
            <a:pPr marL="457200" lvl="1" indent="0">
              <a:buNone/>
            </a:pPr>
            <a:r>
              <a:rPr lang="en-US" dirty="0"/>
              <a:t>Repeated Stratified K-fold Cross </a:t>
            </a:r>
            <a:r>
              <a:rPr lang="en-US" dirty="0" err="1"/>
              <a:t>Validataion</a:t>
            </a:r>
            <a:r>
              <a:rPr lang="en-US" dirty="0"/>
              <a:t> Score = </a:t>
            </a:r>
            <a:r>
              <a:rPr lang="en-AU" dirty="0"/>
              <a:t>Mean Accuracy: 0.595</a:t>
            </a:r>
            <a:endParaRPr 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7340624-FE4D-FF41-8821-A4430F6D4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216" y="2297260"/>
            <a:ext cx="6550784" cy="45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DCAD5-F0E5-7343-98E3-95BBD34D5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361734"/>
              </p:ext>
            </p:extLst>
          </p:nvPr>
        </p:nvGraphicFramePr>
        <p:xfrm>
          <a:off x="402202" y="2973207"/>
          <a:ext cx="5170739" cy="2612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677">
                  <a:extLst>
                    <a:ext uri="{9D8B030D-6E8A-4147-A177-3AD203B41FA5}">
                      <a16:colId xmlns:a16="http://schemas.microsoft.com/office/drawing/2014/main" val="932987862"/>
                    </a:ext>
                  </a:extLst>
                </a:gridCol>
                <a:gridCol w="738677">
                  <a:extLst>
                    <a:ext uri="{9D8B030D-6E8A-4147-A177-3AD203B41FA5}">
                      <a16:colId xmlns:a16="http://schemas.microsoft.com/office/drawing/2014/main" val="2217712770"/>
                    </a:ext>
                  </a:extLst>
                </a:gridCol>
                <a:gridCol w="738677">
                  <a:extLst>
                    <a:ext uri="{9D8B030D-6E8A-4147-A177-3AD203B41FA5}">
                      <a16:colId xmlns:a16="http://schemas.microsoft.com/office/drawing/2014/main" val="1608345168"/>
                    </a:ext>
                  </a:extLst>
                </a:gridCol>
                <a:gridCol w="738677">
                  <a:extLst>
                    <a:ext uri="{9D8B030D-6E8A-4147-A177-3AD203B41FA5}">
                      <a16:colId xmlns:a16="http://schemas.microsoft.com/office/drawing/2014/main" val="3843491680"/>
                    </a:ext>
                  </a:extLst>
                </a:gridCol>
                <a:gridCol w="738677">
                  <a:extLst>
                    <a:ext uri="{9D8B030D-6E8A-4147-A177-3AD203B41FA5}">
                      <a16:colId xmlns:a16="http://schemas.microsoft.com/office/drawing/2014/main" val="1589513200"/>
                    </a:ext>
                  </a:extLst>
                </a:gridCol>
                <a:gridCol w="738677">
                  <a:extLst>
                    <a:ext uri="{9D8B030D-6E8A-4147-A177-3AD203B41FA5}">
                      <a16:colId xmlns:a16="http://schemas.microsoft.com/office/drawing/2014/main" val="1655115275"/>
                    </a:ext>
                  </a:extLst>
                </a:gridCol>
                <a:gridCol w="738677">
                  <a:extLst>
                    <a:ext uri="{9D8B030D-6E8A-4147-A177-3AD203B41FA5}">
                      <a16:colId xmlns:a16="http://schemas.microsoft.com/office/drawing/2014/main" val="1750553312"/>
                    </a:ext>
                  </a:extLst>
                </a:gridCol>
              </a:tblGrid>
              <a:tr h="26855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Accuracy score = 0.6792452830188679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127888"/>
                  </a:ext>
                </a:extLst>
              </a:tr>
              <a:tr h="2685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              precision    recall  f1-score   support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82087"/>
                  </a:ext>
                </a:extLst>
              </a:tr>
              <a:tr h="231825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3014510"/>
                  </a:ext>
                </a:extLst>
              </a:tr>
              <a:tr h="2685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0       0.56      0.75      0.64        12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919001"/>
                  </a:ext>
                </a:extLst>
              </a:tr>
              <a:tr h="2685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1       0.50      0.41      0.45        17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10877"/>
                  </a:ext>
                </a:extLst>
              </a:tr>
              <a:tr h="2685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           2       0.87      0.83      0.85        24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61229"/>
                  </a:ext>
                </a:extLst>
              </a:tr>
              <a:tr h="231825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4366194"/>
                  </a:ext>
                </a:extLst>
              </a:tr>
              <a:tr h="2685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accuracy                           0.68        53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438413"/>
                  </a:ext>
                </a:extLst>
              </a:tr>
              <a:tr h="2685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macro avg       0.64      0.67      0.65        53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1311"/>
                  </a:ext>
                </a:extLst>
              </a:tr>
              <a:tr h="26855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weighted avg       0.68      0.68      0.68        53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70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18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1014A4-C19F-C54A-991F-73C6CA02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695" y="480059"/>
            <a:ext cx="6325969" cy="59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3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E507-0F03-B04F-9D8F-A31153E8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19946"/>
          </a:xfrm>
        </p:spPr>
        <p:txBody>
          <a:bodyPr/>
          <a:lstStyle/>
          <a:p>
            <a:r>
              <a:rPr lang="en-US" dirty="0"/>
              <a:t>SVM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AD2C-5D65-3449-8BFB-4242A1DE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0148"/>
            <a:ext cx="8596668" cy="3880773"/>
          </a:xfrm>
        </p:spPr>
        <p:txBody>
          <a:bodyPr/>
          <a:lstStyle/>
          <a:p>
            <a:r>
              <a:rPr lang="en-US" dirty="0"/>
              <a:t>Hyperparameters used: </a:t>
            </a:r>
          </a:p>
          <a:p>
            <a:pPr lvl="1"/>
            <a:r>
              <a:rPr lang="en-US" dirty="0"/>
              <a:t>Kernel = ‘linear’, C=1.0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D8848B-11C1-C94B-A975-505043EFE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49012"/>
              </p:ext>
            </p:extLst>
          </p:nvPr>
        </p:nvGraphicFramePr>
        <p:xfrm>
          <a:off x="207777" y="2345055"/>
          <a:ext cx="5129915" cy="2167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845">
                  <a:extLst>
                    <a:ext uri="{9D8B030D-6E8A-4147-A177-3AD203B41FA5}">
                      <a16:colId xmlns:a16="http://schemas.microsoft.com/office/drawing/2014/main" val="814440008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2276775304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2473915798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1203051294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637384854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1965220875"/>
                    </a:ext>
                  </a:extLst>
                </a:gridCol>
                <a:gridCol w="732845">
                  <a:extLst>
                    <a:ext uri="{9D8B030D-6E8A-4147-A177-3AD203B41FA5}">
                      <a16:colId xmlns:a16="http://schemas.microsoft.com/office/drawing/2014/main" val="369139662"/>
                    </a:ext>
                  </a:extLst>
                </a:gridCol>
              </a:tblGrid>
              <a:tr h="206778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Accuracy score = 0.6981132075471698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9215876"/>
                  </a:ext>
                </a:extLst>
              </a:tr>
              <a:tr h="2067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   precision    recall  f1-score   support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8327"/>
                  </a:ext>
                </a:extLst>
              </a:tr>
              <a:tr h="174129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866945"/>
                  </a:ext>
                </a:extLst>
              </a:tr>
              <a:tr h="2067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0       0.55      1.00      0.71        12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03478"/>
                  </a:ext>
                </a:extLst>
              </a:tr>
              <a:tr h="2067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1       0.70      0.41      0.52        17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27725"/>
                  </a:ext>
                </a:extLst>
              </a:tr>
              <a:tr h="2067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2       0.86      0.75      0.80        24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10856"/>
                  </a:ext>
                </a:extLst>
              </a:tr>
              <a:tr h="174129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412175"/>
                  </a:ext>
                </a:extLst>
              </a:tr>
              <a:tr h="2067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accuracy                           0.70        53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661325"/>
                  </a:ext>
                </a:extLst>
              </a:tr>
              <a:tr h="2067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   macro avg       0.70      0.72      0.67        53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95937"/>
                  </a:ext>
                </a:extLst>
              </a:tr>
              <a:tr h="2067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weighted avg       0.74      0.70      0.69        53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05787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52AA5114-C3C4-0342-807E-C658FB640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00" y="2345055"/>
            <a:ext cx="6060746" cy="41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71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221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2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223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48853F8-F3E3-1845-9EFE-4A8714D219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0335" y="499214"/>
            <a:ext cx="6237377" cy="58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2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691C-E480-B149-BD72-07A9A88E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60" y="172278"/>
            <a:ext cx="8596668" cy="672548"/>
          </a:xfrm>
        </p:spPr>
        <p:txBody>
          <a:bodyPr/>
          <a:lstStyle/>
          <a:p>
            <a:r>
              <a:rPr lang="en-US" dirty="0"/>
              <a:t>Logistic Regression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2135-375D-FD40-8FAA-B9ACA523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60" y="844826"/>
            <a:ext cx="8596668" cy="3880773"/>
          </a:xfrm>
        </p:spPr>
        <p:txBody>
          <a:bodyPr/>
          <a:lstStyle/>
          <a:p>
            <a:r>
              <a:rPr lang="en-US" dirty="0"/>
              <a:t>Hyperparameters used: </a:t>
            </a:r>
          </a:p>
          <a:p>
            <a:pPr lvl="1"/>
            <a:r>
              <a:rPr lang="en-US" dirty="0" err="1"/>
              <a:t>multi_class</a:t>
            </a:r>
            <a:r>
              <a:rPr lang="en-US" dirty="0"/>
              <a:t> =‘multinomial’, solver=‘saga’, penalty=‘none’, C=1.0</a:t>
            </a:r>
          </a:p>
          <a:p>
            <a:pPr marL="457200" lvl="1" indent="0">
              <a:buNone/>
            </a:pPr>
            <a:r>
              <a:rPr lang="en-AU" dirty="0"/>
              <a:t>Accuracy score = 0.6037735849056604</a:t>
            </a:r>
          </a:p>
          <a:p>
            <a:pPr marL="457200" lvl="1" indent="0">
              <a:buNone/>
            </a:pPr>
            <a:r>
              <a:rPr lang="en-US" dirty="0"/>
              <a:t>Repeated Stratified K-fold Cross </a:t>
            </a:r>
            <a:r>
              <a:rPr lang="en-US" dirty="0" err="1"/>
              <a:t>Validataion</a:t>
            </a:r>
            <a:r>
              <a:rPr lang="en-US" dirty="0"/>
              <a:t> Score = </a:t>
            </a:r>
            <a:r>
              <a:rPr lang="en-AU" dirty="0"/>
              <a:t>Mean Accuracy: 0.509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8D79A3-EB91-2E44-9127-590965DEC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26318"/>
              </p:ext>
            </p:extLst>
          </p:nvPr>
        </p:nvGraphicFramePr>
        <p:xfrm>
          <a:off x="502509" y="2785212"/>
          <a:ext cx="4970126" cy="2403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0018">
                  <a:extLst>
                    <a:ext uri="{9D8B030D-6E8A-4147-A177-3AD203B41FA5}">
                      <a16:colId xmlns:a16="http://schemas.microsoft.com/office/drawing/2014/main" val="350794199"/>
                    </a:ext>
                  </a:extLst>
                </a:gridCol>
                <a:gridCol w="710018">
                  <a:extLst>
                    <a:ext uri="{9D8B030D-6E8A-4147-A177-3AD203B41FA5}">
                      <a16:colId xmlns:a16="http://schemas.microsoft.com/office/drawing/2014/main" val="3407812086"/>
                    </a:ext>
                  </a:extLst>
                </a:gridCol>
                <a:gridCol w="710018">
                  <a:extLst>
                    <a:ext uri="{9D8B030D-6E8A-4147-A177-3AD203B41FA5}">
                      <a16:colId xmlns:a16="http://schemas.microsoft.com/office/drawing/2014/main" val="1974557012"/>
                    </a:ext>
                  </a:extLst>
                </a:gridCol>
                <a:gridCol w="710018">
                  <a:extLst>
                    <a:ext uri="{9D8B030D-6E8A-4147-A177-3AD203B41FA5}">
                      <a16:colId xmlns:a16="http://schemas.microsoft.com/office/drawing/2014/main" val="433792186"/>
                    </a:ext>
                  </a:extLst>
                </a:gridCol>
                <a:gridCol w="710018">
                  <a:extLst>
                    <a:ext uri="{9D8B030D-6E8A-4147-A177-3AD203B41FA5}">
                      <a16:colId xmlns:a16="http://schemas.microsoft.com/office/drawing/2014/main" val="2560659546"/>
                    </a:ext>
                  </a:extLst>
                </a:gridCol>
                <a:gridCol w="710018">
                  <a:extLst>
                    <a:ext uri="{9D8B030D-6E8A-4147-A177-3AD203B41FA5}">
                      <a16:colId xmlns:a16="http://schemas.microsoft.com/office/drawing/2014/main" val="2780382949"/>
                    </a:ext>
                  </a:extLst>
                </a:gridCol>
                <a:gridCol w="710018">
                  <a:extLst>
                    <a:ext uri="{9D8B030D-6E8A-4147-A177-3AD203B41FA5}">
                      <a16:colId xmlns:a16="http://schemas.microsoft.com/office/drawing/2014/main" val="3251666362"/>
                    </a:ext>
                  </a:extLst>
                </a:gridCol>
              </a:tblGrid>
              <a:tr h="247059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Accuracy score = 0.6037735849056604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8085492"/>
                  </a:ext>
                </a:extLst>
              </a:tr>
              <a:tr h="24705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   precision    recall  f1-score   support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701975"/>
                  </a:ext>
                </a:extLst>
              </a:tr>
              <a:tr h="213273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6367653"/>
                  </a:ext>
                </a:extLst>
              </a:tr>
              <a:tr h="24705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0       0.53      0.67      0.59        12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76530"/>
                  </a:ext>
                </a:extLst>
              </a:tr>
              <a:tr h="24705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1       0.38      0.18      0.24        17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26326"/>
                  </a:ext>
                </a:extLst>
              </a:tr>
              <a:tr h="24705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2       0.70      0.88      0.78        24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848066"/>
                  </a:ext>
                </a:extLst>
              </a:tr>
              <a:tr h="213273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5559144"/>
                  </a:ext>
                </a:extLst>
              </a:tr>
              <a:tr h="24705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accuracy                           0.60        53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86068"/>
                  </a:ext>
                </a:extLst>
              </a:tr>
              <a:tr h="24705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macro avg       0.54      0.57      0.54        53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68933"/>
                  </a:ext>
                </a:extLst>
              </a:tr>
              <a:tr h="247059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weighted avg       0.56      0.60      0.56        53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45569"/>
                  </a:ext>
                </a:extLst>
              </a:tr>
            </a:tbl>
          </a:graphicData>
        </a:graphic>
      </p:graphicFrame>
      <p:pic>
        <p:nvPicPr>
          <p:cNvPr id="11266" name="Picture 2">
            <a:extLst>
              <a:ext uri="{FF2B5EF4-FFF2-40B4-BE49-F238E27FC236}">
                <a16:creationId xmlns:a16="http://schemas.microsoft.com/office/drawing/2014/main" id="{ED284922-8A85-7F44-B3B6-9C32FA54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86" y="2785212"/>
            <a:ext cx="5566364" cy="37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7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93C8C71-2D6F-6D4B-AB7A-A99BE3D51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9160" y="480059"/>
            <a:ext cx="6324803" cy="58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64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E507-0F03-B04F-9D8F-A31153E8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19946"/>
          </a:xfrm>
        </p:spPr>
        <p:txBody>
          <a:bodyPr/>
          <a:lstStyle/>
          <a:p>
            <a:r>
              <a:rPr lang="en-US" dirty="0"/>
              <a:t>SVM 2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9AD2C-5D65-3449-8BFB-4242A1DE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0148"/>
            <a:ext cx="8596668" cy="3880773"/>
          </a:xfrm>
        </p:spPr>
        <p:txBody>
          <a:bodyPr/>
          <a:lstStyle/>
          <a:p>
            <a:r>
              <a:rPr lang="en-US" dirty="0"/>
              <a:t>Hyperparameters used: </a:t>
            </a:r>
          </a:p>
          <a:p>
            <a:pPr lvl="1"/>
            <a:r>
              <a:rPr lang="en-US" dirty="0"/>
              <a:t>Kernel = ‘</a:t>
            </a:r>
            <a:r>
              <a:rPr lang="en-US" dirty="0" err="1"/>
              <a:t>rbf</a:t>
            </a:r>
            <a:r>
              <a:rPr lang="en-US" dirty="0"/>
              <a:t>’, C=50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50675-54C6-C443-B6CA-55D0A47D6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03282"/>
              </p:ext>
            </p:extLst>
          </p:nvPr>
        </p:nvGraphicFramePr>
        <p:xfrm>
          <a:off x="358147" y="2345055"/>
          <a:ext cx="5119702" cy="2167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386">
                  <a:extLst>
                    <a:ext uri="{9D8B030D-6E8A-4147-A177-3AD203B41FA5}">
                      <a16:colId xmlns:a16="http://schemas.microsoft.com/office/drawing/2014/main" val="3706792085"/>
                    </a:ext>
                  </a:extLst>
                </a:gridCol>
                <a:gridCol w="731386">
                  <a:extLst>
                    <a:ext uri="{9D8B030D-6E8A-4147-A177-3AD203B41FA5}">
                      <a16:colId xmlns:a16="http://schemas.microsoft.com/office/drawing/2014/main" val="4089963519"/>
                    </a:ext>
                  </a:extLst>
                </a:gridCol>
                <a:gridCol w="731386">
                  <a:extLst>
                    <a:ext uri="{9D8B030D-6E8A-4147-A177-3AD203B41FA5}">
                      <a16:colId xmlns:a16="http://schemas.microsoft.com/office/drawing/2014/main" val="1212091839"/>
                    </a:ext>
                  </a:extLst>
                </a:gridCol>
                <a:gridCol w="731386">
                  <a:extLst>
                    <a:ext uri="{9D8B030D-6E8A-4147-A177-3AD203B41FA5}">
                      <a16:colId xmlns:a16="http://schemas.microsoft.com/office/drawing/2014/main" val="2013700273"/>
                    </a:ext>
                  </a:extLst>
                </a:gridCol>
                <a:gridCol w="731386">
                  <a:extLst>
                    <a:ext uri="{9D8B030D-6E8A-4147-A177-3AD203B41FA5}">
                      <a16:colId xmlns:a16="http://schemas.microsoft.com/office/drawing/2014/main" val="1292835169"/>
                    </a:ext>
                  </a:extLst>
                </a:gridCol>
                <a:gridCol w="731386">
                  <a:extLst>
                    <a:ext uri="{9D8B030D-6E8A-4147-A177-3AD203B41FA5}">
                      <a16:colId xmlns:a16="http://schemas.microsoft.com/office/drawing/2014/main" val="3348694851"/>
                    </a:ext>
                  </a:extLst>
                </a:gridCol>
                <a:gridCol w="731386">
                  <a:extLst>
                    <a:ext uri="{9D8B030D-6E8A-4147-A177-3AD203B41FA5}">
                      <a16:colId xmlns:a16="http://schemas.microsoft.com/office/drawing/2014/main" val="1991040754"/>
                    </a:ext>
                  </a:extLst>
                </a:gridCol>
              </a:tblGrid>
              <a:tr h="198295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Accuracy score = 0.6037735849056604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003075"/>
                  </a:ext>
                </a:extLst>
              </a:tr>
              <a:tr h="19829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   precision    recall  f1-score   support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91556"/>
                  </a:ext>
                </a:extLst>
              </a:tr>
              <a:tr h="171178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8094424"/>
                  </a:ext>
                </a:extLst>
              </a:tr>
              <a:tr h="19829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0       0.44      0.33      0.38        12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72381"/>
                  </a:ext>
                </a:extLst>
              </a:tr>
              <a:tr h="19829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1       0.47      0.53      0.50        17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912903"/>
                  </a:ext>
                </a:extLst>
              </a:tr>
              <a:tr h="19829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       2       0.76      0.79      0.78        24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23839"/>
                  </a:ext>
                </a:extLst>
              </a:tr>
              <a:tr h="171178"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1228624"/>
                  </a:ext>
                </a:extLst>
              </a:tr>
              <a:tr h="19829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 accuracy                           0.60        53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948970"/>
                  </a:ext>
                </a:extLst>
              </a:tr>
              <a:tr h="19829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>
                          <a:effectLst/>
                        </a:rPr>
                        <a:t>   macro avg       0.56      0.55      0.55        53</a:t>
                      </a:r>
                      <a:endParaRPr lang="en-AU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94197"/>
                  </a:ext>
                </a:extLst>
              </a:tr>
              <a:tr h="198295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AU" sz="1400" u="none" strike="noStrike" dirty="0">
                          <a:effectLst/>
                        </a:rPr>
                        <a:t>weighted avg       0.60      0.60      0.60        53</a:t>
                      </a:r>
                      <a:endParaRPr lang="en-AU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70266"/>
                  </a:ext>
                </a:extLst>
              </a:tr>
            </a:tbl>
          </a:graphicData>
        </a:graphic>
      </p:graphicFrame>
      <p:pic>
        <p:nvPicPr>
          <p:cNvPr id="14340" name="Picture 4">
            <a:extLst>
              <a:ext uri="{FF2B5EF4-FFF2-40B4-BE49-F238E27FC236}">
                <a16:creationId xmlns:a16="http://schemas.microsoft.com/office/drawing/2014/main" id="{5D40CC3B-F7DC-F942-94AC-0AEA33D0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644" y="2345055"/>
            <a:ext cx="5318639" cy="363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79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4C6DDEB-864F-4146-825F-F07CDE989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6480" y="480059"/>
            <a:ext cx="6333884" cy="590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13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D8CC-B3D9-3941-B6EC-00E38E57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1254"/>
            <a:ext cx="8596668" cy="910281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EBEC7-7690-0E44-AF83-55E256BF3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1535"/>
            <a:ext cx="8596668" cy="3880773"/>
          </a:xfrm>
        </p:spPr>
        <p:txBody>
          <a:bodyPr/>
          <a:lstStyle/>
          <a:p>
            <a:r>
              <a:rPr lang="en-US" dirty="0"/>
              <a:t>Logistic regression model performs better than SVM in accurately predicting all three classes. </a:t>
            </a:r>
          </a:p>
          <a:p>
            <a:r>
              <a:rPr lang="en-US" dirty="0"/>
              <a:t>For optimal match performance, the shots on target class needs to be in class 2. Logistic Regression is marginally better for class 2 as well as shown in ROC curves. </a:t>
            </a:r>
          </a:p>
          <a:p>
            <a:r>
              <a:rPr lang="en-US" dirty="0"/>
              <a:t>There is no significant difference between the two Log Regression models. Grid search can be performed to get optimal hyperparameters. </a:t>
            </a:r>
          </a:p>
          <a:p>
            <a:r>
              <a:rPr lang="en-US" dirty="0"/>
              <a:t>Features can be added or removed via feature engineering. </a:t>
            </a:r>
          </a:p>
          <a:p>
            <a:r>
              <a:rPr lang="en-US" dirty="0"/>
              <a:t>Other models such as decision trees and random forest can be explored. </a:t>
            </a:r>
          </a:p>
          <a:p>
            <a:r>
              <a:rPr lang="en-US" dirty="0"/>
              <a:t>Using these models, coaches can set targets for the various features in order to maximize the shots on target during a game.</a:t>
            </a:r>
          </a:p>
        </p:txBody>
      </p:sp>
    </p:spTree>
    <p:extLst>
      <p:ext uri="{BB962C8B-B14F-4D97-AF65-F5344CB8AC3E}">
        <p14:creationId xmlns:p14="http://schemas.microsoft.com/office/powerpoint/2010/main" val="125475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11B6-58A4-A34A-B965-DBBC5B91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4D1E-1481-4C41-ACF2-1876B719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and classifying the shots on target (shots on goal) for Chelsea. </a:t>
            </a:r>
          </a:p>
          <a:p>
            <a:r>
              <a:rPr lang="en-US" dirty="0"/>
              <a:t>Shots on target is a good indicator of the number of goals a team will score in a match. </a:t>
            </a:r>
          </a:p>
          <a:p>
            <a:r>
              <a:rPr lang="en-US" dirty="0"/>
              <a:t>More shots on target usually correlates to more goals. </a:t>
            </a:r>
          </a:p>
          <a:p>
            <a:r>
              <a:rPr lang="en-US" dirty="0"/>
              <a:t>The goal is to create a model that accurately predicts and classifies the number of shots in target for a fixture using the available data. </a:t>
            </a:r>
          </a:p>
          <a:p>
            <a:r>
              <a:rPr lang="en-US" dirty="0"/>
              <a:t>Use this model and the features used in the model to set targets for the features in future matches. </a:t>
            </a:r>
          </a:p>
          <a:p>
            <a:r>
              <a:rPr lang="en-US" dirty="0"/>
              <a:t>This is will help improve the shots on target and hopefully help the team to score more goals.</a:t>
            </a:r>
          </a:p>
        </p:txBody>
      </p:sp>
    </p:spTree>
    <p:extLst>
      <p:ext uri="{BB962C8B-B14F-4D97-AF65-F5344CB8AC3E}">
        <p14:creationId xmlns:p14="http://schemas.microsoft.com/office/powerpoint/2010/main" val="3047642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9907-6E20-5C40-924E-24518AF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and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D2B6-53EF-1740-9452-1D237618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API used to retrieve the data was API-Football. It is RESTful API hosted by API-Sports. </a:t>
            </a:r>
          </a:p>
          <a:p>
            <a:r>
              <a:rPr lang="en-US" dirty="0"/>
              <a:t>Data can be accessed used unique IDs for every team and league which is available on API dashboard. </a:t>
            </a:r>
          </a:p>
          <a:p>
            <a:r>
              <a:rPr lang="en-US" dirty="0"/>
              <a:t>The team ID for Chelsea (49) and the league ID for the Premier League (39) was used to get the fixture IDs for all matches played across 7 seasons. A total of 266 matches. </a:t>
            </a:r>
          </a:p>
          <a:p>
            <a:r>
              <a:rPr lang="en-US" dirty="0"/>
              <a:t>The fixture IDs were used to get match statistics for all the matches, and this was used to create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8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18C9-6436-6644-A387-42824566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D561-76C8-1040-A66C-BF5A145E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412" y="1781932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 err="1"/>
              <a:t>SoG</a:t>
            </a:r>
            <a:r>
              <a:rPr lang="en-US" dirty="0"/>
              <a:t> Class was a new column created to classify the number of shots on target. </a:t>
            </a:r>
          </a:p>
          <a:p>
            <a:r>
              <a:rPr lang="en-US" dirty="0"/>
              <a:t>Class 0: </a:t>
            </a:r>
          </a:p>
          <a:p>
            <a:pPr marL="0" indent="0">
              <a:buNone/>
            </a:pPr>
            <a:r>
              <a:rPr lang="en-US" dirty="0"/>
              <a:t>	shots on goal &lt;=3</a:t>
            </a:r>
          </a:p>
          <a:p>
            <a:r>
              <a:rPr lang="en-US" dirty="0"/>
              <a:t>Class 1: </a:t>
            </a:r>
          </a:p>
          <a:p>
            <a:pPr marL="0" indent="0">
              <a:buNone/>
            </a:pPr>
            <a:r>
              <a:rPr lang="en-US" dirty="0"/>
              <a:t>	3 &lt; shots on goal &lt; 6</a:t>
            </a:r>
          </a:p>
          <a:p>
            <a:r>
              <a:rPr lang="en-US" dirty="0"/>
              <a:t>Class 2: </a:t>
            </a:r>
          </a:p>
          <a:p>
            <a:pPr marL="0" indent="0">
              <a:buNone/>
            </a:pPr>
            <a:r>
              <a:rPr lang="en-US" dirty="0"/>
              <a:t>	shots on goal &gt; 6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F2EF46-8D59-9F4C-8355-145CA6CBD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8008"/>
              </p:ext>
            </p:extLst>
          </p:nvPr>
        </p:nvGraphicFramePr>
        <p:xfrm>
          <a:off x="799814" y="1183665"/>
          <a:ext cx="5062993" cy="44790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4453485">
                  <a:extLst>
                    <a:ext uri="{9D8B030D-6E8A-4147-A177-3AD203B41FA5}">
                      <a16:colId xmlns:a16="http://schemas.microsoft.com/office/drawing/2014/main" val="2967354989"/>
                    </a:ext>
                  </a:extLst>
                </a:gridCol>
                <a:gridCol w="609508">
                  <a:extLst>
                    <a:ext uri="{9D8B030D-6E8A-4147-A177-3AD203B41FA5}">
                      <a16:colId xmlns:a16="http://schemas.microsoft.com/office/drawing/2014/main" val="4078787563"/>
                    </a:ext>
                  </a:extLst>
                </a:gridCol>
              </a:tblGrid>
              <a:tr h="223952">
                <a:tc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Data columns (total 17 columns):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98" marR="8098" marT="8098" marB="0" anchor="b"/>
                </a:tc>
                <a:extLst>
                  <a:ext uri="{0D108BD9-81ED-4DB2-BD59-A6C34878D82A}">
                    <a16:rowId xmlns:a16="http://schemas.microsoft.com/office/drawing/2014/main" val="2030502280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#   Column            Non-Null Count  Dtype 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906719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---  ------            --------------  ----- 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00368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0   shots_on_goal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13829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1   shots_off_goal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43791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2   total_shots       265 non-null    int64 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46693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3   blocked_shots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120741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4   shots_insidebox   265 non-null    int64 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339807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5   shots_outsidebox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492587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6   fouls        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96264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7   corners      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36514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8   offsides     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38026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9   possession   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472736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10  yellow_cards 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69679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11  red_cards    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08808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12  saves        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38545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13  total_passes      265 non-null    int64 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51742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14  accurate_passes   265 non-null    int64  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16604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>
                          <a:effectLst/>
                        </a:rPr>
                        <a:t> 15  pass_accuracy     265 non-null    float64</a:t>
                      </a:r>
                      <a:endParaRPr lang="en-AU" sz="12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11099"/>
                  </a:ext>
                </a:extLst>
              </a:tr>
              <a:tr h="22395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AU" sz="1200" u="none" strike="noStrike" dirty="0">
                          <a:effectLst/>
                        </a:rPr>
                        <a:t> 16  </a:t>
                      </a:r>
                      <a:r>
                        <a:rPr lang="en-AU" sz="1200" u="none" strike="noStrike" dirty="0" err="1">
                          <a:effectLst/>
                        </a:rPr>
                        <a:t>SoG_Class</a:t>
                      </a:r>
                      <a:r>
                        <a:rPr lang="en-AU" sz="1200" u="none" strike="noStrike" dirty="0">
                          <a:effectLst/>
                        </a:rPr>
                        <a:t>         265 non-null    int64 </a:t>
                      </a:r>
                      <a:endParaRPr lang="en-AU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098" marR="8098" marT="809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3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8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Isosceles Triangle 201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8" name="Isosceles Triangle 20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2" name="Isosceles Triangle 21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Isosceles Triangle 21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86B62A-F721-BA4D-8524-4326CEC29D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1697" y="480059"/>
            <a:ext cx="6274339" cy="58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5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1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3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4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5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B49720-EB3D-274E-9499-7EE3EEA0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272" y="5269706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Features vs </a:t>
            </a:r>
            <a:r>
              <a:rPr lang="en-US" sz="4800" dirty="0" err="1"/>
              <a:t>SoG</a:t>
            </a:r>
            <a:r>
              <a:rPr lang="en-US" sz="4800" dirty="0"/>
              <a:t> Class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AC04334-FFF5-1548-8087-8448FBDF0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170" y="1191846"/>
            <a:ext cx="3735185" cy="37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3F280F-5CE0-F34C-8B16-B1225F3E1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297" y="1191845"/>
            <a:ext cx="3740638" cy="373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BCED0E8-4893-3A4E-8859-4C62A2BB5A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6887" y="1191845"/>
            <a:ext cx="3714943" cy="370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26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7A9AD4-A988-2E4C-8A04-EF580C3D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39" y="5220339"/>
            <a:ext cx="8288035" cy="10950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Features vs </a:t>
            </a:r>
            <a:r>
              <a:rPr lang="en-US" sz="4800" dirty="0" err="1"/>
              <a:t>SoG</a:t>
            </a:r>
            <a:r>
              <a:rPr lang="en-US" sz="4800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521C6-3D48-C041-A098-6FA36308C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br>
              <a:rPr 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80D3C67-0045-4E4A-AFAE-D0F0F75A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726" y="1248139"/>
            <a:ext cx="3692760" cy="36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1E5E2C1-1952-D94F-8B7A-40DA3464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660" y="1248139"/>
            <a:ext cx="3655493" cy="365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0944D13-B891-AF42-BB6B-A8B28BA93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7414" y="1248139"/>
            <a:ext cx="3704861" cy="370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34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9ACB6E-0DD8-1F44-8EB0-CDF4F975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952" y="-17676"/>
            <a:ext cx="5289012" cy="721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Correlation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D57B-6AB9-374E-99C9-30795C03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8" y="5569874"/>
            <a:ext cx="8288035" cy="471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br>
              <a:rPr lang="en-US" sz="13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sz="13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22042C-F5EB-2D45-BE98-BF302F6FB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337" y="816638"/>
            <a:ext cx="6826399" cy="604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574E3F-A583-4D45-BBD3-1DF45E926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54131"/>
              </p:ext>
            </p:extLst>
          </p:nvPr>
        </p:nvGraphicFramePr>
        <p:xfrm>
          <a:off x="7283254" y="816638"/>
          <a:ext cx="2950800" cy="4640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0800">
                  <a:extLst>
                    <a:ext uri="{9D8B030D-6E8A-4147-A177-3AD203B41FA5}">
                      <a16:colId xmlns:a16="http://schemas.microsoft.com/office/drawing/2014/main" val="2057722786"/>
                    </a:ext>
                  </a:extLst>
                </a:gridCol>
              </a:tblGrid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sng" strike="noStrike">
                          <a:effectLst/>
                        </a:rPr>
                        <a:t>Correlation of features with SoG Class</a:t>
                      </a:r>
                      <a:endParaRPr lang="en-AU" sz="13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1088530891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shots_on_goal       1.000000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1328880159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shots_off_goal      0.068289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984001493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total_shots         0.634449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1270021058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blocked_shots       0.230476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191811396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shots_insidebox     0.579646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3812458717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shots_outsidebox    0.368047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2428266218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fouls               0.053910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1469973188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corners             0.297232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384815681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offsides           -0.151538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2097302762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possession          0.180669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1097091103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yellow_cards       -0.192172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3443538049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red_cards          -0.030992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882754076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saves              -0.206946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465813706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total_passes        0.193328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362590376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accurate_passes     0.219488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4154723772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>
                          <a:effectLst/>
                        </a:rPr>
                        <a:t>pass_accuracy       0.316764</a:t>
                      </a:r>
                      <a:endParaRPr lang="en-AU" sz="13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73776985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algn="l" fontAlgn="b"/>
                      <a:r>
                        <a:rPr lang="en-AU" sz="1300" u="none" strike="noStrike" dirty="0" err="1">
                          <a:effectLst/>
                        </a:rPr>
                        <a:t>SoG_Class</a:t>
                      </a:r>
                      <a:r>
                        <a:rPr lang="en-AU" sz="1300" u="none" strike="noStrike" dirty="0">
                          <a:effectLst/>
                        </a:rPr>
                        <a:t>           0.877749</a:t>
                      </a:r>
                      <a:endParaRPr lang="en-AU" sz="13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8512" marR="8512" marT="8512" marB="0" anchor="b"/>
                </a:tc>
                <a:extLst>
                  <a:ext uri="{0D108BD9-81ED-4DB2-BD59-A6C34878D82A}">
                    <a16:rowId xmlns:a16="http://schemas.microsoft.com/office/drawing/2014/main" val="98750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76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A183-0489-274B-98E2-8C415855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Target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4C41-D4F7-6544-89FF-E4F5AFDB6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= '</a:t>
            </a:r>
            <a:r>
              <a:rPr lang="en-US" dirty="0" err="1"/>
              <a:t>total_shots</a:t>
            </a:r>
            <a:r>
              <a:rPr lang="en-US" dirty="0"/>
              <a:t>', '</a:t>
            </a:r>
            <a:r>
              <a:rPr lang="en-US" dirty="0" err="1"/>
              <a:t>blocked_shots</a:t>
            </a:r>
            <a:r>
              <a:rPr lang="en-US" dirty="0"/>
              <a:t>', '</a:t>
            </a:r>
            <a:r>
              <a:rPr lang="en-US" dirty="0" err="1"/>
              <a:t>shots_insidebox</a:t>
            </a:r>
            <a:r>
              <a:rPr lang="en-US" dirty="0"/>
              <a:t>', '</a:t>
            </a:r>
            <a:r>
              <a:rPr lang="en-US" dirty="0" err="1"/>
              <a:t>shots_outsidebox</a:t>
            </a:r>
            <a:r>
              <a:rPr lang="en-US" dirty="0"/>
              <a:t>', 'fouls', 'corners', 'possession', 'offsides','</a:t>
            </a:r>
            <a:r>
              <a:rPr lang="en-US" dirty="0" err="1"/>
              <a:t>yellow_cards</a:t>
            </a:r>
            <a:r>
              <a:rPr lang="en-US" dirty="0"/>
              <a:t>', '</a:t>
            </a:r>
            <a:r>
              <a:rPr lang="en-US" dirty="0" err="1"/>
              <a:t>red_cards</a:t>
            </a:r>
            <a:r>
              <a:rPr lang="en-US" dirty="0"/>
              <a:t>', 'saves', '</a:t>
            </a:r>
            <a:r>
              <a:rPr lang="en-US" dirty="0" err="1"/>
              <a:t>total_passes</a:t>
            </a:r>
            <a:r>
              <a:rPr lang="en-US" dirty="0"/>
              <a:t>', '</a:t>
            </a:r>
            <a:r>
              <a:rPr lang="en-US" dirty="0" err="1"/>
              <a:t>pass_accuracy</a:t>
            </a:r>
            <a:r>
              <a:rPr lang="en-US" dirty="0"/>
              <a:t>'</a:t>
            </a:r>
          </a:p>
          <a:p>
            <a:r>
              <a:rPr lang="en-US" dirty="0"/>
              <a:t>outcome = '</a:t>
            </a:r>
            <a:r>
              <a:rPr lang="en-US" dirty="0" err="1"/>
              <a:t>SoG_Class</a:t>
            </a:r>
            <a:r>
              <a:rPr lang="en-US" dirty="0"/>
              <a:t>’</a:t>
            </a:r>
          </a:p>
          <a:p>
            <a:r>
              <a:rPr lang="en-US" dirty="0"/>
              <a:t>Test and Train samples were first split: test size = 0.2, random state = 42</a:t>
            </a:r>
          </a:p>
          <a:p>
            <a:r>
              <a:rPr lang="en-US" dirty="0"/>
              <a:t>The train samples were then resampled using SMOTE to get equal number of samples in every class. </a:t>
            </a:r>
          </a:p>
        </p:txBody>
      </p:sp>
    </p:spTree>
    <p:extLst>
      <p:ext uri="{BB962C8B-B14F-4D97-AF65-F5344CB8AC3E}">
        <p14:creationId xmlns:p14="http://schemas.microsoft.com/office/powerpoint/2010/main" val="39073872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979</Words>
  <Application>Microsoft Macintosh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Trebuchet MS</vt:lpstr>
      <vt:lpstr>Wingdings 3</vt:lpstr>
      <vt:lpstr>Facet</vt:lpstr>
      <vt:lpstr>Mini Project 3 </vt:lpstr>
      <vt:lpstr>Problem Statement </vt:lpstr>
      <vt:lpstr>API and data </vt:lpstr>
      <vt:lpstr>Dataframe </vt:lpstr>
      <vt:lpstr>PowerPoint Presentation</vt:lpstr>
      <vt:lpstr>Features vs SoG Class </vt:lpstr>
      <vt:lpstr>Features vs SoG Class </vt:lpstr>
      <vt:lpstr>Correlation </vt:lpstr>
      <vt:lpstr>Features and Target </vt:lpstr>
      <vt:lpstr>Logistic Regression </vt:lpstr>
      <vt:lpstr>PowerPoint Presentation</vt:lpstr>
      <vt:lpstr>SVM </vt:lpstr>
      <vt:lpstr>PowerPoint Presentation</vt:lpstr>
      <vt:lpstr>Logistic Regression 2 </vt:lpstr>
      <vt:lpstr>PowerPoint Presentation</vt:lpstr>
      <vt:lpstr>SVM 2  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</dc:title>
  <dc:creator>Anbu Thalamuthu</dc:creator>
  <cp:lastModifiedBy>Anbu Thalamuthu</cp:lastModifiedBy>
  <cp:revision>33</cp:revision>
  <dcterms:created xsi:type="dcterms:W3CDTF">2022-02-10T20:06:54Z</dcterms:created>
  <dcterms:modified xsi:type="dcterms:W3CDTF">2022-02-10T21:47:50Z</dcterms:modified>
</cp:coreProperties>
</file>