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3829" r:id="rId2"/>
    <p:sldId id="3916" r:id="rId3"/>
    <p:sldId id="3885" r:id="rId4"/>
    <p:sldId id="3886" r:id="rId5"/>
    <p:sldId id="3893" r:id="rId6"/>
    <p:sldId id="3889" r:id="rId7"/>
    <p:sldId id="3907" r:id="rId8"/>
    <p:sldId id="3920" r:id="rId9"/>
    <p:sldId id="3921" r:id="rId10"/>
    <p:sldId id="3922" r:id="rId11"/>
    <p:sldId id="3890" r:id="rId12"/>
    <p:sldId id="3923" r:id="rId13"/>
    <p:sldId id="3924" r:id="rId14"/>
    <p:sldId id="3926" r:id="rId15"/>
    <p:sldId id="3927" r:id="rId16"/>
    <p:sldId id="3925" r:id="rId17"/>
    <p:sldId id="3891" r:id="rId18"/>
    <p:sldId id="3929" r:id="rId19"/>
    <p:sldId id="3928" r:id="rId20"/>
    <p:sldId id="3884"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B1654"/>
    <a:srgbClr val="9674DC"/>
    <a:srgbClr val="BEA4EE"/>
    <a:srgbClr val="F0B123"/>
    <a:srgbClr val="6A7A62"/>
    <a:srgbClr val="E5DED9"/>
    <a:srgbClr val="1C363A"/>
    <a:srgbClr val="B0686A"/>
    <a:srgbClr val="D07E7F"/>
    <a:srgbClr val="EFBA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02" autoAdjust="0"/>
    <p:restoredTop sz="94660"/>
  </p:normalViewPr>
  <p:slideViewPr>
    <p:cSldViewPr snapToGrid="0">
      <p:cViewPr varScale="1">
        <p:scale>
          <a:sx n="82" d="100"/>
          <a:sy n="82" d="100"/>
        </p:scale>
        <p:origin x="7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2022/10/23</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cs typeface="微软雅黑" panose="020B0503020204020204" charset="-122"/>
              </a:defRPr>
            </a:lvl1pPr>
          </a:lstStyle>
          <a:p>
            <a:fld id="{D2A48B96-639E-45A3-A0BA-2464DFDB1FAA}"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cs typeface="微软雅黑" panose="020B0503020204020204"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80059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02619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0027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87853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4862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4148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55880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6891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96066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70037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0664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192000" y="209557"/>
            <a:ext cx="11808000" cy="6438886"/>
          </a:xfrm>
          <a:prstGeom prst="rect">
            <a:avLst/>
          </a:prstGeom>
          <a:solidFill>
            <a:schemeClr val="bg1">
              <a:alpha val="90000"/>
            </a:schemeClr>
          </a:solidFill>
          <a:ln w="25400">
            <a:solidFill>
              <a:srgbClr val="BB4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 name="矩形 9"/>
          <p:cNvSpPr/>
          <p:nvPr userDrawn="1"/>
        </p:nvSpPr>
        <p:spPr>
          <a:xfrm>
            <a:off x="318000" y="315000"/>
            <a:ext cx="11556000" cy="6228000"/>
          </a:xfrm>
          <a:prstGeom prst="rect">
            <a:avLst/>
          </a:prstGeom>
          <a:noFill/>
          <a:ln w="12700">
            <a:solidFill>
              <a:srgbClr val="BB4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628934-C1A6-402E-A0EB-AA3AC9AB1948}" type="datetimeFigureOut">
              <a:rPr lang="zh-CN" altLang="en-US" smtClean="0"/>
              <a:t>2022/10/23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A14EDA-3F4E-4C80-BD6A-2895708C0A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FF628934-C1A6-402E-A0EB-AA3AC9AB1948}" type="datetimeFigureOut">
              <a:rPr lang="zh-CN" altLang="en-US" smtClean="0"/>
              <a:t>2022/10/23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30A14EDA-3F4E-4C80-BD6A-2895708C0AA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7" name="Docer搜索：半想象现实   http://chn.docer.com/works/?userid=199927538" descr="南开大学"/>
          <p:cNvPicPr>
            <a:picLocks noChangeAspect="1"/>
          </p:cNvPicPr>
          <p:nvPr/>
        </p:nvPicPr>
        <p:blipFill>
          <a:blip r:embed="rId4"/>
          <a:stretch>
            <a:fillRect/>
          </a:stretch>
        </p:blipFill>
        <p:spPr>
          <a:xfrm>
            <a:off x="5012492" y="283717"/>
            <a:ext cx="1967230" cy="1942465"/>
          </a:xfrm>
          <a:prstGeom prst="rect">
            <a:avLst/>
          </a:prstGeom>
        </p:spPr>
      </p:pic>
      <p:sp>
        <p:nvSpPr>
          <p:cNvPr id="18" name="Docer搜索：半想象现实   http://chn.docer.com/works/?userid=199927538"/>
          <p:cNvSpPr txBox="1"/>
          <p:nvPr/>
        </p:nvSpPr>
        <p:spPr>
          <a:xfrm>
            <a:off x="4905274" y="4786477"/>
            <a:ext cx="2943225" cy="455057"/>
          </a:xfrm>
          <a:prstGeom prst="roundRect">
            <a:avLst>
              <a:gd name="adj" fmla="val 33061"/>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rgbClr val="6B1654"/>
                </a:solidFill>
                <a:latin typeface="微软雅黑" panose="020B0503020204020204" charset="-122"/>
                <a:ea typeface="微软雅黑" panose="020B0503020204020204" charset="-122"/>
                <a:cs typeface="微软雅黑" panose="020B0503020204020204" charset="-122"/>
              </a:rPr>
              <a:t>报告人：蒋浩南 </a:t>
            </a:r>
            <a:r>
              <a:rPr lang="en-US" altLang="zh-CN" dirty="0">
                <a:solidFill>
                  <a:srgbClr val="6B1654"/>
                </a:solidFill>
                <a:latin typeface="微软雅黑" panose="020B0503020204020204" charset="-122"/>
                <a:ea typeface="微软雅黑" panose="020B0503020204020204" charset="-122"/>
                <a:cs typeface="微软雅黑" panose="020B0503020204020204" charset="-122"/>
              </a:rPr>
              <a:t>2012948</a:t>
            </a:r>
          </a:p>
        </p:txBody>
      </p:sp>
      <p:sp>
        <p:nvSpPr>
          <p:cNvPr id="20" name="Docer搜索：半想象现实   http://chn.docer.com/works/?userid=199927538"/>
          <p:cNvSpPr txBox="1"/>
          <p:nvPr/>
        </p:nvSpPr>
        <p:spPr>
          <a:xfrm>
            <a:off x="2469340" y="2828835"/>
            <a:ext cx="7569202"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spc="300" dirty="0">
                <a:solidFill>
                  <a:srgbClr val="6B1654"/>
                </a:solidFill>
                <a:latin typeface="微软雅黑" panose="020B0503020204020204" charset="-122"/>
                <a:ea typeface="微软雅黑" panose="020B0503020204020204" charset="-122"/>
                <a:cs typeface="微软雅黑" panose="020B0503020204020204" charset="-122"/>
              </a:rPr>
              <a:t>Contextualized Offline Relevance Weighting for Efficient and Effective Neural Retrieval</a:t>
            </a:r>
            <a:endParaRPr lang="zh-CN" altLang="en-US" sz="4800" spc="300" dirty="0">
              <a:solidFill>
                <a:srgbClr val="6B1654"/>
              </a:solidFill>
              <a:latin typeface="微软雅黑" panose="020B0503020204020204" charset="-122"/>
              <a:ea typeface="微软雅黑" panose="020B0503020204020204" charset="-122"/>
              <a:cs typeface="微软雅黑" panose="020B0503020204020204" charset="-122"/>
            </a:endParaRPr>
          </a:p>
        </p:txBody>
      </p:sp>
      <p:grpSp>
        <p:nvGrpSpPr>
          <p:cNvPr id="336" name="Docer搜索：半想象现实   http://chn.docer.com/works/?userid=199927538"/>
          <p:cNvGrpSpPr/>
          <p:nvPr/>
        </p:nvGrpSpPr>
        <p:grpSpPr>
          <a:xfrm>
            <a:off x="4447540" y="4897120"/>
            <a:ext cx="251460" cy="262255"/>
            <a:chOff x="839787" y="3005138"/>
            <a:chExt cx="406400" cy="423862"/>
          </a:xfrm>
          <a:solidFill>
            <a:srgbClr val="6B1654"/>
          </a:solidFill>
        </p:grpSpPr>
        <p:sp>
          <p:nvSpPr>
            <p:cNvPr id="337" name="Freeform 287"/>
            <p:cNvSpPr/>
            <p:nvPr/>
          </p:nvSpPr>
          <p:spPr bwMode="auto">
            <a:xfrm>
              <a:off x="985837" y="3094038"/>
              <a:ext cx="84138" cy="100013"/>
            </a:xfrm>
            <a:custGeom>
              <a:avLst/>
              <a:gdLst>
                <a:gd name="T0" fmla="*/ 53 w 53"/>
                <a:gd name="T1" fmla="*/ 54 h 63"/>
                <a:gd name="T2" fmla="*/ 40 w 53"/>
                <a:gd name="T3" fmla="*/ 63 h 63"/>
                <a:gd name="T4" fmla="*/ 0 w 53"/>
                <a:gd name="T5" fmla="*/ 9 h 63"/>
                <a:gd name="T6" fmla="*/ 12 w 53"/>
                <a:gd name="T7" fmla="*/ 0 h 63"/>
                <a:gd name="T8" fmla="*/ 53 w 53"/>
                <a:gd name="T9" fmla="*/ 54 h 63"/>
              </a:gdLst>
              <a:ahLst/>
              <a:cxnLst>
                <a:cxn ang="0">
                  <a:pos x="T0" y="T1"/>
                </a:cxn>
                <a:cxn ang="0">
                  <a:pos x="T2" y="T3"/>
                </a:cxn>
                <a:cxn ang="0">
                  <a:pos x="T4" y="T5"/>
                </a:cxn>
                <a:cxn ang="0">
                  <a:pos x="T6" y="T7"/>
                </a:cxn>
                <a:cxn ang="0">
                  <a:pos x="T8" y="T9"/>
                </a:cxn>
              </a:cxnLst>
              <a:rect l="0" t="0" r="r" b="b"/>
              <a:pathLst>
                <a:path w="53" h="63">
                  <a:moveTo>
                    <a:pt x="53" y="54"/>
                  </a:moveTo>
                  <a:lnTo>
                    <a:pt x="40" y="63"/>
                  </a:lnTo>
                  <a:lnTo>
                    <a:pt x="0" y="9"/>
                  </a:lnTo>
                  <a:lnTo>
                    <a:pt x="12" y="0"/>
                  </a:lnTo>
                  <a:lnTo>
                    <a:pt x="53" y="54"/>
                  </a:ln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38" name="Freeform 288"/>
            <p:cNvSpPr/>
            <p:nvPr/>
          </p:nvSpPr>
          <p:spPr bwMode="auto">
            <a:xfrm>
              <a:off x="1098550" y="3244850"/>
              <a:ext cx="82550" cy="100013"/>
            </a:xfrm>
            <a:custGeom>
              <a:avLst/>
              <a:gdLst>
                <a:gd name="T0" fmla="*/ 12 w 52"/>
                <a:gd name="T1" fmla="*/ 0 h 63"/>
                <a:gd name="T2" fmla="*/ 0 w 52"/>
                <a:gd name="T3" fmla="*/ 9 h 63"/>
                <a:gd name="T4" fmla="*/ 40 w 52"/>
                <a:gd name="T5" fmla="*/ 63 h 63"/>
                <a:gd name="T6" fmla="*/ 52 w 52"/>
                <a:gd name="T7" fmla="*/ 53 h 63"/>
                <a:gd name="T8" fmla="*/ 12 w 52"/>
                <a:gd name="T9" fmla="*/ 0 h 63"/>
              </a:gdLst>
              <a:ahLst/>
              <a:cxnLst>
                <a:cxn ang="0">
                  <a:pos x="T0" y="T1"/>
                </a:cxn>
                <a:cxn ang="0">
                  <a:pos x="T2" y="T3"/>
                </a:cxn>
                <a:cxn ang="0">
                  <a:pos x="T4" y="T5"/>
                </a:cxn>
                <a:cxn ang="0">
                  <a:pos x="T6" y="T7"/>
                </a:cxn>
                <a:cxn ang="0">
                  <a:pos x="T8" y="T9"/>
                </a:cxn>
              </a:cxnLst>
              <a:rect l="0" t="0" r="r" b="b"/>
              <a:pathLst>
                <a:path w="52" h="63">
                  <a:moveTo>
                    <a:pt x="12" y="0"/>
                  </a:moveTo>
                  <a:lnTo>
                    <a:pt x="0" y="9"/>
                  </a:lnTo>
                  <a:lnTo>
                    <a:pt x="40" y="63"/>
                  </a:lnTo>
                  <a:lnTo>
                    <a:pt x="52" y="53"/>
                  </a:lnTo>
                  <a:lnTo>
                    <a:pt x="12" y="0"/>
                  </a:ln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39" name="Freeform 289"/>
            <p:cNvSpPr/>
            <p:nvPr/>
          </p:nvSpPr>
          <p:spPr bwMode="auto">
            <a:xfrm>
              <a:off x="1114425" y="3136900"/>
              <a:ext cx="95250" cy="74613"/>
            </a:xfrm>
            <a:custGeom>
              <a:avLst/>
              <a:gdLst>
                <a:gd name="T0" fmla="*/ 5 w 60"/>
                <a:gd name="T1" fmla="*/ 47 h 47"/>
                <a:gd name="T2" fmla="*/ 0 w 60"/>
                <a:gd name="T3" fmla="*/ 38 h 47"/>
                <a:gd name="T4" fmla="*/ 55 w 60"/>
                <a:gd name="T5" fmla="*/ 0 h 47"/>
                <a:gd name="T6" fmla="*/ 60 w 60"/>
                <a:gd name="T7" fmla="*/ 8 h 47"/>
                <a:gd name="T8" fmla="*/ 5 w 60"/>
                <a:gd name="T9" fmla="*/ 47 h 47"/>
              </a:gdLst>
              <a:ahLst/>
              <a:cxnLst>
                <a:cxn ang="0">
                  <a:pos x="T0" y="T1"/>
                </a:cxn>
                <a:cxn ang="0">
                  <a:pos x="T2" y="T3"/>
                </a:cxn>
                <a:cxn ang="0">
                  <a:pos x="T4" y="T5"/>
                </a:cxn>
                <a:cxn ang="0">
                  <a:pos x="T6" y="T7"/>
                </a:cxn>
                <a:cxn ang="0">
                  <a:pos x="T8" y="T9"/>
                </a:cxn>
              </a:cxnLst>
              <a:rect l="0" t="0" r="r" b="b"/>
              <a:pathLst>
                <a:path w="60" h="47">
                  <a:moveTo>
                    <a:pt x="5" y="47"/>
                  </a:moveTo>
                  <a:lnTo>
                    <a:pt x="0" y="38"/>
                  </a:lnTo>
                  <a:lnTo>
                    <a:pt x="55" y="0"/>
                  </a:lnTo>
                  <a:lnTo>
                    <a:pt x="60" y="8"/>
                  </a:lnTo>
                  <a:lnTo>
                    <a:pt x="5" y="47"/>
                  </a:ln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0" name="Freeform 290"/>
            <p:cNvSpPr/>
            <p:nvPr/>
          </p:nvSpPr>
          <p:spPr bwMode="auto">
            <a:xfrm>
              <a:off x="958850" y="3233738"/>
              <a:ext cx="100013" cy="82550"/>
            </a:xfrm>
            <a:custGeom>
              <a:avLst/>
              <a:gdLst>
                <a:gd name="T0" fmla="*/ 63 w 63"/>
                <a:gd name="T1" fmla="*/ 13 h 52"/>
                <a:gd name="T2" fmla="*/ 54 w 63"/>
                <a:gd name="T3" fmla="*/ 0 h 52"/>
                <a:gd name="T4" fmla="*/ 0 w 63"/>
                <a:gd name="T5" fmla="*/ 40 h 52"/>
                <a:gd name="T6" fmla="*/ 9 w 63"/>
                <a:gd name="T7" fmla="*/ 52 h 52"/>
                <a:gd name="T8" fmla="*/ 63 w 63"/>
                <a:gd name="T9" fmla="*/ 13 h 52"/>
              </a:gdLst>
              <a:ahLst/>
              <a:cxnLst>
                <a:cxn ang="0">
                  <a:pos x="T0" y="T1"/>
                </a:cxn>
                <a:cxn ang="0">
                  <a:pos x="T2" y="T3"/>
                </a:cxn>
                <a:cxn ang="0">
                  <a:pos x="T4" y="T5"/>
                </a:cxn>
                <a:cxn ang="0">
                  <a:pos x="T6" y="T7"/>
                </a:cxn>
                <a:cxn ang="0">
                  <a:pos x="T8" y="T9"/>
                </a:cxn>
              </a:cxnLst>
              <a:rect l="0" t="0" r="r" b="b"/>
              <a:pathLst>
                <a:path w="63" h="52">
                  <a:moveTo>
                    <a:pt x="63" y="13"/>
                  </a:moveTo>
                  <a:lnTo>
                    <a:pt x="54" y="0"/>
                  </a:lnTo>
                  <a:lnTo>
                    <a:pt x="0" y="40"/>
                  </a:lnTo>
                  <a:lnTo>
                    <a:pt x="9" y="52"/>
                  </a:lnTo>
                  <a:lnTo>
                    <a:pt x="63" y="13"/>
                  </a:ln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1" name="Freeform 291"/>
            <p:cNvSpPr/>
            <p:nvPr/>
          </p:nvSpPr>
          <p:spPr bwMode="auto">
            <a:xfrm>
              <a:off x="995362" y="3127375"/>
              <a:ext cx="182563" cy="184150"/>
            </a:xfrm>
            <a:custGeom>
              <a:avLst/>
              <a:gdLst>
                <a:gd name="T0" fmla="*/ 219 w 243"/>
                <a:gd name="T1" fmla="*/ 166 h 244"/>
                <a:gd name="T2" fmla="*/ 78 w 243"/>
                <a:gd name="T3" fmla="*/ 220 h 244"/>
                <a:gd name="T4" fmla="*/ 24 w 243"/>
                <a:gd name="T5" fmla="*/ 78 h 244"/>
                <a:gd name="T6" fmla="*/ 165 w 243"/>
                <a:gd name="T7" fmla="*/ 24 h 244"/>
                <a:gd name="T8" fmla="*/ 219 w 243"/>
                <a:gd name="T9" fmla="*/ 166 h 244"/>
              </a:gdLst>
              <a:ahLst/>
              <a:cxnLst>
                <a:cxn ang="0">
                  <a:pos x="T0" y="T1"/>
                </a:cxn>
                <a:cxn ang="0">
                  <a:pos x="T2" y="T3"/>
                </a:cxn>
                <a:cxn ang="0">
                  <a:pos x="T4" y="T5"/>
                </a:cxn>
                <a:cxn ang="0">
                  <a:pos x="T6" y="T7"/>
                </a:cxn>
                <a:cxn ang="0">
                  <a:pos x="T8" y="T9"/>
                </a:cxn>
              </a:cxnLst>
              <a:rect l="0" t="0" r="r" b="b"/>
              <a:pathLst>
                <a:path w="243" h="244">
                  <a:moveTo>
                    <a:pt x="219" y="166"/>
                  </a:moveTo>
                  <a:cubicBezTo>
                    <a:pt x="195" y="220"/>
                    <a:pt x="132" y="244"/>
                    <a:pt x="78" y="220"/>
                  </a:cubicBezTo>
                  <a:cubicBezTo>
                    <a:pt x="24" y="196"/>
                    <a:pt x="0" y="132"/>
                    <a:pt x="24" y="78"/>
                  </a:cubicBezTo>
                  <a:cubicBezTo>
                    <a:pt x="48" y="25"/>
                    <a:pt x="111" y="0"/>
                    <a:pt x="165" y="24"/>
                  </a:cubicBezTo>
                  <a:cubicBezTo>
                    <a:pt x="219" y="49"/>
                    <a:pt x="243" y="112"/>
                    <a:pt x="219" y="166"/>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2" name="Freeform 292"/>
            <p:cNvSpPr/>
            <p:nvPr/>
          </p:nvSpPr>
          <p:spPr bwMode="auto">
            <a:xfrm>
              <a:off x="909637" y="3005138"/>
              <a:ext cx="133350" cy="133350"/>
            </a:xfrm>
            <a:custGeom>
              <a:avLst/>
              <a:gdLst>
                <a:gd name="T0" fmla="*/ 160 w 178"/>
                <a:gd name="T1" fmla="*/ 120 h 177"/>
                <a:gd name="T2" fmla="*/ 57 w 178"/>
                <a:gd name="T3" fmla="*/ 160 h 177"/>
                <a:gd name="T4" fmla="*/ 18 w 178"/>
                <a:gd name="T5" fmla="*/ 57 h 177"/>
                <a:gd name="T6" fmla="*/ 121 w 178"/>
                <a:gd name="T7" fmla="*/ 17 h 177"/>
                <a:gd name="T8" fmla="*/ 160 w 178"/>
                <a:gd name="T9" fmla="*/ 120 h 177"/>
              </a:gdLst>
              <a:ahLst/>
              <a:cxnLst>
                <a:cxn ang="0">
                  <a:pos x="T0" y="T1"/>
                </a:cxn>
                <a:cxn ang="0">
                  <a:pos x="T2" y="T3"/>
                </a:cxn>
                <a:cxn ang="0">
                  <a:pos x="T4" y="T5"/>
                </a:cxn>
                <a:cxn ang="0">
                  <a:pos x="T6" y="T7"/>
                </a:cxn>
                <a:cxn ang="0">
                  <a:pos x="T8" y="T9"/>
                </a:cxn>
              </a:cxnLst>
              <a:rect l="0" t="0" r="r" b="b"/>
              <a:pathLst>
                <a:path w="178" h="177">
                  <a:moveTo>
                    <a:pt x="160" y="120"/>
                  </a:moveTo>
                  <a:cubicBezTo>
                    <a:pt x="143" y="160"/>
                    <a:pt x="97" y="177"/>
                    <a:pt x="57" y="160"/>
                  </a:cubicBezTo>
                  <a:cubicBezTo>
                    <a:pt x="18" y="142"/>
                    <a:pt x="0" y="96"/>
                    <a:pt x="18" y="57"/>
                  </a:cubicBezTo>
                  <a:cubicBezTo>
                    <a:pt x="36" y="17"/>
                    <a:pt x="82" y="0"/>
                    <a:pt x="121" y="17"/>
                  </a:cubicBezTo>
                  <a:cubicBezTo>
                    <a:pt x="160" y="35"/>
                    <a:pt x="178" y="81"/>
                    <a:pt x="160" y="120"/>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3" name="Freeform 293"/>
            <p:cNvSpPr/>
            <p:nvPr/>
          </p:nvSpPr>
          <p:spPr bwMode="auto">
            <a:xfrm>
              <a:off x="839787" y="3248025"/>
              <a:ext cx="179388" cy="180975"/>
            </a:xfrm>
            <a:custGeom>
              <a:avLst/>
              <a:gdLst>
                <a:gd name="T0" fmla="*/ 216 w 240"/>
                <a:gd name="T1" fmla="*/ 163 h 240"/>
                <a:gd name="T2" fmla="*/ 77 w 240"/>
                <a:gd name="T3" fmla="*/ 216 h 240"/>
                <a:gd name="T4" fmla="*/ 24 w 240"/>
                <a:gd name="T5" fmla="*/ 77 h 240"/>
                <a:gd name="T6" fmla="*/ 163 w 240"/>
                <a:gd name="T7" fmla="*/ 24 h 240"/>
                <a:gd name="T8" fmla="*/ 216 w 240"/>
                <a:gd name="T9" fmla="*/ 163 h 240"/>
              </a:gdLst>
              <a:ahLst/>
              <a:cxnLst>
                <a:cxn ang="0">
                  <a:pos x="T0" y="T1"/>
                </a:cxn>
                <a:cxn ang="0">
                  <a:pos x="T2" y="T3"/>
                </a:cxn>
                <a:cxn ang="0">
                  <a:pos x="T4" y="T5"/>
                </a:cxn>
                <a:cxn ang="0">
                  <a:pos x="T6" y="T7"/>
                </a:cxn>
                <a:cxn ang="0">
                  <a:pos x="T8" y="T9"/>
                </a:cxn>
              </a:cxnLst>
              <a:rect l="0" t="0" r="r" b="b"/>
              <a:pathLst>
                <a:path w="240" h="240">
                  <a:moveTo>
                    <a:pt x="216" y="163"/>
                  </a:moveTo>
                  <a:cubicBezTo>
                    <a:pt x="192" y="216"/>
                    <a:pt x="130" y="240"/>
                    <a:pt x="77" y="216"/>
                  </a:cubicBezTo>
                  <a:cubicBezTo>
                    <a:pt x="24" y="193"/>
                    <a:pt x="0" y="130"/>
                    <a:pt x="24" y="77"/>
                  </a:cubicBezTo>
                  <a:cubicBezTo>
                    <a:pt x="47" y="24"/>
                    <a:pt x="110" y="0"/>
                    <a:pt x="163" y="24"/>
                  </a:cubicBezTo>
                  <a:cubicBezTo>
                    <a:pt x="216" y="48"/>
                    <a:pt x="240" y="110"/>
                    <a:pt x="216" y="163"/>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4" name="Freeform 294"/>
            <p:cNvSpPr/>
            <p:nvPr/>
          </p:nvSpPr>
          <p:spPr bwMode="auto">
            <a:xfrm>
              <a:off x="1185862" y="3105150"/>
              <a:ext cx="60325" cy="60325"/>
            </a:xfrm>
            <a:custGeom>
              <a:avLst/>
              <a:gdLst>
                <a:gd name="T0" fmla="*/ 75 w 81"/>
                <a:gd name="T1" fmla="*/ 50 h 80"/>
                <a:gd name="T2" fmla="*/ 31 w 81"/>
                <a:gd name="T3" fmla="*/ 75 h 80"/>
                <a:gd name="T4" fmla="*/ 6 w 81"/>
                <a:gd name="T5" fmla="*/ 31 h 80"/>
                <a:gd name="T6" fmla="*/ 50 w 81"/>
                <a:gd name="T7" fmla="*/ 5 h 80"/>
                <a:gd name="T8" fmla="*/ 75 w 81"/>
                <a:gd name="T9" fmla="*/ 50 h 80"/>
              </a:gdLst>
              <a:ahLst/>
              <a:cxnLst>
                <a:cxn ang="0">
                  <a:pos x="T0" y="T1"/>
                </a:cxn>
                <a:cxn ang="0">
                  <a:pos x="T2" y="T3"/>
                </a:cxn>
                <a:cxn ang="0">
                  <a:pos x="T4" y="T5"/>
                </a:cxn>
                <a:cxn ang="0">
                  <a:pos x="T6" y="T7"/>
                </a:cxn>
                <a:cxn ang="0">
                  <a:pos x="T8" y="T9"/>
                </a:cxn>
              </a:cxnLst>
              <a:rect l="0" t="0" r="r" b="b"/>
              <a:pathLst>
                <a:path w="81" h="80">
                  <a:moveTo>
                    <a:pt x="75" y="50"/>
                  </a:moveTo>
                  <a:cubicBezTo>
                    <a:pt x="70" y="69"/>
                    <a:pt x="50" y="80"/>
                    <a:pt x="31" y="75"/>
                  </a:cubicBezTo>
                  <a:cubicBezTo>
                    <a:pt x="12" y="70"/>
                    <a:pt x="0" y="50"/>
                    <a:pt x="6" y="31"/>
                  </a:cubicBezTo>
                  <a:cubicBezTo>
                    <a:pt x="11" y="12"/>
                    <a:pt x="31" y="0"/>
                    <a:pt x="50" y="5"/>
                  </a:cubicBezTo>
                  <a:cubicBezTo>
                    <a:pt x="69" y="11"/>
                    <a:pt x="81" y="31"/>
                    <a:pt x="75" y="50"/>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5" name="Freeform 295"/>
            <p:cNvSpPr/>
            <p:nvPr/>
          </p:nvSpPr>
          <p:spPr bwMode="auto">
            <a:xfrm>
              <a:off x="1141412" y="3313113"/>
              <a:ext cx="79375" cy="77788"/>
            </a:xfrm>
            <a:custGeom>
              <a:avLst/>
              <a:gdLst>
                <a:gd name="T0" fmla="*/ 95 w 106"/>
                <a:gd name="T1" fmla="*/ 72 h 105"/>
                <a:gd name="T2" fmla="*/ 34 w 106"/>
                <a:gd name="T3" fmla="*/ 95 h 105"/>
                <a:gd name="T4" fmla="*/ 11 w 106"/>
                <a:gd name="T5" fmla="*/ 34 h 105"/>
                <a:gd name="T6" fmla="*/ 72 w 106"/>
                <a:gd name="T7" fmla="*/ 10 h 105"/>
                <a:gd name="T8" fmla="*/ 95 w 106"/>
                <a:gd name="T9" fmla="*/ 72 h 105"/>
              </a:gdLst>
              <a:ahLst/>
              <a:cxnLst>
                <a:cxn ang="0">
                  <a:pos x="T0" y="T1"/>
                </a:cxn>
                <a:cxn ang="0">
                  <a:pos x="T2" y="T3"/>
                </a:cxn>
                <a:cxn ang="0">
                  <a:pos x="T4" y="T5"/>
                </a:cxn>
                <a:cxn ang="0">
                  <a:pos x="T6" y="T7"/>
                </a:cxn>
                <a:cxn ang="0">
                  <a:pos x="T8" y="T9"/>
                </a:cxn>
              </a:cxnLst>
              <a:rect l="0" t="0" r="r" b="b"/>
              <a:pathLst>
                <a:path w="106" h="105">
                  <a:moveTo>
                    <a:pt x="95" y="72"/>
                  </a:moveTo>
                  <a:cubicBezTo>
                    <a:pt x="85" y="95"/>
                    <a:pt x="58" y="105"/>
                    <a:pt x="34" y="95"/>
                  </a:cubicBezTo>
                  <a:cubicBezTo>
                    <a:pt x="11" y="84"/>
                    <a:pt x="0" y="57"/>
                    <a:pt x="11" y="34"/>
                  </a:cubicBezTo>
                  <a:cubicBezTo>
                    <a:pt x="21" y="10"/>
                    <a:pt x="49" y="0"/>
                    <a:pt x="72" y="10"/>
                  </a:cubicBezTo>
                  <a:cubicBezTo>
                    <a:pt x="95" y="21"/>
                    <a:pt x="106" y="48"/>
                    <a:pt x="95" y="72"/>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Docer搜索：半想象现实   http://chn.docer.com/works/?userid=199927538"/>
          <p:cNvSpPr>
            <a:spLocks noGrp="1"/>
          </p:cNvSpPr>
          <p:nvPr/>
        </p:nvSpPr>
        <p:spPr>
          <a:xfrm>
            <a:off x="2213597" y="-108535"/>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lt"/>
              </a:rPr>
              <a:t>模型</a:t>
            </a:r>
            <a:endPar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ea"/>
            </a:endParaRPr>
          </a:p>
        </p:txBody>
      </p:sp>
      <p:sp>
        <p:nvSpPr>
          <p:cNvPr id="6" name="Docer搜索：半想象现实   http://chn.docer.com/works/?userid=199927538"/>
          <p:cNvSpPr txBox="1"/>
          <p:nvPr/>
        </p:nvSpPr>
        <p:spPr>
          <a:xfrm>
            <a:off x="1031342" y="1471684"/>
            <a:ext cx="10310925" cy="545790"/>
          </a:xfrm>
          <a:prstGeom prst="rect">
            <a:avLst/>
          </a:prstGeom>
          <a:noFill/>
        </p:spPr>
        <p:txBody>
          <a:bodyPr wrap="square" rtlCol="0" anchor="t">
            <a:spAutoFit/>
          </a:bodyPr>
          <a:lstStyle/>
          <a:p>
            <a:pPr>
              <a:lnSpc>
                <a:spcPct val="17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、根据每个候选文档的相关性得分排序。</a:t>
            </a:r>
          </a:p>
        </p:txBody>
      </p:sp>
      <p:sp>
        <p:nvSpPr>
          <p:cNvPr id="10" name="文本框 9"/>
          <p:cNvSpPr txBox="1"/>
          <p:nvPr/>
        </p:nvSpPr>
        <p:spPr>
          <a:xfrm>
            <a:off x="2856865" y="512038"/>
            <a:ext cx="6659880" cy="727187"/>
          </a:xfrm>
          <a:prstGeom prst="rect">
            <a:avLst/>
          </a:prstGeom>
          <a:noFill/>
        </p:spPr>
        <p:txBody>
          <a:bodyPr wrap="square" rtlCol="0" anchor="t">
            <a:spAutoFit/>
          </a:bodyPr>
          <a:lstStyle/>
          <a:p>
            <a:pPr algn="ctr">
              <a:lnSpc>
                <a:spcPct val="170000"/>
              </a:lnSpc>
              <a:buClrTx/>
              <a:buSzTx/>
              <a:buFontTx/>
            </a:pPr>
            <a:r>
              <a:rPr lang="zh-CN" altLang="en-US" sz="2800" dirty="0">
                <a:solidFill>
                  <a:srgbClr val="6B1654"/>
                </a:solidFill>
                <a:latin typeface="微软雅黑" panose="020B0503020204020204" charset="-122"/>
                <a:ea typeface="微软雅黑" panose="020B0503020204020204" charset="-122"/>
                <a:cs typeface="微软雅黑" panose="020B0503020204020204" charset="-122"/>
              </a:rPr>
              <a:t>在线</a:t>
            </a:r>
          </a:p>
        </p:txBody>
      </p:sp>
    </p:spTree>
    <p:extLst>
      <p:ext uri="{BB962C8B-B14F-4D97-AF65-F5344CB8AC3E}">
        <p14:creationId xmlns:p14="http://schemas.microsoft.com/office/powerpoint/2010/main" val="232755294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Docer搜索：半想象现实   http://chn.docer.com/works/?userid=199927538"/>
          <p:cNvSpPr txBox="1">
            <a:spLocks noChangeArrowheads="1"/>
          </p:cNvSpPr>
          <p:nvPr/>
        </p:nvSpPr>
        <p:spPr bwMode="auto">
          <a:xfrm>
            <a:off x="5297778" y="2561475"/>
            <a:ext cx="1597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r>
              <a:rPr lang="en-US" altLang="zh-CN" sz="2000" dirty="0">
                <a:solidFill>
                  <a:srgbClr val="6B1654"/>
                </a:solidFill>
                <a:latin typeface="微软雅黑" panose="020B0503020204020204" charset="-122"/>
                <a:ea typeface="微软雅黑" panose="020B0503020204020204" charset="-122"/>
                <a:cs typeface="微软雅黑" panose="020B0503020204020204" charset="-122"/>
              </a:rPr>
              <a:t>Chapter</a:t>
            </a:r>
            <a:r>
              <a:rPr lang="zh-CN" altLang="en-US" sz="2000" dirty="0">
                <a:solidFill>
                  <a:srgbClr val="6B1654"/>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6B1654"/>
                </a:solidFill>
                <a:latin typeface="微软雅黑" panose="020B0503020204020204" charset="-122"/>
                <a:ea typeface="微软雅黑" panose="020B0503020204020204" charset="-122"/>
                <a:cs typeface="微软雅黑" panose="020B0503020204020204" charset="-122"/>
              </a:rPr>
              <a:t>03</a:t>
            </a:r>
          </a:p>
        </p:txBody>
      </p:sp>
      <p:sp>
        <p:nvSpPr>
          <p:cNvPr id="4" name="Docer搜索：半想象现实   http://chn.docer.com/works/?userid=199927538"/>
          <p:cNvSpPr>
            <a:spLocks noGrp="1"/>
          </p:cNvSpPr>
          <p:nvPr/>
        </p:nvSpPr>
        <p:spPr>
          <a:xfrm>
            <a:off x="2123082" y="3006446"/>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lt"/>
              </a:rPr>
              <a:t>实验</a:t>
            </a:r>
            <a:endPar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l="-32000" t="-18000" r="-29000" b="-45000"/>
          </a:stretch>
        </a:blipFill>
        <a:effectLst/>
      </p:bgPr>
    </p:bg>
    <p:spTree>
      <p:nvGrpSpPr>
        <p:cNvPr id="1" name=""/>
        <p:cNvGrpSpPr/>
        <p:nvPr/>
      </p:nvGrpSpPr>
      <p:grpSpPr>
        <a:xfrm>
          <a:off x="0" y="0"/>
          <a:ext cx="0" cy="0"/>
          <a:chOff x="0" y="0"/>
          <a:chExt cx="0" cy="0"/>
        </a:xfrm>
      </p:grpSpPr>
      <p:sp>
        <p:nvSpPr>
          <p:cNvPr id="2" name="Docer搜索：半想象现实   http://chn.docer.com/works/?userid=199927538"/>
          <p:cNvSpPr>
            <a:spLocks noGrp="1"/>
          </p:cNvSpPr>
          <p:nvPr/>
        </p:nvSpPr>
        <p:spPr>
          <a:xfrm>
            <a:off x="2123082" y="117831"/>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实验</a:t>
            </a:r>
          </a:p>
        </p:txBody>
      </p:sp>
      <p:sp>
        <p:nvSpPr>
          <p:cNvPr id="9" name="文本框 8"/>
          <p:cNvSpPr txBox="1"/>
          <p:nvPr/>
        </p:nvSpPr>
        <p:spPr>
          <a:xfrm>
            <a:off x="2045335" y="1798955"/>
            <a:ext cx="8524875" cy="3693319"/>
          </a:xfrm>
          <a:prstGeom prst="rect">
            <a:avLst/>
          </a:prstGeom>
          <a:noFill/>
        </p:spPr>
        <p:txBody>
          <a:bodyPr wrap="square" rtlCol="0" anchor="t">
            <a:spAutoFit/>
          </a:bodyPr>
          <a:lstStyle/>
          <a:p>
            <a:r>
              <a:rPr lang="en-US" altLang="zh-CN" dirty="0"/>
              <a:t>MS MARCO</a:t>
            </a:r>
            <a:r>
              <a:rPr lang="zh-CN" altLang="en-US" dirty="0"/>
              <a:t>数据集。</a:t>
            </a:r>
            <a:endParaRPr lang="en-US" altLang="zh-CN" dirty="0"/>
          </a:p>
          <a:p>
            <a:endParaRPr lang="en-US" altLang="zh-CN" dirty="0"/>
          </a:p>
          <a:p>
            <a:r>
              <a:rPr lang="zh-CN" altLang="en-US" dirty="0"/>
              <a:t>测试查询来自</a:t>
            </a:r>
            <a:r>
              <a:rPr lang="en-US" altLang="zh-CN" dirty="0"/>
              <a:t>TREC 2019 and 2020 Deep Learning (DL)Track</a:t>
            </a:r>
            <a:r>
              <a:rPr lang="zh-CN" altLang="en-US" dirty="0"/>
              <a:t>与</a:t>
            </a:r>
            <a:r>
              <a:rPr lang="en-US" altLang="zh-CN" dirty="0"/>
              <a:t>NIST assessors</a:t>
            </a:r>
            <a:r>
              <a:rPr lang="zh-CN" altLang="en-US" dirty="0"/>
              <a:t>的手动多级判断一起使用，以计算不同池深的精确度和召回率。</a:t>
            </a:r>
            <a:endParaRPr lang="en-US" altLang="zh-CN" dirty="0"/>
          </a:p>
          <a:p>
            <a:endParaRPr lang="en-US" altLang="zh-CN" dirty="0"/>
          </a:p>
          <a:p>
            <a:r>
              <a:rPr lang="zh-CN" altLang="en-US" dirty="0"/>
              <a:t>将本模型与传统的模型进行比较。</a:t>
            </a:r>
          </a:p>
          <a:p>
            <a:r>
              <a:rPr lang="zh-CN" altLang="en-US" dirty="0"/>
              <a:t>传统模型有</a:t>
            </a:r>
            <a:r>
              <a:rPr lang="en-US" altLang="zh-CN" dirty="0"/>
              <a:t>BM25</a:t>
            </a:r>
            <a:r>
              <a:rPr lang="zh-CN" altLang="en-US" dirty="0"/>
              <a:t>、</a:t>
            </a:r>
            <a:r>
              <a:rPr lang="en-US" altLang="zh-CN" dirty="0"/>
              <a:t>,BM25+RM3</a:t>
            </a:r>
            <a:r>
              <a:rPr lang="zh-CN" altLang="en-US" dirty="0"/>
              <a:t>、</a:t>
            </a:r>
            <a:r>
              <a:rPr lang="en-US" altLang="zh-CN" dirty="0" err="1"/>
              <a:t>DeepCT</a:t>
            </a:r>
            <a:r>
              <a:rPr lang="zh-CN" altLang="en-US" dirty="0"/>
              <a:t>、</a:t>
            </a:r>
            <a:r>
              <a:rPr lang="en-US" altLang="zh-CN" dirty="0"/>
              <a:t>doc2query </a:t>
            </a:r>
            <a:r>
              <a:rPr lang="zh-CN" altLang="en-US" dirty="0"/>
              <a:t>和</a:t>
            </a:r>
            <a:r>
              <a:rPr lang="en-US" altLang="zh-CN" dirty="0" err="1"/>
              <a:t>docTTTTTquery</a:t>
            </a:r>
            <a:r>
              <a:rPr lang="zh-CN" altLang="en-US" dirty="0"/>
              <a:t>。</a:t>
            </a:r>
          </a:p>
          <a:p>
            <a:endParaRPr lang="en-US" altLang="zh-CN" dirty="0"/>
          </a:p>
          <a:p>
            <a:endParaRPr lang="en-US" altLang="zh-CN" dirty="0"/>
          </a:p>
          <a:p>
            <a:r>
              <a:rPr lang="zh-CN" altLang="en-US" dirty="0"/>
              <a:t>评估指标为</a:t>
            </a:r>
            <a:r>
              <a:rPr lang="en-US" altLang="zh-CN" dirty="0"/>
              <a:t>MRR, NDCG@10 </a:t>
            </a:r>
            <a:r>
              <a:rPr lang="zh-CN" altLang="en-US" dirty="0"/>
              <a:t>和 </a:t>
            </a:r>
            <a:r>
              <a:rPr lang="en-US" altLang="zh-CN" dirty="0"/>
              <a:t>MAP</a:t>
            </a:r>
          </a:p>
          <a:p>
            <a:r>
              <a:rPr lang="zh-CN" altLang="en-US" dirty="0"/>
              <a:t>和用来测试候选集质量的召回率</a:t>
            </a:r>
            <a:r>
              <a:rPr lang="en-US" altLang="zh-CN" dirty="0"/>
              <a:t>R@100, R@500</a:t>
            </a:r>
            <a:r>
              <a:rPr lang="zh-CN" altLang="en-US" dirty="0"/>
              <a:t>和</a:t>
            </a:r>
            <a:r>
              <a:rPr lang="en-US" altLang="zh-CN" dirty="0"/>
              <a:t>R@1000</a:t>
            </a:r>
            <a:r>
              <a:rPr lang="zh-CN" altLang="en-US" dirty="0"/>
              <a:t>。</a:t>
            </a:r>
          </a:p>
          <a:p>
            <a:endParaRPr lang="en-US" altLang="zh-CN" dirty="0"/>
          </a:p>
          <a:p>
            <a:endParaRPr lang="zh-CN" altLang="en-US" dirty="0"/>
          </a:p>
        </p:txBody>
      </p:sp>
    </p:spTree>
    <p:extLst>
      <p:ext uri="{BB962C8B-B14F-4D97-AF65-F5344CB8AC3E}">
        <p14:creationId xmlns:p14="http://schemas.microsoft.com/office/powerpoint/2010/main" val="277084159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l="-32000" t="-18000" r="-29000" b="-45000"/>
          </a:stretch>
        </a:blipFill>
        <a:effectLst/>
      </p:bgPr>
    </p:bg>
    <p:spTree>
      <p:nvGrpSpPr>
        <p:cNvPr id="1" name=""/>
        <p:cNvGrpSpPr/>
        <p:nvPr/>
      </p:nvGrpSpPr>
      <p:grpSpPr>
        <a:xfrm>
          <a:off x="0" y="0"/>
          <a:ext cx="0" cy="0"/>
          <a:chOff x="0" y="0"/>
          <a:chExt cx="0" cy="0"/>
        </a:xfrm>
      </p:grpSpPr>
      <p:sp>
        <p:nvSpPr>
          <p:cNvPr id="2" name="Docer搜索：半想象现实   http://chn.docer.com/works/?userid=199927538"/>
          <p:cNvSpPr>
            <a:spLocks noGrp="1"/>
          </p:cNvSpPr>
          <p:nvPr/>
        </p:nvSpPr>
        <p:spPr>
          <a:xfrm>
            <a:off x="2137079" y="-300456"/>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实验</a:t>
            </a:r>
          </a:p>
        </p:txBody>
      </p:sp>
      <p:sp>
        <p:nvSpPr>
          <p:cNvPr id="9" name="文本框 8"/>
          <p:cNvSpPr txBox="1"/>
          <p:nvPr/>
        </p:nvSpPr>
        <p:spPr>
          <a:xfrm>
            <a:off x="2045335" y="1798955"/>
            <a:ext cx="8524875" cy="646331"/>
          </a:xfrm>
          <a:prstGeom prst="rect">
            <a:avLst/>
          </a:prstGeom>
          <a:noFill/>
        </p:spPr>
        <p:txBody>
          <a:bodyPr wrap="square" rtlCol="0" anchor="t">
            <a:spAutoFit/>
          </a:bodyPr>
          <a:lstStyle/>
          <a:p>
            <a:endParaRPr lang="en-US" altLang="zh-CN" dirty="0"/>
          </a:p>
          <a:p>
            <a:endParaRPr lang="zh-CN" altLang="en-US" dirty="0"/>
          </a:p>
        </p:txBody>
      </p:sp>
      <p:pic>
        <p:nvPicPr>
          <p:cNvPr id="4" name="图片 3">
            <a:extLst>
              <a:ext uri="{FF2B5EF4-FFF2-40B4-BE49-F238E27FC236}">
                <a16:creationId xmlns:a16="http://schemas.microsoft.com/office/drawing/2014/main" id="{BF1A9715-15AE-4775-52E3-7E4A7B830D84}"/>
              </a:ext>
            </a:extLst>
          </p:cNvPr>
          <p:cNvPicPr>
            <a:picLocks noChangeAspect="1"/>
          </p:cNvPicPr>
          <p:nvPr/>
        </p:nvPicPr>
        <p:blipFill>
          <a:blip r:embed="rId4"/>
          <a:stretch>
            <a:fillRect/>
          </a:stretch>
        </p:blipFill>
        <p:spPr>
          <a:xfrm>
            <a:off x="28575" y="544094"/>
            <a:ext cx="12163425" cy="3276600"/>
          </a:xfrm>
          <a:prstGeom prst="rect">
            <a:avLst/>
          </a:prstGeom>
        </p:spPr>
      </p:pic>
      <p:pic>
        <p:nvPicPr>
          <p:cNvPr id="6" name="图片 5">
            <a:extLst>
              <a:ext uri="{FF2B5EF4-FFF2-40B4-BE49-F238E27FC236}">
                <a16:creationId xmlns:a16="http://schemas.microsoft.com/office/drawing/2014/main" id="{B4AE0567-BBF0-3A06-8373-CAEE596293DE}"/>
              </a:ext>
            </a:extLst>
          </p:cNvPr>
          <p:cNvPicPr>
            <a:picLocks noChangeAspect="1"/>
          </p:cNvPicPr>
          <p:nvPr/>
        </p:nvPicPr>
        <p:blipFill>
          <a:blip r:embed="rId5"/>
          <a:stretch>
            <a:fillRect/>
          </a:stretch>
        </p:blipFill>
        <p:spPr>
          <a:xfrm>
            <a:off x="19050" y="3894204"/>
            <a:ext cx="12172950" cy="2819400"/>
          </a:xfrm>
          <a:prstGeom prst="rect">
            <a:avLst/>
          </a:prstGeom>
        </p:spPr>
      </p:pic>
    </p:spTree>
    <p:extLst>
      <p:ext uri="{BB962C8B-B14F-4D97-AF65-F5344CB8AC3E}">
        <p14:creationId xmlns:p14="http://schemas.microsoft.com/office/powerpoint/2010/main" val="320541078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l="-32000" t="-18000" r="-29000" b="-45000"/>
          </a:stretch>
        </a:blipFill>
        <a:effectLst/>
      </p:bgPr>
    </p:bg>
    <p:spTree>
      <p:nvGrpSpPr>
        <p:cNvPr id="1" name=""/>
        <p:cNvGrpSpPr/>
        <p:nvPr/>
      </p:nvGrpSpPr>
      <p:grpSpPr>
        <a:xfrm>
          <a:off x="0" y="0"/>
          <a:ext cx="0" cy="0"/>
          <a:chOff x="0" y="0"/>
          <a:chExt cx="0" cy="0"/>
        </a:xfrm>
      </p:grpSpPr>
      <p:sp>
        <p:nvSpPr>
          <p:cNvPr id="2" name="Docer搜索：半想象现实   http://chn.docer.com/works/?userid=199927538"/>
          <p:cNvSpPr>
            <a:spLocks noGrp="1"/>
          </p:cNvSpPr>
          <p:nvPr/>
        </p:nvSpPr>
        <p:spPr>
          <a:xfrm>
            <a:off x="2137079" y="-300456"/>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实验</a:t>
            </a:r>
          </a:p>
        </p:txBody>
      </p:sp>
      <p:sp>
        <p:nvSpPr>
          <p:cNvPr id="9" name="文本框 8"/>
          <p:cNvSpPr txBox="1"/>
          <p:nvPr/>
        </p:nvSpPr>
        <p:spPr>
          <a:xfrm>
            <a:off x="2045335" y="1798955"/>
            <a:ext cx="8524875" cy="646331"/>
          </a:xfrm>
          <a:prstGeom prst="rect">
            <a:avLst/>
          </a:prstGeom>
          <a:noFill/>
        </p:spPr>
        <p:txBody>
          <a:bodyPr wrap="square" rtlCol="0" anchor="t">
            <a:spAutoFit/>
          </a:bodyPr>
          <a:lstStyle/>
          <a:p>
            <a:endParaRPr lang="en-US" altLang="zh-CN" dirty="0"/>
          </a:p>
          <a:p>
            <a:endParaRPr lang="zh-CN" altLang="en-US" dirty="0"/>
          </a:p>
        </p:txBody>
      </p:sp>
      <p:pic>
        <p:nvPicPr>
          <p:cNvPr id="5" name="图片 4">
            <a:extLst>
              <a:ext uri="{FF2B5EF4-FFF2-40B4-BE49-F238E27FC236}">
                <a16:creationId xmlns:a16="http://schemas.microsoft.com/office/drawing/2014/main" id="{C2D04DE7-CBED-67EF-AF53-21D04477E5D2}"/>
              </a:ext>
            </a:extLst>
          </p:cNvPr>
          <p:cNvPicPr>
            <a:picLocks noChangeAspect="1"/>
          </p:cNvPicPr>
          <p:nvPr/>
        </p:nvPicPr>
        <p:blipFill rotWithShape="1">
          <a:blip r:embed="rId4"/>
          <a:srcRect b="16600"/>
          <a:stretch/>
        </p:blipFill>
        <p:spPr>
          <a:xfrm>
            <a:off x="2622977" y="659506"/>
            <a:ext cx="5962650" cy="4504166"/>
          </a:xfrm>
          <a:prstGeom prst="rect">
            <a:avLst/>
          </a:prstGeom>
        </p:spPr>
      </p:pic>
    </p:spTree>
    <p:extLst>
      <p:ext uri="{BB962C8B-B14F-4D97-AF65-F5344CB8AC3E}">
        <p14:creationId xmlns:p14="http://schemas.microsoft.com/office/powerpoint/2010/main" val="141221318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l="-32000" t="-18000" r="-29000" b="-45000"/>
          </a:stretch>
        </a:blipFill>
        <a:effectLst/>
      </p:bgPr>
    </p:bg>
    <p:spTree>
      <p:nvGrpSpPr>
        <p:cNvPr id="1" name=""/>
        <p:cNvGrpSpPr/>
        <p:nvPr/>
      </p:nvGrpSpPr>
      <p:grpSpPr>
        <a:xfrm>
          <a:off x="0" y="0"/>
          <a:ext cx="0" cy="0"/>
          <a:chOff x="0" y="0"/>
          <a:chExt cx="0" cy="0"/>
        </a:xfrm>
      </p:grpSpPr>
      <p:sp>
        <p:nvSpPr>
          <p:cNvPr id="2" name="Docer搜索：半想象现实   http://chn.docer.com/works/?userid=199927538"/>
          <p:cNvSpPr>
            <a:spLocks noGrp="1"/>
          </p:cNvSpPr>
          <p:nvPr/>
        </p:nvSpPr>
        <p:spPr>
          <a:xfrm>
            <a:off x="2137079" y="-300456"/>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实验</a:t>
            </a:r>
          </a:p>
        </p:txBody>
      </p:sp>
      <p:sp>
        <p:nvSpPr>
          <p:cNvPr id="9" name="文本框 8"/>
          <p:cNvSpPr txBox="1"/>
          <p:nvPr/>
        </p:nvSpPr>
        <p:spPr>
          <a:xfrm>
            <a:off x="2045335" y="1798955"/>
            <a:ext cx="8524875" cy="646331"/>
          </a:xfrm>
          <a:prstGeom prst="rect">
            <a:avLst/>
          </a:prstGeom>
          <a:noFill/>
        </p:spPr>
        <p:txBody>
          <a:bodyPr wrap="square" rtlCol="0" anchor="t">
            <a:spAutoFit/>
          </a:bodyPr>
          <a:lstStyle/>
          <a:p>
            <a:endParaRPr lang="en-US" altLang="zh-CN" dirty="0"/>
          </a:p>
          <a:p>
            <a:endParaRPr lang="zh-CN" altLang="en-US" dirty="0"/>
          </a:p>
        </p:txBody>
      </p:sp>
      <p:pic>
        <p:nvPicPr>
          <p:cNvPr id="4" name="图片 3">
            <a:extLst>
              <a:ext uri="{FF2B5EF4-FFF2-40B4-BE49-F238E27FC236}">
                <a16:creationId xmlns:a16="http://schemas.microsoft.com/office/drawing/2014/main" id="{F3313C05-8FBC-54DB-2145-72CC6A2BBF73}"/>
              </a:ext>
            </a:extLst>
          </p:cNvPr>
          <p:cNvPicPr>
            <a:picLocks noChangeAspect="1"/>
          </p:cNvPicPr>
          <p:nvPr/>
        </p:nvPicPr>
        <p:blipFill>
          <a:blip r:embed="rId4"/>
          <a:stretch>
            <a:fillRect/>
          </a:stretch>
        </p:blipFill>
        <p:spPr>
          <a:xfrm>
            <a:off x="169966" y="1099255"/>
            <a:ext cx="5489329" cy="3313460"/>
          </a:xfrm>
          <a:prstGeom prst="rect">
            <a:avLst/>
          </a:prstGeom>
        </p:spPr>
      </p:pic>
      <p:pic>
        <p:nvPicPr>
          <p:cNvPr id="7" name="图片 6">
            <a:extLst>
              <a:ext uri="{FF2B5EF4-FFF2-40B4-BE49-F238E27FC236}">
                <a16:creationId xmlns:a16="http://schemas.microsoft.com/office/drawing/2014/main" id="{33BC1A32-C4C7-FCBF-92E1-3CE4104A5584}"/>
              </a:ext>
            </a:extLst>
          </p:cNvPr>
          <p:cNvPicPr>
            <a:picLocks noChangeAspect="1"/>
          </p:cNvPicPr>
          <p:nvPr/>
        </p:nvPicPr>
        <p:blipFill>
          <a:blip r:embed="rId5"/>
          <a:stretch>
            <a:fillRect/>
          </a:stretch>
        </p:blipFill>
        <p:spPr>
          <a:xfrm>
            <a:off x="5790439" y="1027900"/>
            <a:ext cx="6143625" cy="3695700"/>
          </a:xfrm>
          <a:prstGeom prst="rect">
            <a:avLst/>
          </a:prstGeom>
        </p:spPr>
      </p:pic>
    </p:spTree>
    <p:extLst>
      <p:ext uri="{BB962C8B-B14F-4D97-AF65-F5344CB8AC3E}">
        <p14:creationId xmlns:p14="http://schemas.microsoft.com/office/powerpoint/2010/main" val="1084402141"/>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l="-32000" t="-18000" r="-29000" b="-45000"/>
          </a:stretch>
        </a:blipFill>
        <a:effectLst/>
      </p:bgPr>
    </p:bg>
    <p:spTree>
      <p:nvGrpSpPr>
        <p:cNvPr id="1" name=""/>
        <p:cNvGrpSpPr/>
        <p:nvPr/>
      </p:nvGrpSpPr>
      <p:grpSpPr>
        <a:xfrm>
          <a:off x="0" y="0"/>
          <a:ext cx="0" cy="0"/>
          <a:chOff x="0" y="0"/>
          <a:chExt cx="0" cy="0"/>
        </a:xfrm>
      </p:grpSpPr>
      <p:sp>
        <p:nvSpPr>
          <p:cNvPr id="2" name="Docer搜索：半想象现实   http://chn.docer.com/works/?userid=199927538"/>
          <p:cNvSpPr>
            <a:spLocks noGrp="1"/>
          </p:cNvSpPr>
          <p:nvPr/>
        </p:nvSpPr>
        <p:spPr>
          <a:xfrm>
            <a:off x="2123082" y="117831"/>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实验</a:t>
            </a:r>
          </a:p>
        </p:txBody>
      </p:sp>
      <p:sp>
        <p:nvSpPr>
          <p:cNvPr id="9" name="文本框 8"/>
          <p:cNvSpPr txBox="1"/>
          <p:nvPr/>
        </p:nvSpPr>
        <p:spPr>
          <a:xfrm>
            <a:off x="1745658" y="1791271"/>
            <a:ext cx="8524875" cy="2862322"/>
          </a:xfrm>
          <a:prstGeom prst="rect">
            <a:avLst/>
          </a:prstGeom>
          <a:noFill/>
        </p:spPr>
        <p:txBody>
          <a:bodyPr wrap="square" rtlCol="0" anchor="t">
            <a:spAutoFit/>
          </a:bodyPr>
          <a:lstStyle/>
          <a:p>
            <a:r>
              <a:rPr lang="en-US" altLang="zh-CN" dirty="0"/>
              <a:t>1</a:t>
            </a:r>
            <a:r>
              <a:rPr lang="zh-CN" altLang="en-US" dirty="0"/>
              <a:t>、对于段排序和文件排序都有在基本所有测试的绝大多数测试指标都优于其他模型。少数也非常接近最优。</a:t>
            </a:r>
            <a:endParaRPr lang="en-US" altLang="zh-CN" dirty="0"/>
          </a:p>
          <a:p>
            <a:endParaRPr lang="zh-CN" altLang="en-US" dirty="0"/>
          </a:p>
          <a:p>
            <a:r>
              <a:rPr lang="en-US" altLang="zh-CN" dirty="0"/>
              <a:t>2</a:t>
            </a:r>
            <a:r>
              <a:rPr lang="zh-CN" altLang="en-US" dirty="0"/>
              <a:t>、经过本模型排序过的段，在经过</a:t>
            </a:r>
            <a:r>
              <a:rPr lang="en-US" altLang="zh-CN" dirty="0"/>
              <a:t>BERT-Base </a:t>
            </a:r>
            <a:r>
              <a:rPr lang="zh-CN" altLang="en-US" dirty="0"/>
              <a:t>或 </a:t>
            </a:r>
            <a:r>
              <a:rPr lang="en-US" altLang="zh-CN" dirty="0" err="1"/>
              <a:t>ColBERT</a:t>
            </a:r>
            <a:r>
              <a:rPr lang="zh-CN" altLang="en-US" dirty="0"/>
              <a:t>再次排序后，与其他模型相比排序在重排后得到更好的效果，所以只需少量候选集就可以得到很好的效果。</a:t>
            </a:r>
            <a:endParaRPr lang="en-US" altLang="zh-CN" dirty="0"/>
          </a:p>
          <a:p>
            <a:endParaRPr lang="zh-CN" altLang="en-US" dirty="0"/>
          </a:p>
          <a:p>
            <a:r>
              <a:rPr lang="en-US" altLang="zh-CN" dirty="0"/>
              <a:t>3</a:t>
            </a:r>
            <a:r>
              <a:rPr lang="zh-CN" altLang="en-US" dirty="0"/>
              <a:t>、延迟方面，在种子文件不超过</a:t>
            </a:r>
            <a:r>
              <a:rPr lang="en-US" altLang="zh-CN" dirty="0"/>
              <a:t>30</a:t>
            </a:r>
            <a:r>
              <a:rPr lang="zh-CN" altLang="en-US" dirty="0"/>
              <a:t>的时候有着优于</a:t>
            </a:r>
            <a:r>
              <a:rPr lang="en-US" altLang="zh-CN" dirty="0" err="1"/>
              <a:t>ColBERT</a:t>
            </a:r>
            <a:r>
              <a:rPr lang="zh-CN" altLang="en-US" dirty="0"/>
              <a:t>的延时。由</a:t>
            </a:r>
            <a:r>
              <a:rPr lang="en-US" altLang="zh-CN" dirty="0"/>
              <a:t>2</a:t>
            </a:r>
            <a:r>
              <a:rPr lang="zh-CN" altLang="en-US" dirty="0"/>
              <a:t>可知只需要少量的候选集，在此情况下需要的延时也少，所以竞争性很高。</a:t>
            </a:r>
          </a:p>
          <a:p>
            <a:endParaRPr lang="en-US" altLang="zh-CN" dirty="0"/>
          </a:p>
          <a:p>
            <a:endParaRPr lang="zh-CN" altLang="en-US" dirty="0"/>
          </a:p>
        </p:txBody>
      </p:sp>
    </p:spTree>
    <p:extLst>
      <p:ext uri="{BB962C8B-B14F-4D97-AF65-F5344CB8AC3E}">
        <p14:creationId xmlns:p14="http://schemas.microsoft.com/office/powerpoint/2010/main" val="1927626588"/>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Docer搜索：半想象现实   http://chn.docer.com/works/?userid=199927538"/>
          <p:cNvSpPr txBox="1">
            <a:spLocks noChangeArrowheads="1"/>
          </p:cNvSpPr>
          <p:nvPr/>
        </p:nvSpPr>
        <p:spPr bwMode="auto">
          <a:xfrm>
            <a:off x="5297778" y="2561475"/>
            <a:ext cx="1597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r>
              <a:rPr lang="en-US" altLang="zh-CN" sz="2000" dirty="0">
                <a:solidFill>
                  <a:srgbClr val="6B1654"/>
                </a:solidFill>
                <a:latin typeface="微软雅黑" panose="020B0503020204020204" charset="-122"/>
                <a:ea typeface="微软雅黑" panose="020B0503020204020204" charset="-122"/>
                <a:cs typeface="微软雅黑" panose="020B0503020204020204" charset="-122"/>
              </a:rPr>
              <a:t>Chapter</a:t>
            </a:r>
            <a:r>
              <a:rPr lang="zh-CN" altLang="en-US" sz="2000" dirty="0">
                <a:solidFill>
                  <a:srgbClr val="6B1654"/>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6B1654"/>
                </a:solidFill>
                <a:latin typeface="微软雅黑" panose="020B0503020204020204" charset="-122"/>
                <a:ea typeface="微软雅黑" panose="020B0503020204020204" charset="-122"/>
                <a:cs typeface="微软雅黑" panose="020B0503020204020204" charset="-122"/>
              </a:rPr>
              <a:t>04</a:t>
            </a:r>
          </a:p>
        </p:txBody>
      </p:sp>
      <p:sp>
        <p:nvSpPr>
          <p:cNvPr id="4" name="Docer搜索：半想象现实   http://chn.docer.com/works/?userid=199927538"/>
          <p:cNvSpPr>
            <a:spLocks noGrp="1"/>
          </p:cNvSpPr>
          <p:nvPr/>
        </p:nvSpPr>
        <p:spPr>
          <a:xfrm>
            <a:off x="2123082" y="3006446"/>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lt"/>
              </a:rPr>
              <a:t>存在的问题，总结</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l="-32000" t="-18000" r="-29000" b="-45000"/>
          </a:stretch>
        </a:blipFill>
        <a:effectLst/>
      </p:bgPr>
    </p:bg>
    <p:spTree>
      <p:nvGrpSpPr>
        <p:cNvPr id="1" name=""/>
        <p:cNvGrpSpPr/>
        <p:nvPr/>
      </p:nvGrpSpPr>
      <p:grpSpPr>
        <a:xfrm>
          <a:off x="0" y="0"/>
          <a:ext cx="0" cy="0"/>
          <a:chOff x="0" y="0"/>
          <a:chExt cx="0" cy="0"/>
        </a:xfrm>
      </p:grpSpPr>
      <p:sp>
        <p:nvSpPr>
          <p:cNvPr id="2" name="Docer搜索：半想象现实   http://chn.docer.com/works/?userid=199927538"/>
          <p:cNvSpPr>
            <a:spLocks noGrp="1"/>
          </p:cNvSpPr>
          <p:nvPr/>
        </p:nvSpPr>
        <p:spPr>
          <a:xfrm>
            <a:off x="2123082" y="117831"/>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问题</a:t>
            </a:r>
          </a:p>
        </p:txBody>
      </p:sp>
      <p:sp>
        <p:nvSpPr>
          <p:cNvPr id="9" name="文本框 8"/>
          <p:cNvSpPr txBox="1"/>
          <p:nvPr/>
        </p:nvSpPr>
        <p:spPr>
          <a:xfrm>
            <a:off x="1745658" y="1791271"/>
            <a:ext cx="8524875" cy="3970318"/>
          </a:xfrm>
          <a:prstGeom prst="rect">
            <a:avLst/>
          </a:prstGeom>
          <a:noFill/>
        </p:spPr>
        <p:txBody>
          <a:bodyPr wrap="square" rtlCol="0" anchor="t">
            <a:spAutoFit/>
          </a:bodyPr>
          <a:lstStyle/>
          <a:p>
            <a:r>
              <a:rPr lang="en-US" altLang="zh-CN" dirty="0"/>
              <a:t>1</a:t>
            </a:r>
            <a:r>
              <a:rPr lang="zh-CN" altLang="en-US" dirty="0"/>
              <a:t>、离线计算花费高</a:t>
            </a:r>
            <a:endParaRPr lang="en-US" altLang="zh-CN" dirty="0"/>
          </a:p>
          <a:p>
            <a:r>
              <a:rPr lang="en-US" altLang="zh-CN" dirty="0"/>
              <a:t>For </a:t>
            </a:r>
            <a:r>
              <a:rPr lang="en-US" altLang="zh-CN" dirty="0">
                <a:solidFill>
                  <a:srgbClr val="FF0000"/>
                </a:solidFill>
              </a:rPr>
              <a:t>MS MARCO </a:t>
            </a:r>
            <a:r>
              <a:rPr lang="en-US" altLang="zh-CN" dirty="0"/>
              <a:t>Passage dataset (about 8.8 M passages), it takes about </a:t>
            </a:r>
            <a:r>
              <a:rPr lang="en-US" altLang="zh-CN" dirty="0">
                <a:solidFill>
                  <a:srgbClr val="FF0000"/>
                </a:solidFill>
              </a:rPr>
              <a:t>6,631 days </a:t>
            </a:r>
            <a:r>
              <a:rPr lang="en-US" altLang="zh-CN" dirty="0"/>
              <a:t>to complete the offline relevance weighting for pseudo-query to </a:t>
            </a:r>
            <a:r>
              <a:rPr lang="en-US" altLang="zh-CN" dirty="0" err="1"/>
              <a:t>neighbour</a:t>
            </a:r>
            <a:r>
              <a:rPr lang="en-US" altLang="zh-CN" dirty="0"/>
              <a:t> passage pairs (5,000 pairs/passage) by BERT-Base on </a:t>
            </a:r>
            <a:r>
              <a:rPr lang="en-US" altLang="zh-CN" dirty="0">
                <a:solidFill>
                  <a:srgbClr val="FF0000"/>
                </a:solidFill>
              </a:rPr>
              <a:t>one Titan RTX 24G GPU with sequence length of 512.</a:t>
            </a:r>
          </a:p>
          <a:p>
            <a:endParaRPr lang="en-US" altLang="zh-CN" dirty="0">
              <a:solidFill>
                <a:srgbClr val="FF0000"/>
              </a:solidFill>
            </a:endParaRPr>
          </a:p>
          <a:p>
            <a:r>
              <a:rPr lang="en-US" altLang="zh-CN" dirty="0"/>
              <a:t>2</a:t>
            </a:r>
            <a:r>
              <a:rPr lang="zh-CN" altLang="en-US" dirty="0"/>
              <a:t>、空间占用</a:t>
            </a:r>
            <a:endParaRPr lang="en-US" altLang="zh-CN" dirty="0"/>
          </a:p>
          <a:p>
            <a:r>
              <a:rPr lang="en-US" altLang="zh-CN" dirty="0"/>
              <a:t>1</a:t>
            </a:r>
            <a:r>
              <a:rPr lang="zh-CN" altLang="en-US" dirty="0"/>
              <a:t>个文件有</a:t>
            </a:r>
            <a:r>
              <a:rPr lang="en-US" altLang="zh-CN" dirty="0"/>
              <a:t>5</a:t>
            </a:r>
            <a:r>
              <a:rPr lang="zh-CN" altLang="en-US" dirty="0"/>
              <a:t>个伪查询一个伪查询占</a:t>
            </a:r>
            <a:r>
              <a:rPr lang="en-US" altLang="zh-CN" dirty="0"/>
              <a:t>34B</a:t>
            </a:r>
            <a:r>
              <a:rPr lang="zh-CN" altLang="en-US" dirty="0"/>
              <a:t>，共</a:t>
            </a:r>
            <a:r>
              <a:rPr lang="en-US" altLang="zh-CN" dirty="0"/>
              <a:t>170B</a:t>
            </a:r>
            <a:r>
              <a:rPr lang="zh-CN" altLang="en-US" dirty="0"/>
              <a:t>，</a:t>
            </a:r>
            <a:endParaRPr lang="en-US" altLang="zh-CN" dirty="0"/>
          </a:p>
          <a:p>
            <a:r>
              <a:rPr lang="en-US" altLang="zh-CN" dirty="0"/>
              <a:t>1000</a:t>
            </a:r>
            <a:r>
              <a:rPr lang="zh-CN" altLang="en-US" dirty="0"/>
              <a:t>个相邻文档，加上</a:t>
            </a:r>
            <a:r>
              <a:rPr lang="en-US" altLang="zh-CN" dirty="0"/>
              <a:t>5000</a:t>
            </a:r>
            <a:r>
              <a:rPr lang="zh-CN" altLang="en-US" dirty="0"/>
              <a:t>个分数，每个</a:t>
            </a:r>
            <a:r>
              <a:rPr lang="en-US" altLang="zh-CN" dirty="0"/>
              <a:t>4B</a:t>
            </a:r>
            <a:r>
              <a:rPr lang="zh-CN" altLang="en-US" dirty="0"/>
              <a:t>，共</a:t>
            </a:r>
            <a:r>
              <a:rPr lang="en-US" altLang="zh-CN" dirty="0"/>
              <a:t>200170B</a:t>
            </a:r>
            <a:r>
              <a:rPr lang="zh-CN" altLang="en-US" dirty="0"/>
              <a:t>。</a:t>
            </a:r>
          </a:p>
          <a:p>
            <a:r>
              <a:rPr lang="zh-CN" altLang="en-US" dirty="0"/>
              <a:t>而作者举对一个文件</a:t>
            </a:r>
            <a:r>
              <a:rPr lang="en-US" altLang="zh-CN" dirty="0" err="1"/>
              <a:t>ColBERT</a:t>
            </a:r>
            <a:r>
              <a:rPr lang="zh-CN" altLang="en-US" dirty="0"/>
              <a:t>需要</a:t>
            </a:r>
            <a:r>
              <a:rPr lang="en-US" altLang="zh-CN" dirty="0"/>
              <a:t>102, 400 (5×) bytes</a:t>
            </a:r>
            <a:r>
              <a:rPr lang="zh-CN" altLang="en-US" dirty="0"/>
              <a:t>的例子，本模型只为</a:t>
            </a:r>
            <a:r>
              <a:rPr lang="en-US" altLang="zh-CN" dirty="0" err="1"/>
              <a:t>ColBERT</a:t>
            </a:r>
            <a:r>
              <a:rPr lang="zh-CN" altLang="en-US" dirty="0"/>
              <a:t>的</a:t>
            </a:r>
            <a:r>
              <a:rPr lang="en-US" altLang="zh-CN" dirty="0"/>
              <a:t>0.2</a:t>
            </a:r>
            <a:r>
              <a:rPr lang="zh-CN" altLang="en-US" dirty="0"/>
              <a:t>倍做对比。这样看</a:t>
            </a:r>
            <a:r>
              <a:rPr lang="en-US" altLang="zh-CN" dirty="0"/>
              <a:t>0.2</a:t>
            </a:r>
            <a:r>
              <a:rPr lang="zh-CN" altLang="en-US" dirty="0"/>
              <a:t>看似不大，其实还是占很大空间。</a:t>
            </a:r>
          </a:p>
          <a:p>
            <a:endParaRPr lang="en-US" altLang="zh-CN" dirty="0"/>
          </a:p>
          <a:p>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194817899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l="-32000" t="-18000" r="-29000" b="-45000"/>
          </a:stretch>
        </a:blipFill>
        <a:effectLst/>
      </p:bgPr>
    </p:bg>
    <p:spTree>
      <p:nvGrpSpPr>
        <p:cNvPr id="1" name=""/>
        <p:cNvGrpSpPr/>
        <p:nvPr/>
      </p:nvGrpSpPr>
      <p:grpSpPr>
        <a:xfrm>
          <a:off x="0" y="0"/>
          <a:ext cx="0" cy="0"/>
          <a:chOff x="0" y="0"/>
          <a:chExt cx="0" cy="0"/>
        </a:xfrm>
      </p:grpSpPr>
      <p:sp>
        <p:nvSpPr>
          <p:cNvPr id="2" name="Docer搜索：半想象现实   http://chn.docer.com/works/?userid=199927538"/>
          <p:cNvSpPr>
            <a:spLocks noGrp="1"/>
          </p:cNvSpPr>
          <p:nvPr/>
        </p:nvSpPr>
        <p:spPr>
          <a:xfrm>
            <a:off x="2213252" y="460096"/>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3200" dirty="0">
                <a:solidFill>
                  <a:srgbClr val="6B1654"/>
                </a:solidFill>
                <a:latin typeface="微软雅黑" panose="020B0503020204020204" charset="-122"/>
                <a:ea typeface="微软雅黑" panose="020B0503020204020204" charset="-122"/>
                <a:cs typeface="微软雅黑" panose="020B0503020204020204" charset="-122"/>
                <a:sym typeface="+mn-lt"/>
              </a:rPr>
              <a:t>总结</a:t>
            </a:r>
            <a:endParaRPr lang="en-US" altLang="zh-CN" sz="3200" dirty="0">
              <a:solidFill>
                <a:srgbClr val="6B1654"/>
              </a:solidFill>
              <a:latin typeface="微软雅黑" panose="020B0503020204020204" charset="-122"/>
              <a:ea typeface="微软雅黑" panose="020B0503020204020204" charset="-122"/>
              <a:cs typeface="微软雅黑" panose="020B0503020204020204" charset="-122"/>
              <a:sym typeface="+mn-lt"/>
            </a:endParaRPr>
          </a:p>
        </p:txBody>
      </p:sp>
      <p:pic>
        <p:nvPicPr>
          <p:cNvPr id="3" name="Docer搜索：半想象现实   http://chn.docer.com/works/?userid=199927538" descr="/Users/airbookpro/Desktop/PPT/图－配图/11商务·办公/0cfa3b4f7353022beb910a99740b5d904bd870308dc5-C2P1LK_fw658.jpeg0cfa3b4f7353022beb910a99740b5d904bd870308dc5-C2P1LK_fw658"/>
          <p:cNvPicPr>
            <a:picLocks noChangeAspect="1"/>
          </p:cNvPicPr>
          <p:nvPr/>
        </p:nvPicPr>
        <p:blipFill>
          <a:blip r:embed="rId4"/>
          <a:srcRect/>
          <a:stretch>
            <a:fillRect/>
          </a:stretch>
        </p:blipFill>
        <p:spPr>
          <a:xfrm>
            <a:off x="7188835" y="2015490"/>
            <a:ext cx="3852545" cy="3206750"/>
          </a:xfrm>
          <a:prstGeom prst="rect">
            <a:avLst/>
          </a:prstGeom>
        </p:spPr>
      </p:pic>
      <p:pic>
        <p:nvPicPr>
          <p:cNvPr id="8" name="Docer搜索：半想象现实   http://chn.docer.com/works/?userid=199927538" descr="/Users/airbookpro/Desktop/PPT/图－配图/摄影－商务｜办公｜工作台/4f76fba2a3e4e3dcd2ffcedc6617d0abc146ac2013c70d-5T3vrV_fw658.jpeg4f76fba2a3e4e3dcd2ffcedc6617d0abc146ac2013c70d-5T3vrV_fw658"/>
          <p:cNvPicPr>
            <a:picLocks noChangeAspect="1"/>
          </p:cNvPicPr>
          <p:nvPr/>
        </p:nvPicPr>
        <p:blipFill>
          <a:blip r:embed="rId5"/>
          <a:srcRect/>
          <a:stretch>
            <a:fillRect/>
          </a:stretch>
        </p:blipFill>
        <p:spPr>
          <a:xfrm>
            <a:off x="1144905" y="2015490"/>
            <a:ext cx="4976495" cy="3320415"/>
          </a:xfrm>
          <a:prstGeom prst="rect">
            <a:avLst/>
          </a:prstGeom>
        </p:spPr>
      </p:pic>
      <p:sp>
        <p:nvSpPr>
          <p:cNvPr id="13" name="Docer搜索：半想象现实   http://chn.docer.com/works/?userid=199927538"/>
          <p:cNvSpPr/>
          <p:nvPr/>
        </p:nvSpPr>
        <p:spPr bwMode="auto">
          <a:xfrm>
            <a:off x="3740105" y="3721577"/>
            <a:ext cx="5466820" cy="3001326"/>
          </a:xfrm>
          <a:prstGeom prst="rect">
            <a:avLst/>
          </a:prstGeom>
          <a:solidFill>
            <a:srgbClr val="6B1654">
              <a:alpha val="97000"/>
            </a:srgbClr>
          </a:solidFill>
          <a:ln>
            <a:noFill/>
          </a:ln>
        </p:spPr>
        <p:txBody>
          <a:bodyPr lIns="0" tIns="0" rIns="0" bIns="0"/>
          <a:lstStyle/>
          <a:p>
            <a:endParaRPr lang="en-US" sz="900" dirty="0">
              <a:solidFill>
                <a:prstClr val="white"/>
              </a:solidFill>
              <a:latin typeface="微软雅黑" panose="020B0503020204020204" charset="-122"/>
              <a:ea typeface="微软雅黑" panose="020B0503020204020204" charset="-122"/>
              <a:cs typeface="微软雅黑" panose="020B0503020204020204" charset="-122"/>
              <a:sym typeface="+mn-lt"/>
            </a:endParaRPr>
          </a:p>
        </p:txBody>
      </p:sp>
      <p:sp>
        <p:nvSpPr>
          <p:cNvPr id="16" name="Docer搜索：半想象现实   http://chn.docer.com/works/?userid=199927538"/>
          <p:cNvSpPr/>
          <p:nvPr/>
        </p:nvSpPr>
        <p:spPr bwMode="auto">
          <a:xfrm>
            <a:off x="3865069" y="3849701"/>
            <a:ext cx="5194407" cy="1805748"/>
          </a:xfrm>
          <a:prstGeom prst="rect">
            <a:avLst/>
          </a:prstGeom>
          <a:noFill/>
          <a:ln>
            <a:noFill/>
          </a:ln>
        </p:spPr>
        <p:txBody>
          <a:bodyPr lIns="0" tIns="0" rIns="0" bIns="0"/>
          <a:lstStyle/>
          <a:p>
            <a:pPr algn="ctr">
              <a:lnSpc>
                <a:spcPct val="150000"/>
              </a:lnSpc>
            </a:pPr>
            <a:r>
              <a:rPr lang="zh-CN" altLang="en-US" sz="1600" dirty="0">
                <a:solidFill>
                  <a:prstClr val="white"/>
                </a:solidFill>
                <a:latin typeface="微软雅黑" panose="020B0503020204020204" charset="-122"/>
                <a:ea typeface="微软雅黑" panose="020B0503020204020204" charset="-122"/>
                <a:cs typeface="微软雅黑" panose="020B0503020204020204" charset="-122"/>
              </a:rPr>
              <a:t>在本文中，作者提出了一种基于上下文化离线文档召回的神经检索框架，其中使用预先计算的相关性和伪查询对所选种子文档的相邻文档进行快速重新排序。在</a:t>
            </a:r>
            <a:r>
              <a:rPr lang="en-US" altLang="zh-CN" sz="1600" dirty="0">
                <a:solidFill>
                  <a:prstClr val="white"/>
                </a:solidFill>
                <a:latin typeface="微软雅黑" panose="020B0503020204020204" charset="-122"/>
                <a:ea typeface="微软雅黑" panose="020B0503020204020204" charset="-122"/>
                <a:cs typeface="微软雅黑" panose="020B0503020204020204" charset="-122"/>
              </a:rPr>
              <a:t>TREC 2019</a:t>
            </a:r>
            <a:r>
              <a:rPr lang="zh-CN" altLang="en-US" sz="1600" dirty="0">
                <a:solidFill>
                  <a:prstClr val="white"/>
                </a:solidFill>
                <a:latin typeface="微软雅黑" panose="020B0503020204020204" charset="-122"/>
                <a:ea typeface="微软雅黑" panose="020B0503020204020204" charset="-122"/>
                <a:cs typeface="微软雅黑" panose="020B0503020204020204" charset="-122"/>
              </a:rPr>
              <a:t>和</a:t>
            </a:r>
            <a:r>
              <a:rPr lang="en-US" altLang="zh-CN" sz="1600" dirty="0">
                <a:solidFill>
                  <a:prstClr val="white"/>
                </a:solidFill>
                <a:latin typeface="微软雅黑" panose="020B0503020204020204" charset="-122"/>
                <a:ea typeface="微软雅黑" panose="020B0503020204020204" charset="-122"/>
                <a:cs typeface="微软雅黑" panose="020B0503020204020204" charset="-122"/>
              </a:rPr>
              <a:t>2020 DL Track</a:t>
            </a:r>
            <a:r>
              <a:rPr lang="zh-CN" altLang="en-US" sz="1600" dirty="0">
                <a:solidFill>
                  <a:prstClr val="white"/>
                </a:solidFill>
                <a:latin typeface="微软雅黑" panose="020B0503020204020204" charset="-122"/>
                <a:ea typeface="微软雅黑" panose="020B0503020204020204" charset="-122"/>
                <a:cs typeface="微软雅黑" panose="020B0503020204020204" charset="-122"/>
              </a:rPr>
              <a:t>上的实验表明，该方法不仅实现了优越的有效性和召回率，而且降低了在线延迟和磁盘存储成本。对于未来的工作，进一步研究如何加速离线计算 </a:t>
            </a:r>
            <a:endParaRPr lang="en-US" altLang="zh-CN" sz="1600" dirty="0">
              <a:solidFill>
                <a:prstClr val="white"/>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97392994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Docer搜索：半想象现实   http://chn.docer.com/works/?userid=199927538"/>
          <p:cNvSpPr>
            <a:spLocks noGrp="1"/>
          </p:cNvSpPr>
          <p:nvPr/>
        </p:nvSpPr>
        <p:spPr>
          <a:xfrm>
            <a:off x="2031642" y="1161021"/>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ea"/>
              </a:rPr>
              <a:t>摘要</a:t>
            </a:r>
          </a:p>
        </p:txBody>
      </p:sp>
      <p:sp>
        <p:nvSpPr>
          <p:cNvPr id="5" name="Docer搜索：半想象现实   http://chn.docer.com/works/?userid=199927538"/>
          <p:cNvSpPr txBox="1"/>
          <p:nvPr/>
        </p:nvSpPr>
        <p:spPr>
          <a:xfrm>
            <a:off x="2543810" y="2482754"/>
            <a:ext cx="6922080" cy="3385157"/>
          </a:xfrm>
          <a:prstGeom prst="rect">
            <a:avLst/>
          </a:prstGeom>
          <a:noFill/>
        </p:spPr>
        <p:txBody>
          <a:bodyPr wrap="square" rtlCol="0" anchor="t">
            <a:spAutoFit/>
          </a:bodyPr>
          <a:lstStyle/>
          <a:p>
            <a:pPr algn="ctr">
              <a:lnSpc>
                <a:spcPct val="170000"/>
              </a:lnSpc>
            </a:pPr>
            <a:r>
              <a:rPr lang="zh-CN" altLang="en-US" sz="1600" dirty="0">
                <a:solidFill>
                  <a:srgbClr val="6B1654"/>
                </a:solidFill>
                <a:latin typeface="微软雅黑" panose="020B0503020204020204" charset="-122"/>
                <a:ea typeface="微软雅黑" panose="020B0503020204020204" charset="-122"/>
                <a:cs typeface="微软雅黑" panose="020B0503020204020204" charset="-122"/>
              </a:rPr>
              <a:t>在线搜索延迟（</a:t>
            </a:r>
            <a:r>
              <a:rPr lang="en-US" altLang="zh-CN" sz="1600" dirty="0">
                <a:solidFill>
                  <a:srgbClr val="6B1654"/>
                </a:solidFill>
                <a:latin typeface="微软雅黑" panose="020B0503020204020204" charset="-122"/>
                <a:ea typeface="微软雅黑" panose="020B0503020204020204" charset="-122"/>
                <a:cs typeface="微软雅黑" panose="020B0503020204020204" charset="-122"/>
              </a:rPr>
              <a:t>Online search latency</a:t>
            </a:r>
            <a:r>
              <a:rPr lang="zh-CN" altLang="en-US" sz="1600" dirty="0">
                <a:solidFill>
                  <a:srgbClr val="6B1654"/>
                </a:solidFill>
                <a:latin typeface="微软雅黑" panose="020B0503020204020204" charset="-122"/>
                <a:ea typeface="微软雅黑" panose="020B0503020204020204" charset="-122"/>
                <a:cs typeface="微软雅黑" panose="020B0503020204020204" charset="-122"/>
              </a:rPr>
              <a:t>）是在检索应用中部署大规模预训练语言模型（如</a:t>
            </a:r>
            <a:r>
              <a:rPr lang="en-US" altLang="zh-CN" sz="1600" dirty="0">
                <a:solidFill>
                  <a:srgbClr val="6B1654"/>
                </a:solidFill>
                <a:latin typeface="微软雅黑" panose="020B0503020204020204" charset="-122"/>
                <a:ea typeface="微软雅黑" panose="020B0503020204020204" charset="-122"/>
                <a:cs typeface="微软雅黑" panose="020B0503020204020204" charset="-122"/>
              </a:rPr>
              <a:t>BERT</a:t>
            </a:r>
            <a:r>
              <a:rPr lang="zh-CN" altLang="en-US" sz="1600" dirty="0">
                <a:solidFill>
                  <a:srgbClr val="6B1654"/>
                </a:solidFill>
                <a:latin typeface="微软雅黑" panose="020B0503020204020204" charset="-122"/>
                <a:ea typeface="微软雅黑" panose="020B0503020204020204" charset="-122"/>
                <a:cs typeface="微软雅黑" panose="020B0503020204020204" charset="-122"/>
              </a:rPr>
              <a:t>）的一个主要瓶颈。受到文档扩展技术（基于</a:t>
            </a:r>
            <a:r>
              <a:rPr lang="en-US" altLang="zh-CN" sz="1600" dirty="0">
                <a:solidFill>
                  <a:srgbClr val="6B1654"/>
                </a:solidFill>
                <a:latin typeface="微软雅黑" panose="020B0503020204020204" charset="-122"/>
                <a:ea typeface="微软雅黑" panose="020B0503020204020204" charset="-122"/>
                <a:cs typeface="微软雅黑" panose="020B0503020204020204" charset="-122"/>
              </a:rPr>
              <a:t>transformer</a:t>
            </a:r>
            <a:r>
              <a:rPr lang="zh-CN" altLang="en-US" sz="1600" dirty="0">
                <a:solidFill>
                  <a:srgbClr val="6B1654"/>
                </a:solidFill>
                <a:latin typeface="微软雅黑" panose="020B0503020204020204" charset="-122"/>
                <a:ea typeface="微软雅黑" panose="020B0503020204020204" charset="-122"/>
                <a:cs typeface="微软雅黑" panose="020B0503020204020204" charset="-122"/>
              </a:rPr>
              <a:t>）最新成果的启发，作者利用强大的</a:t>
            </a:r>
            <a:r>
              <a:rPr lang="en-US" altLang="zh-CN" sz="1600" dirty="0">
                <a:solidFill>
                  <a:srgbClr val="6B1654"/>
                </a:solidFill>
                <a:latin typeface="微软雅黑" panose="020B0503020204020204" charset="-122"/>
                <a:ea typeface="微软雅黑" panose="020B0503020204020204" charset="-122"/>
                <a:cs typeface="微软雅黑" panose="020B0503020204020204" charset="-122"/>
              </a:rPr>
              <a:t>BERT</a:t>
            </a:r>
            <a:r>
              <a:rPr lang="zh-CN" altLang="en-US" sz="1600" dirty="0">
                <a:solidFill>
                  <a:srgbClr val="6B1654"/>
                </a:solidFill>
                <a:latin typeface="微软雅黑" panose="020B0503020204020204" charset="-122"/>
                <a:ea typeface="微软雅黑" panose="020B0503020204020204" charset="-122"/>
                <a:cs typeface="微软雅黑" panose="020B0503020204020204" charset="-122"/>
              </a:rPr>
              <a:t>排名器对每个文档生成的伪查询收集的相邻文档进行了加权，使用离线相关性加权换取了在线检索的效率。在在线检索</a:t>
            </a:r>
            <a:r>
              <a:rPr lang="zh-CN" altLang="en-US" sz="1600">
                <a:solidFill>
                  <a:srgbClr val="6B1654"/>
                </a:solidFill>
                <a:latin typeface="微软雅黑" panose="020B0503020204020204" charset="-122"/>
                <a:ea typeface="微软雅黑" panose="020B0503020204020204" charset="-122"/>
                <a:cs typeface="微软雅黑" panose="020B0503020204020204" charset="-122"/>
              </a:rPr>
              <a:t>阶段，将</a:t>
            </a:r>
            <a:r>
              <a:rPr lang="zh-CN" altLang="en-US" sz="1600" dirty="0">
                <a:solidFill>
                  <a:srgbClr val="6B1654"/>
                </a:solidFill>
                <a:latin typeface="微软雅黑" panose="020B0503020204020204" charset="-122"/>
                <a:ea typeface="微软雅黑" panose="020B0503020204020204" charset="-122"/>
                <a:cs typeface="微软雅黑" panose="020B0503020204020204" charset="-122"/>
              </a:rPr>
              <a:t>传统的查询文档匹配（</a:t>
            </a:r>
            <a:r>
              <a:rPr lang="en-US" altLang="zh-CN" sz="1600" dirty="0">
                <a:solidFill>
                  <a:srgbClr val="6B1654"/>
                </a:solidFill>
                <a:latin typeface="微软雅黑" panose="020B0503020204020204" charset="-122"/>
                <a:ea typeface="微软雅黑" panose="020B0503020204020204" charset="-122"/>
                <a:cs typeface="微软雅黑" panose="020B0503020204020204" charset="-122"/>
              </a:rPr>
              <a:t>query-document matching</a:t>
            </a:r>
            <a:r>
              <a:rPr lang="zh-CN" altLang="en-US" sz="1600" dirty="0">
                <a:solidFill>
                  <a:srgbClr val="6B1654"/>
                </a:solidFill>
                <a:latin typeface="微软雅黑" panose="020B0503020204020204" charset="-122"/>
                <a:ea typeface="微软雅黑" panose="020B0503020204020204" charset="-122"/>
                <a:cs typeface="微软雅黑" panose="020B0503020204020204" charset="-122"/>
              </a:rPr>
              <a:t>）简化为成本更低的查询</a:t>
            </a:r>
            <a:r>
              <a:rPr lang="en-US" altLang="zh-CN" sz="1600" dirty="0">
                <a:solidFill>
                  <a:srgbClr val="6B1654"/>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6B1654"/>
                </a:solidFill>
                <a:latin typeface="微软雅黑" panose="020B0503020204020204" charset="-122"/>
                <a:ea typeface="微软雅黑" panose="020B0503020204020204" charset="-122"/>
                <a:cs typeface="微软雅黑" panose="020B0503020204020204" charset="-122"/>
              </a:rPr>
              <a:t>伪查询匹配，并根据预先计算好排序列表快速调用相邻文档。</a:t>
            </a:r>
            <a:r>
              <a:rPr lang="en-US" altLang="zh-CN" sz="1600" dirty="0">
                <a:solidFill>
                  <a:srgbClr val="6B1654"/>
                </a:solidFill>
                <a:latin typeface="微软雅黑" panose="020B0503020204020204" charset="-122"/>
                <a:ea typeface="微软雅黑" panose="020B0503020204020204" charset="-122"/>
                <a:cs typeface="微软雅黑" panose="020B0503020204020204" charset="-122"/>
              </a:rPr>
              <a:t>MS-MARCO</a:t>
            </a:r>
            <a:r>
              <a:rPr lang="zh-CN" altLang="en-US" sz="1600" dirty="0">
                <a:solidFill>
                  <a:srgbClr val="6B1654"/>
                </a:solidFill>
                <a:latin typeface="微软雅黑" panose="020B0503020204020204" charset="-122"/>
                <a:ea typeface="微软雅黑" panose="020B0503020204020204" charset="-122"/>
                <a:cs typeface="微软雅黑" panose="020B0503020204020204" charset="-122"/>
              </a:rPr>
              <a:t>数据集上的实验测试表明，该方法在在线效率和有效性方面获得了很好的效果。</a:t>
            </a:r>
            <a:endParaRPr sz="1600" dirty="0">
              <a:solidFill>
                <a:srgbClr val="6B1654"/>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04526383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7" name="Docer搜索：半想象现实   http://chn.docer.com/works/?userid=199927538" descr="南开大学"/>
          <p:cNvPicPr>
            <a:picLocks noChangeAspect="1"/>
          </p:cNvPicPr>
          <p:nvPr/>
        </p:nvPicPr>
        <p:blipFill>
          <a:blip r:embed="rId4"/>
          <a:stretch>
            <a:fillRect/>
          </a:stretch>
        </p:blipFill>
        <p:spPr>
          <a:xfrm>
            <a:off x="5112385" y="1213485"/>
            <a:ext cx="1967230" cy="1942465"/>
          </a:xfrm>
          <a:prstGeom prst="rect">
            <a:avLst/>
          </a:prstGeom>
        </p:spPr>
      </p:pic>
      <p:sp>
        <p:nvSpPr>
          <p:cNvPr id="18" name="Docer搜索：半想象现实   http://chn.docer.com/works/?userid=199927538"/>
          <p:cNvSpPr txBox="1"/>
          <p:nvPr/>
        </p:nvSpPr>
        <p:spPr>
          <a:xfrm>
            <a:off x="4591392" y="4821717"/>
            <a:ext cx="3325495" cy="455057"/>
          </a:xfrm>
          <a:prstGeom prst="roundRect">
            <a:avLst>
              <a:gd name="adj" fmla="val 33061"/>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rgbClr val="6B1654"/>
                </a:solidFill>
                <a:latin typeface="微软雅黑" panose="020B0503020204020204" charset="-122"/>
                <a:ea typeface="微软雅黑" panose="020B0503020204020204" charset="-122"/>
                <a:cs typeface="微软雅黑" panose="020B0503020204020204" charset="-122"/>
                <a:sym typeface="+mn-ea"/>
              </a:rPr>
              <a:t>报告人： 蒋浩南  </a:t>
            </a:r>
            <a:endParaRPr lang="zh-CN" altLang="en-US" dirty="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20" name="Docer搜索：半想象现实   http://chn.docer.com/works/?userid=199927538"/>
          <p:cNvSpPr txBox="1"/>
          <p:nvPr/>
        </p:nvSpPr>
        <p:spPr>
          <a:xfrm>
            <a:off x="2311399" y="3346443"/>
            <a:ext cx="7569202"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spc="300" dirty="0">
                <a:solidFill>
                  <a:srgbClr val="6B1654"/>
                </a:solidFill>
                <a:latin typeface="微软雅黑" panose="020B0503020204020204" charset="-122"/>
                <a:ea typeface="微软雅黑" panose="020B0503020204020204" charset="-122"/>
                <a:cs typeface="微软雅黑" panose="020B0503020204020204" charset="-122"/>
              </a:rPr>
              <a:t>感谢</a:t>
            </a:r>
          </a:p>
        </p:txBody>
      </p:sp>
      <p:grpSp>
        <p:nvGrpSpPr>
          <p:cNvPr id="336" name="Docer搜索：半想象现实   http://chn.docer.com/works/?userid=199927538"/>
          <p:cNvGrpSpPr/>
          <p:nvPr/>
        </p:nvGrpSpPr>
        <p:grpSpPr>
          <a:xfrm>
            <a:off x="4619625" y="4900930"/>
            <a:ext cx="251460" cy="262255"/>
            <a:chOff x="839787" y="3005138"/>
            <a:chExt cx="406400" cy="423862"/>
          </a:xfrm>
          <a:solidFill>
            <a:srgbClr val="6B1654"/>
          </a:solidFill>
        </p:grpSpPr>
        <p:sp>
          <p:nvSpPr>
            <p:cNvPr id="337" name="Freeform 287"/>
            <p:cNvSpPr/>
            <p:nvPr/>
          </p:nvSpPr>
          <p:spPr bwMode="auto">
            <a:xfrm>
              <a:off x="985837" y="3094038"/>
              <a:ext cx="84138" cy="100013"/>
            </a:xfrm>
            <a:custGeom>
              <a:avLst/>
              <a:gdLst>
                <a:gd name="T0" fmla="*/ 53 w 53"/>
                <a:gd name="T1" fmla="*/ 54 h 63"/>
                <a:gd name="T2" fmla="*/ 40 w 53"/>
                <a:gd name="T3" fmla="*/ 63 h 63"/>
                <a:gd name="T4" fmla="*/ 0 w 53"/>
                <a:gd name="T5" fmla="*/ 9 h 63"/>
                <a:gd name="T6" fmla="*/ 12 w 53"/>
                <a:gd name="T7" fmla="*/ 0 h 63"/>
                <a:gd name="T8" fmla="*/ 53 w 53"/>
                <a:gd name="T9" fmla="*/ 54 h 63"/>
              </a:gdLst>
              <a:ahLst/>
              <a:cxnLst>
                <a:cxn ang="0">
                  <a:pos x="T0" y="T1"/>
                </a:cxn>
                <a:cxn ang="0">
                  <a:pos x="T2" y="T3"/>
                </a:cxn>
                <a:cxn ang="0">
                  <a:pos x="T4" y="T5"/>
                </a:cxn>
                <a:cxn ang="0">
                  <a:pos x="T6" y="T7"/>
                </a:cxn>
                <a:cxn ang="0">
                  <a:pos x="T8" y="T9"/>
                </a:cxn>
              </a:cxnLst>
              <a:rect l="0" t="0" r="r" b="b"/>
              <a:pathLst>
                <a:path w="53" h="63">
                  <a:moveTo>
                    <a:pt x="53" y="54"/>
                  </a:moveTo>
                  <a:lnTo>
                    <a:pt x="40" y="63"/>
                  </a:lnTo>
                  <a:lnTo>
                    <a:pt x="0" y="9"/>
                  </a:lnTo>
                  <a:lnTo>
                    <a:pt x="12" y="0"/>
                  </a:lnTo>
                  <a:lnTo>
                    <a:pt x="53" y="54"/>
                  </a:ln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38" name="Freeform 288"/>
            <p:cNvSpPr/>
            <p:nvPr/>
          </p:nvSpPr>
          <p:spPr bwMode="auto">
            <a:xfrm>
              <a:off x="1098550" y="3244850"/>
              <a:ext cx="82550" cy="100013"/>
            </a:xfrm>
            <a:custGeom>
              <a:avLst/>
              <a:gdLst>
                <a:gd name="T0" fmla="*/ 12 w 52"/>
                <a:gd name="T1" fmla="*/ 0 h 63"/>
                <a:gd name="T2" fmla="*/ 0 w 52"/>
                <a:gd name="T3" fmla="*/ 9 h 63"/>
                <a:gd name="T4" fmla="*/ 40 w 52"/>
                <a:gd name="T5" fmla="*/ 63 h 63"/>
                <a:gd name="T6" fmla="*/ 52 w 52"/>
                <a:gd name="T7" fmla="*/ 53 h 63"/>
                <a:gd name="T8" fmla="*/ 12 w 52"/>
                <a:gd name="T9" fmla="*/ 0 h 63"/>
              </a:gdLst>
              <a:ahLst/>
              <a:cxnLst>
                <a:cxn ang="0">
                  <a:pos x="T0" y="T1"/>
                </a:cxn>
                <a:cxn ang="0">
                  <a:pos x="T2" y="T3"/>
                </a:cxn>
                <a:cxn ang="0">
                  <a:pos x="T4" y="T5"/>
                </a:cxn>
                <a:cxn ang="0">
                  <a:pos x="T6" y="T7"/>
                </a:cxn>
                <a:cxn ang="0">
                  <a:pos x="T8" y="T9"/>
                </a:cxn>
              </a:cxnLst>
              <a:rect l="0" t="0" r="r" b="b"/>
              <a:pathLst>
                <a:path w="52" h="63">
                  <a:moveTo>
                    <a:pt x="12" y="0"/>
                  </a:moveTo>
                  <a:lnTo>
                    <a:pt x="0" y="9"/>
                  </a:lnTo>
                  <a:lnTo>
                    <a:pt x="40" y="63"/>
                  </a:lnTo>
                  <a:lnTo>
                    <a:pt x="52" y="53"/>
                  </a:lnTo>
                  <a:lnTo>
                    <a:pt x="12" y="0"/>
                  </a:ln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39" name="Freeform 289"/>
            <p:cNvSpPr/>
            <p:nvPr/>
          </p:nvSpPr>
          <p:spPr bwMode="auto">
            <a:xfrm>
              <a:off x="1114425" y="3136900"/>
              <a:ext cx="95250" cy="74613"/>
            </a:xfrm>
            <a:custGeom>
              <a:avLst/>
              <a:gdLst>
                <a:gd name="T0" fmla="*/ 5 w 60"/>
                <a:gd name="T1" fmla="*/ 47 h 47"/>
                <a:gd name="T2" fmla="*/ 0 w 60"/>
                <a:gd name="T3" fmla="*/ 38 h 47"/>
                <a:gd name="T4" fmla="*/ 55 w 60"/>
                <a:gd name="T5" fmla="*/ 0 h 47"/>
                <a:gd name="T6" fmla="*/ 60 w 60"/>
                <a:gd name="T7" fmla="*/ 8 h 47"/>
                <a:gd name="T8" fmla="*/ 5 w 60"/>
                <a:gd name="T9" fmla="*/ 47 h 47"/>
              </a:gdLst>
              <a:ahLst/>
              <a:cxnLst>
                <a:cxn ang="0">
                  <a:pos x="T0" y="T1"/>
                </a:cxn>
                <a:cxn ang="0">
                  <a:pos x="T2" y="T3"/>
                </a:cxn>
                <a:cxn ang="0">
                  <a:pos x="T4" y="T5"/>
                </a:cxn>
                <a:cxn ang="0">
                  <a:pos x="T6" y="T7"/>
                </a:cxn>
                <a:cxn ang="0">
                  <a:pos x="T8" y="T9"/>
                </a:cxn>
              </a:cxnLst>
              <a:rect l="0" t="0" r="r" b="b"/>
              <a:pathLst>
                <a:path w="60" h="47">
                  <a:moveTo>
                    <a:pt x="5" y="47"/>
                  </a:moveTo>
                  <a:lnTo>
                    <a:pt x="0" y="38"/>
                  </a:lnTo>
                  <a:lnTo>
                    <a:pt x="55" y="0"/>
                  </a:lnTo>
                  <a:lnTo>
                    <a:pt x="60" y="8"/>
                  </a:lnTo>
                  <a:lnTo>
                    <a:pt x="5" y="47"/>
                  </a:ln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0" name="Freeform 290"/>
            <p:cNvSpPr/>
            <p:nvPr/>
          </p:nvSpPr>
          <p:spPr bwMode="auto">
            <a:xfrm>
              <a:off x="958850" y="3233738"/>
              <a:ext cx="100013" cy="82550"/>
            </a:xfrm>
            <a:custGeom>
              <a:avLst/>
              <a:gdLst>
                <a:gd name="T0" fmla="*/ 63 w 63"/>
                <a:gd name="T1" fmla="*/ 13 h 52"/>
                <a:gd name="T2" fmla="*/ 54 w 63"/>
                <a:gd name="T3" fmla="*/ 0 h 52"/>
                <a:gd name="T4" fmla="*/ 0 w 63"/>
                <a:gd name="T5" fmla="*/ 40 h 52"/>
                <a:gd name="T6" fmla="*/ 9 w 63"/>
                <a:gd name="T7" fmla="*/ 52 h 52"/>
                <a:gd name="T8" fmla="*/ 63 w 63"/>
                <a:gd name="T9" fmla="*/ 13 h 52"/>
              </a:gdLst>
              <a:ahLst/>
              <a:cxnLst>
                <a:cxn ang="0">
                  <a:pos x="T0" y="T1"/>
                </a:cxn>
                <a:cxn ang="0">
                  <a:pos x="T2" y="T3"/>
                </a:cxn>
                <a:cxn ang="0">
                  <a:pos x="T4" y="T5"/>
                </a:cxn>
                <a:cxn ang="0">
                  <a:pos x="T6" y="T7"/>
                </a:cxn>
                <a:cxn ang="0">
                  <a:pos x="T8" y="T9"/>
                </a:cxn>
              </a:cxnLst>
              <a:rect l="0" t="0" r="r" b="b"/>
              <a:pathLst>
                <a:path w="63" h="52">
                  <a:moveTo>
                    <a:pt x="63" y="13"/>
                  </a:moveTo>
                  <a:lnTo>
                    <a:pt x="54" y="0"/>
                  </a:lnTo>
                  <a:lnTo>
                    <a:pt x="0" y="40"/>
                  </a:lnTo>
                  <a:lnTo>
                    <a:pt x="9" y="52"/>
                  </a:lnTo>
                  <a:lnTo>
                    <a:pt x="63" y="13"/>
                  </a:ln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1" name="Freeform 291"/>
            <p:cNvSpPr/>
            <p:nvPr/>
          </p:nvSpPr>
          <p:spPr bwMode="auto">
            <a:xfrm>
              <a:off x="995362" y="3127375"/>
              <a:ext cx="182563" cy="184150"/>
            </a:xfrm>
            <a:custGeom>
              <a:avLst/>
              <a:gdLst>
                <a:gd name="T0" fmla="*/ 219 w 243"/>
                <a:gd name="T1" fmla="*/ 166 h 244"/>
                <a:gd name="T2" fmla="*/ 78 w 243"/>
                <a:gd name="T3" fmla="*/ 220 h 244"/>
                <a:gd name="T4" fmla="*/ 24 w 243"/>
                <a:gd name="T5" fmla="*/ 78 h 244"/>
                <a:gd name="T6" fmla="*/ 165 w 243"/>
                <a:gd name="T7" fmla="*/ 24 h 244"/>
                <a:gd name="T8" fmla="*/ 219 w 243"/>
                <a:gd name="T9" fmla="*/ 166 h 244"/>
              </a:gdLst>
              <a:ahLst/>
              <a:cxnLst>
                <a:cxn ang="0">
                  <a:pos x="T0" y="T1"/>
                </a:cxn>
                <a:cxn ang="0">
                  <a:pos x="T2" y="T3"/>
                </a:cxn>
                <a:cxn ang="0">
                  <a:pos x="T4" y="T5"/>
                </a:cxn>
                <a:cxn ang="0">
                  <a:pos x="T6" y="T7"/>
                </a:cxn>
                <a:cxn ang="0">
                  <a:pos x="T8" y="T9"/>
                </a:cxn>
              </a:cxnLst>
              <a:rect l="0" t="0" r="r" b="b"/>
              <a:pathLst>
                <a:path w="243" h="244">
                  <a:moveTo>
                    <a:pt x="219" y="166"/>
                  </a:moveTo>
                  <a:cubicBezTo>
                    <a:pt x="195" y="220"/>
                    <a:pt x="132" y="244"/>
                    <a:pt x="78" y="220"/>
                  </a:cubicBezTo>
                  <a:cubicBezTo>
                    <a:pt x="24" y="196"/>
                    <a:pt x="0" y="132"/>
                    <a:pt x="24" y="78"/>
                  </a:cubicBezTo>
                  <a:cubicBezTo>
                    <a:pt x="48" y="25"/>
                    <a:pt x="111" y="0"/>
                    <a:pt x="165" y="24"/>
                  </a:cubicBezTo>
                  <a:cubicBezTo>
                    <a:pt x="219" y="49"/>
                    <a:pt x="243" y="112"/>
                    <a:pt x="219" y="166"/>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2" name="Freeform 292"/>
            <p:cNvSpPr/>
            <p:nvPr/>
          </p:nvSpPr>
          <p:spPr bwMode="auto">
            <a:xfrm>
              <a:off x="909637" y="3005138"/>
              <a:ext cx="133350" cy="133350"/>
            </a:xfrm>
            <a:custGeom>
              <a:avLst/>
              <a:gdLst>
                <a:gd name="T0" fmla="*/ 160 w 178"/>
                <a:gd name="T1" fmla="*/ 120 h 177"/>
                <a:gd name="T2" fmla="*/ 57 w 178"/>
                <a:gd name="T3" fmla="*/ 160 h 177"/>
                <a:gd name="T4" fmla="*/ 18 w 178"/>
                <a:gd name="T5" fmla="*/ 57 h 177"/>
                <a:gd name="T6" fmla="*/ 121 w 178"/>
                <a:gd name="T7" fmla="*/ 17 h 177"/>
                <a:gd name="T8" fmla="*/ 160 w 178"/>
                <a:gd name="T9" fmla="*/ 120 h 177"/>
              </a:gdLst>
              <a:ahLst/>
              <a:cxnLst>
                <a:cxn ang="0">
                  <a:pos x="T0" y="T1"/>
                </a:cxn>
                <a:cxn ang="0">
                  <a:pos x="T2" y="T3"/>
                </a:cxn>
                <a:cxn ang="0">
                  <a:pos x="T4" y="T5"/>
                </a:cxn>
                <a:cxn ang="0">
                  <a:pos x="T6" y="T7"/>
                </a:cxn>
                <a:cxn ang="0">
                  <a:pos x="T8" y="T9"/>
                </a:cxn>
              </a:cxnLst>
              <a:rect l="0" t="0" r="r" b="b"/>
              <a:pathLst>
                <a:path w="178" h="177">
                  <a:moveTo>
                    <a:pt x="160" y="120"/>
                  </a:moveTo>
                  <a:cubicBezTo>
                    <a:pt x="143" y="160"/>
                    <a:pt x="97" y="177"/>
                    <a:pt x="57" y="160"/>
                  </a:cubicBezTo>
                  <a:cubicBezTo>
                    <a:pt x="18" y="142"/>
                    <a:pt x="0" y="96"/>
                    <a:pt x="18" y="57"/>
                  </a:cubicBezTo>
                  <a:cubicBezTo>
                    <a:pt x="36" y="17"/>
                    <a:pt x="82" y="0"/>
                    <a:pt x="121" y="17"/>
                  </a:cubicBezTo>
                  <a:cubicBezTo>
                    <a:pt x="160" y="35"/>
                    <a:pt x="178" y="81"/>
                    <a:pt x="160" y="120"/>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3" name="Freeform 293"/>
            <p:cNvSpPr/>
            <p:nvPr/>
          </p:nvSpPr>
          <p:spPr bwMode="auto">
            <a:xfrm>
              <a:off x="839787" y="3248025"/>
              <a:ext cx="179388" cy="180975"/>
            </a:xfrm>
            <a:custGeom>
              <a:avLst/>
              <a:gdLst>
                <a:gd name="T0" fmla="*/ 216 w 240"/>
                <a:gd name="T1" fmla="*/ 163 h 240"/>
                <a:gd name="T2" fmla="*/ 77 w 240"/>
                <a:gd name="T3" fmla="*/ 216 h 240"/>
                <a:gd name="T4" fmla="*/ 24 w 240"/>
                <a:gd name="T5" fmla="*/ 77 h 240"/>
                <a:gd name="T6" fmla="*/ 163 w 240"/>
                <a:gd name="T7" fmla="*/ 24 h 240"/>
                <a:gd name="T8" fmla="*/ 216 w 240"/>
                <a:gd name="T9" fmla="*/ 163 h 240"/>
              </a:gdLst>
              <a:ahLst/>
              <a:cxnLst>
                <a:cxn ang="0">
                  <a:pos x="T0" y="T1"/>
                </a:cxn>
                <a:cxn ang="0">
                  <a:pos x="T2" y="T3"/>
                </a:cxn>
                <a:cxn ang="0">
                  <a:pos x="T4" y="T5"/>
                </a:cxn>
                <a:cxn ang="0">
                  <a:pos x="T6" y="T7"/>
                </a:cxn>
                <a:cxn ang="0">
                  <a:pos x="T8" y="T9"/>
                </a:cxn>
              </a:cxnLst>
              <a:rect l="0" t="0" r="r" b="b"/>
              <a:pathLst>
                <a:path w="240" h="240">
                  <a:moveTo>
                    <a:pt x="216" y="163"/>
                  </a:moveTo>
                  <a:cubicBezTo>
                    <a:pt x="192" y="216"/>
                    <a:pt x="130" y="240"/>
                    <a:pt x="77" y="216"/>
                  </a:cubicBezTo>
                  <a:cubicBezTo>
                    <a:pt x="24" y="193"/>
                    <a:pt x="0" y="130"/>
                    <a:pt x="24" y="77"/>
                  </a:cubicBezTo>
                  <a:cubicBezTo>
                    <a:pt x="47" y="24"/>
                    <a:pt x="110" y="0"/>
                    <a:pt x="163" y="24"/>
                  </a:cubicBezTo>
                  <a:cubicBezTo>
                    <a:pt x="216" y="48"/>
                    <a:pt x="240" y="110"/>
                    <a:pt x="216" y="163"/>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4" name="Freeform 294"/>
            <p:cNvSpPr/>
            <p:nvPr/>
          </p:nvSpPr>
          <p:spPr bwMode="auto">
            <a:xfrm>
              <a:off x="1185862" y="3105150"/>
              <a:ext cx="60325" cy="60325"/>
            </a:xfrm>
            <a:custGeom>
              <a:avLst/>
              <a:gdLst>
                <a:gd name="T0" fmla="*/ 75 w 81"/>
                <a:gd name="T1" fmla="*/ 50 h 80"/>
                <a:gd name="T2" fmla="*/ 31 w 81"/>
                <a:gd name="T3" fmla="*/ 75 h 80"/>
                <a:gd name="T4" fmla="*/ 6 w 81"/>
                <a:gd name="T5" fmla="*/ 31 h 80"/>
                <a:gd name="T6" fmla="*/ 50 w 81"/>
                <a:gd name="T7" fmla="*/ 5 h 80"/>
                <a:gd name="T8" fmla="*/ 75 w 81"/>
                <a:gd name="T9" fmla="*/ 50 h 80"/>
              </a:gdLst>
              <a:ahLst/>
              <a:cxnLst>
                <a:cxn ang="0">
                  <a:pos x="T0" y="T1"/>
                </a:cxn>
                <a:cxn ang="0">
                  <a:pos x="T2" y="T3"/>
                </a:cxn>
                <a:cxn ang="0">
                  <a:pos x="T4" y="T5"/>
                </a:cxn>
                <a:cxn ang="0">
                  <a:pos x="T6" y="T7"/>
                </a:cxn>
                <a:cxn ang="0">
                  <a:pos x="T8" y="T9"/>
                </a:cxn>
              </a:cxnLst>
              <a:rect l="0" t="0" r="r" b="b"/>
              <a:pathLst>
                <a:path w="81" h="80">
                  <a:moveTo>
                    <a:pt x="75" y="50"/>
                  </a:moveTo>
                  <a:cubicBezTo>
                    <a:pt x="70" y="69"/>
                    <a:pt x="50" y="80"/>
                    <a:pt x="31" y="75"/>
                  </a:cubicBezTo>
                  <a:cubicBezTo>
                    <a:pt x="12" y="70"/>
                    <a:pt x="0" y="50"/>
                    <a:pt x="6" y="31"/>
                  </a:cubicBezTo>
                  <a:cubicBezTo>
                    <a:pt x="11" y="12"/>
                    <a:pt x="31" y="0"/>
                    <a:pt x="50" y="5"/>
                  </a:cubicBezTo>
                  <a:cubicBezTo>
                    <a:pt x="69" y="11"/>
                    <a:pt x="81" y="31"/>
                    <a:pt x="75" y="50"/>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sp>
          <p:nvSpPr>
            <p:cNvPr id="345" name="Freeform 295"/>
            <p:cNvSpPr/>
            <p:nvPr/>
          </p:nvSpPr>
          <p:spPr bwMode="auto">
            <a:xfrm>
              <a:off x="1141412" y="3313113"/>
              <a:ext cx="79375" cy="77788"/>
            </a:xfrm>
            <a:custGeom>
              <a:avLst/>
              <a:gdLst>
                <a:gd name="T0" fmla="*/ 95 w 106"/>
                <a:gd name="T1" fmla="*/ 72 h 105"/>
                <a:gd name="T2" fmla="*/ 34 w 106"/>
                <a:gd name="T3" fmla="*/ 95 h 105"/>
                <a:gd name="T4" fmla="*/ 11 w 106"/>
                <a:gd name="T5" fmla="*/ 34 h 105"/>
                <a:gd name="T6" fmla="*/ 72 w 106"/>
                <a:gd name="T7" fmla="*/ 10 h 105"/>
                <a:gd name="T8" fmla="*/ 95 w 106"/>
                <a:gd name="T9" fmla="*/ 72 h 105"/>
              </a:gdLst>
              <a:ahLst/>
              <a:cxnLst>
                <a:cxn ang="0">
                  <a:pos x="T0" y="T1"/>
                </a:cxn>
                <a:cxn ang="0">
                  <a:pos x="T2" y="T3"/>
                </a:cxn>
                <a:cxn ang="0">
                  <a:pos x="T4" y="T5"/>
                </a:cxn>
                <a:cxn ang="0">
                  <a:pos x="T6" y="T7"/>
                </a:cxn>
                <a:cxn ang="0">
                  <a:pos x="T8" y="T9"/>
                </a:cxn>
              </a:cxnLst>
              <a:rect l="0" t="0" r="r" b="b"/>
              <a:pathLst>
                <a:path w="106" h="105">
                  <a:moveTo>
                    <a:pt x="95" y="72"/>
                  </a:moveTo>
                  <a:cubicBezTo>
                    <a:pt x="85" y="95"/>
                    <a:pt x="58" y="105"/>
                    <a:pt x="34" y="95"/>
                  </a:cubicBezTo>
                  <a:cubicBezTo>
                    <a:pt x="11" y="84"/>
                    <a:pt x="0" y="57"/>
                    <a:pt x="11" y="34"/>
                  </a:cubicBezTo>
                  <a:cubicBezTo>
                    <a:pt x="21" y="10"/>
                    <a:pt x="49" y="0"/>
                    <a:pt x="72" y="10"/>
                  </a:cubicBezTo>
                  <a:cubicBezTo>
                    <a:pt x="95" y="21"/>
                    <a:pt x="106" y="48"/>
                    <a:pt x="95" y="72"/>
                  </a:cubicBezTo>
                  <a:close/>
                </a:path>
              </a:pathLst>
            </a:custGeom>
            <a:grpFill/>
            <a:ln>
              <a:noFill/>
            </a:ln>
          </p:spPr>
          <p:txBody>
            <a:bodyPr/>
            <a:lstStyle/>
            <a:p>
              <a:pPr>
                <a:defRPr/>
              </a:pPr>
              <a:endParaRPr lang="en-AU" sz="2400" kern="0">
                <a:solidFill>
                  <a:srgbClr val="6B1654"/>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979930" y="932180"/>
            <a:ext cx="859790" cy="1209040"/>
          </a:xfrm>
          <a:prstGeom prst="rect">
            <a:avLst/>
          </a:prstGeom>
          <a:noFill/>
        </p:spPr>
        <p:txBody>
          <a:bodyPr vert="eaVert" wrap="none" rtlCol="0">
            <a:spAutoFit/>
          </a:bodyPr>
          <a:lstStyle/>
          <a:p>
            <a:r>
              <a:rPr lang="zh-CN" altLang="en-US" sz="4400" dirty="0">
                <a:solidFill>
                  <a:srgbClr val="6B1654"/>
                </a:solidFill>
                <a:latin typeface="微软雅黑" panose="020B0503020204020204" charset="-122"/>
                <a:ea typeface="微软雅黑" panose="020B0503020204020204" charset="-122"/>
                <a:cs typeface="微软雅黑" panose="020B0503020204020204" charset="-122"/>
              </a:rPr>
              <a:t>目录</a:t>
            </a:r>
          </a:p>
        </p:txBody>
      </p:sp>
      <p:sp>
        <p:nvSpPr>
          <p:cNvPr id="25" name="Docer搜索：半想象现实   http://chn.docer.com/works/?userid=199927538"/>
          <p:cNvSpPr txBox="1"/>
          <p:nvPr/>
        </p:nvSpPr>
        <p:spPr>
          <a:xfrm rot="16200000">
            <a:off x="800100" y="1758315"/>
            <a:ext cx="2254250" cy="398780"/>
          </a:xfrm>
          <a:prstGeom prst="rect">
            <a:avLst/>
          </a:prstGeom>
          <a:noFill/>
        </p:spPr>
        <p:txBody>
          <a:bodyPr wrap="square" rtlCol="0">
            <a:spAutoFit/>
          </a:bodyPr>
          <a:lstStyle/>
          <a:p>
            <a:pPr algn="dist"/>
            <a:r>
              <a:rPr lang="en-US" sz="2000" dirty="0">
                <a:solidFill>
                  <a:srgbClr val="6B1654"/>
                </a:solidFill>
                <a:latin typeface="微软雅黑" panose="020B0503020204020204" charset="-122"/>
                <a:ea typeface="微软雅黑" panose="020B0503020204020204" charset="-122"/>
                <a:cs typeface="微软雅黑" panose="020B0503020204020204" charset="-122"/>
              </a:rPr>
              <a:t>CONTENTS</a:t>
            </a:r>
          </a:p>
        </p:txBody>
      </p:sp>
      <p:cxnSp>
        <p:nvCxnSpPr>
          <p:cNvPr id="7" name="Docer搜索：半想象现实   http://chn.docer.com/works/?userid=199927538"/>
          <p:cNvCxnSpPr/>
          <p:nvPr/>
        </p:nvCxnSpPr>
        <p:spPr>
          <a:xfrm>
            <a:off x="6362388" y="2519795"/>
            <a:ext cx="0" cy="593334"/>
          </a:xfrm>
          <a:prstGeom prst="line">
            <a:avLst/>
          </a:prstGeom>
          <a:ln w="38100">
            <a:solidFill>
              <a:srgbClr val="6B1654"/>
            </a:solidFill>
          </a:ln>
        </p:spPr>
        <p:style>
          <a:lnRef idx="1">
            <a:schemeClr val="accent1"/>
          </a:lnRef>
          <a:fillRef idx="0">
            <a:schemeClr val="accent1"/>
          </a:fillRef>
          <a:effectRef idx="0">
            <a:schemeClr val="accent1"/>
          </a:effectRef>
          <a:fontRef idx="minor">
            <a:schemeClr val="tx1"/>
          </a:fontRef>
        </p:style>
      </p:cxnSp>
      <p:sp>
        <p:nvSpPr>
          <p:cNvPr id="8" name="Docer搜索：半想象现实   http://chn.docer.com/works/?userid=199927538"/>
          <p:cNvSpPr txBox="1"/>
          <p:nvPr/>
        </p:nvSpPr>
        <p:spPr>
          <a:xfrm>
            <a:off x="5485888" y="2529749"/>
            <a:ext cx="746125" cy="583565"/>
          </a:xfrm>
          <a:prstGeom prst="rect">
            <a:avLst/>
          </a:prstGeom>
          <a:noFill/>
        </p:spPr>
        <p:txBody>
          <a:bodyPr wrap="none" rtlCol="0">
            <a:spAutoFit/>
          </a:bodyPr>
          <a:lstStyle/>
          <a:p>
            <a:pPr algn="ctr"/>
            <a:r>
              <a:rPr lang="en-US" altLang="zh-CN" sz="3200" dirty="0">
                <a:solidFill>
                  <a:srgbClr val="6B1654"/>
                </a:solidFill>
                <a:latin typeface="微软雅黑" panose="020B0503020204020204" charset="-122"/>
                <a:ea typeface="微软雅黑" panose="020B0503020204020204" charset="-122"/>
                <a:cs typeface="微软雅黑" panose="020B0503020204020204" charset="-122"/>
              </a:rPr>
              <a:t>01.</a:t>
            </a:r>
          </a:p>
        </p:txBody>
      </p:sp>
      <p:cxnSp>
        <p:nvCxnSpPr>
          <p:cNvPr id="15" name="Docer搜索：半想象现实   http://chn.docer.com/works/?userid=199927538"/>
          <p:cNvCxnSpPr/>
          <p:nvPr/>
        </p:nvCxnSpPr>
        <p:spPr>
          <a:xfrm>
            <a:off x="6362388" y="3510395"/>
            <a:ext cx="0" cy="593334"/>
          </a:xfrm>
          <a:prstGeom prst="line">
            <a:avLst/>
          </a:prstGeom>
          <a:ln w="38100">
            <a:solidFill>
              <a:srgbClr val="6B1654"/>
            </a:solidFill>
          </a:ln>
        </p:spPr>
        <p:style>
          <a:lnRef idx="1">
            <a:schemeClr val="accent1"/>
          </a:lnRef>
          <a:fillRef idx="0">
            <a:schemeClr val="accent1"/>
          </a:fillRef>
          <a:effectRef idx="0">
            <a:schemeClr val="accent1"/>
          </a:effectRef>
          <a:fontRef idx="minor">
            <a:schemeClr val="tx1"/>
          </a:fontRef>
        </p:style>
      </p:cxnSp>
      <p:sp>
        <p:nvSpPr>
          <p:cNvPr id="16" name="Docer搜索：半想象现实   http://chn.docer.com/works/?userid=199927538"/>
          <p:cNvSpPr txBox="1"/>
          <p:nvPr/>
        </p:nvSpPr>
        <p:spPr>
          <a:xfrm>
            <a:off x="5531290" y="3520349"/>
            <a:ext cx="655320" cy="583565"/>
          </a:xfrm>
          <a:prstGeom prst="rect">
            <a:avLst/>
          </a:prstGeom>
          <a:noFill/>
        </p:spPr>
        <p:txBody>
          <a:bodyPr wrap="none" rtlCol="0">
            <a:spAutoFit/>
          </a:bodyPr>
          <a:lstStyle/>
          <a:p>
            <a:pPr algn="ctr"/>
            <a:r>
              <a:rPr lang="en-US" altLang="zh-CN" sz="3200" dirty="0">
                <a:solidFill>
                  <a:srgbClr val="6B1654"/>
                </a:solidFill>
                <a:latin typeface="微软雅黑" panose="020B0503020204020204" charset="-122"/>
                <a:ea typeface="微软雅黑" panose="020B0503020204020204" charset="-122"/>
                <a:cs typeface="微软雅黑" panose="020B0503020204020204" charset="-122"/>
              </a:rPr>
              <a:t>02.</a:t>
            </a:r>
          </a:p>
        </p:txBody>
      </p:sp>
      <p:cxnSp>
        <p:nvCxnSpPr>
          <p:cNvPr id="2" name="Docer搜索：半想象现实   http://chn.docer.com/works/?userid=199927538"/>
          <p:cNvCxnSpPr/>
          <p:nvPr/>
        </p:nvCxnSpPr>
        <p:spPr>
          <a:xfrm>
            <a:off x="6362388" y="4500995"/>
            <a:ext cx="0" cy="593334"/>
          </a:xfrm>
          <a:prstGeom prst="line">
            <a:avLst/>
          </a:prstGeom>
          <a:ln w="38100">
            <a:solidFill>
              <a:srgbClr val="6B1654"/>
            </a:solidFill>
          </a:ln>
        </p:spPr>
        <p:style>
          <a:lnRef idx="1">
            <a:schemeClr val="accent1"/>
          </a:lnRef>
          <a:fillRef idx="0">
            <a:schemeClr val="accent1"/>
          </a:fillRef>
          <a:effectRef idx="0">
            <a:schemeClr val="accent1"/>
          </a:effectRef>
          <a:fontRef idx="minor">
            <a:schemeClr val="tx1"/>
          </a:fontRef>
        </p:style>
      </p:cxnSp>
      <p:sp>
        <p:nvSpPr>
          <p:cNvPr id="4" name="Docer搜索：半想象现实   http://chn.docer.com/works/?userid=199927538"/>
          <p:cNvSpPr txBox="1"/>
          <p:nvPr/>
        </p:nvSpPr>
        <p:spPr>
          <a:xfrm>
            <a:off x="5533830" y="4510949"/>
            <a:ext cx="650240" cy="583565"/>
          </a:xfrm>
          <a:prstGeom prst="rect">
            <a:avLst/>
          </a:prstGeom>
          <a:noFill/>
        </p:spPr>
        <p:txBody>
          <a:bodyPr wrap="none" rtlCol="0">
            <a:spAutoFit/>
          </a:bodyPr>
          <a:lstStyle/>
          <a:p>
            <a:pPr algn="ctr"/>
            <a:r>
              <a:rPr lang="en-US" altLang="zh-CN" sz="3200" dirty="0">
                <a:solidFill>
                  <a:srgbClr val="6B1654"/>
                </a:solidFill>
                <a:latin typeface="微软雅黑" panose="020B0503020204020204" charset="-122"/>
                <a:ea typeface="微软雅黑" panose="020B0503020204020204" charset="-122"/>
                <a:cs typeface="微软雅黑" panose="020B0503020204020204" charset="-122"/>
              </a:rPr>
              <a:t>03.</a:t>
            </a:r>
          </a:p>
        </p:txBody>
      </p:sp>
      <p:cxnSp>
        <p:nvCxnSpPr>
          <p:cNvPr id="9" name="Docer搜索：半想象现实   http://chn.docer.com/works/?userid=199927538"/>
          <p:cNvCxnSpPr/>
          <p:nvPr/>
        </p:nvCxnSpPr>
        <p:spPr>
          <a:xfrm>
            <a:off x="6362388" y="5491595"/>
            <a:ext cx="0" cy="593334"/>
          </a:xfrm>
          <a:prstGeom prst="line">
            <a:avLst/>
          </a:prstGeom>
          <a:ln w="38100">
            <a:solidFill>
              <a:srgbClr val="6B1654"/>
            </a:solidFill>
          </a:ln>
        </p:spPr>
        <p:style>
          <a:lnRef idx="1">
            <a:schemeClr val="accent1"/>
          </a:lnRef>
          <a:fillRef idx="0">
            <a:schemeClr val="accent1"/>
          </a:fillRef>
          <a:effectRef idx="0">
            <a:schemeClr val="accent1"/>
          </a:effectRef>
          <a:fontRef idx="minor">
            <a:schemeClr val="tx1"/>
          </a:fontRef>
        </p:style>
      </p:cxnSp>
      <p:sp>
        <p:nvSpPr>
          <p:cNvPr id="5" name="Docer搜索：半想象现实   http://chn.docer.com/works/?userid=199927538"/>
          <p:cNvSpPr txBox="1"/>
          <p:nvPr/>
        </p:nvSpPr>
        <p:spPr>
          <a:xfrm>
            <a:off x="5534465" y="5501549"/>
            <a:ext cx="648970" cy="583565"/>
          </a:xfrm>
          <a:prstGeom prst="rect">
            <a:avLst/>
          </a:prstGeom>
          <a:noFill/>
        </p:spPr>
        <p:txBody>
          <a:bodyPr wrap="none" rtlCol="0">
            <a:spAutoFit/>
          </a:bodyPr>
          <a:lstStyle/>
          <a:p>
            <a:pPr algn="ctr"/>
            <a:r>
              <a:rPr lang="en-US" altLang="zh-CN" sz="3200" dirty="0">
                <a:solidFill>
                  <a:srgbClr val="6B1654"/>
                </a:solidFill>
                <a:latin typeface="微软雅黑" panose="020B0503020204020204" charset="-122"/>
                <a:ea typeface="微软雅黑" panose="020B0503020204020204" charset="-122"/>
                <a:cs typeface="微软雅黑" panose="020B0503020204020204" charset="-122"/>
              </a:rPr>
              <a:t>04.</a:t>
            </a:r>
          </a:p>
        </p:txBody>
      </p:sp>
      <p:sp>
        <p:nvSpPr>
          <p:cNvPr id="6" name="Docer搜索：半想象现实   http://chn.docer.com/works/?userid=199927538"/>
          <p:cNvSpPr txBox="1"/>
          <p:nvPr/>
        </p:nvSpPr>
        <p:spPr>
          <a:xfrm>
            <a:off x="6555531" y="2499572"/>
            <a:ext cx="800219" cy="461665"/>
          </a:xfrm>
          <a:prstGeom prst="rect">
            <a:avLst/>
          </a:prstGeom>
          <a:noFill/>
        </p:spPr>
        <p:txBody>
          <a:bodyPr wrap="none" rtlCol="0">
            <a:spAutoFit/>
          </a:bodyPr>
          <a:lstStyle/>
          <a:p>
            <a:pPr algn="l"/>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背景</a:t>
            </a:r>
            <a:endParaRPr lang="en-US" sz="2400" dirty="0">
              <a:solidFill>
                <a:srgbClr val="6B1654"/>
              </a:solidFill>
              <a:latin typeface="微软雅黑" panose="020B0503020204020204" charset="-122"/>
              <a:ea typeface="微软雅黑" panose="020B0503020204020204" charset="-122"/>
              <a:cs typeface="微软雅黑" panose="020B0503020204020204" charset="-122"/>
              <a:sym typeface="+mn-lt"/>
            </a:endParaRPr>
          </a:p>
        </p:txBody>
      </p:sp>
      <p:sp>
        <p:nvSpPr>
          <p:cNvPr id="23" name="Docer搜索：半想象现实   http://chn.docer.com/works/?userid=199927538"/>
          <p:cNvSpPr txBox="1"/>
          <p:nvPr/>
        </p:nvSpPr>
        <p:spPr>
          <a:xfrm>
            <a:off x="6555532" y="4484893"/>
            <a:ext cx="1415772" cy="1200329"/>
          </a:xfrm>
          <a:prstGeom prst="rect">
            <a:avLst/>
          </a:prstGeom>
          <a:noFill/>
        </p:spPr>
        <p:txBody>
          <a:bodyPr wrap="none" rtlCol="0">
            <a:spAutoFit/>
          </a:bodyPr>
          <a:lstStyle/>
          <a:p>
            <a:pPr algn="l"/>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实验测试</a:t>
            </a:r>
          </a:p>
          <a:p>
            <a:pPr algn="l"/>
            <a:endPar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endParaRPr>
          </a:p>
          <a:p>
            <a:pPr algn="l"/>
            <a:endPar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endParaRPr>
          </a:p>
        </p:txBody>
      </p:sp>
      <p:sp>
        <p:nvSpPr>
          <p:cNvPr id="10" name="Docer搜索：半想象现实   http://chn.docer.com/works/?userid=199927538"/>
          <p:cNvSpPr txBox="1"/>
          <p:nvPr/>
        </p:nvSpPr>
        <p:spPr>
          <a:xfrm>
            <a:off x="6555532" y="3479091"/>
            <a:ext cx="1415772" cy="461665"/>
          </a:xfrm>
          <a:prstGeom prst="rect">
            <a:avLst/>
          </a:prstGeom>
          <a:noFill/>
        </p:spPr>
        <p:txBody>
          <a:bodyPr wrap="none" rtlCol="0">
            <a:spAutoFit/>
          </a:bodyPr>
          <a:lstStyle/>
          <a:p>
            <a:pPr algn="l"/>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模型实现</a:t>
            </a:r>
            <a:endParaRPr lang="en-US" altLang="zh-CN" sz="2400" dirty="0">
              <a:solidFill>
                <a:srgbClr val="6B1654"/>
              </a:solidFill>
              <a:latin typeface="微软雅黑" panose="020B0503020204020204" charset="-122"/>
              <a:ea typeface="微软雅黑" panose="020B0503020204020204" charset="-122"/>
              <a:cs typeface="微软雅黑" panose="020B0503020204020204" charset="-122"/>
              <a:sym typeface="+mn-lt"/>
            </a:endParaRPr>
          </a:p>
        </p:txBody>
      </p:sp>
      <p:sp>
        <p:nvSpPr>
          <p:cNvPr id="27" name="Docer搜索：半想象现实   http://chn.docer.com/works/?userid=199927538"/>
          <p:cNvSpPr txBox="1"/>
          <p:nvPr/>
        </p:nvSpPr>
        <p:spPr>
          <a:xfrm>
            <a:off x="6555532" y="5464412"/>
            <a:ext cx="2646878" cy="461665"/>
          </a:xfrm>
          <a:prstGeom prst="rect">
            <a:avLst/>
          </a:prstGeom>
          <a:noFill/>
        </p:spPr>
        <p:txBody>
          <a:bodyPr wrap="none" rtlCol="0">
            <a:spAutoFit/>
          </a:bodyPr>
          <a:lstStyle/>
          <a:p>
            <a:pPr algn="l"/>
            <a:r>
              <a:rPr lang="zh-CN" altLang="en-US" sz="2400" dirty="0">
                <a:solidFill>
                  <a:srgbClr val="6B1654"/>
                </a:solidFill>
                <a:latin typeface="微软雅黑" panose="020B0503020204020204" charset="-122"/>
                <a:ea typeface="微软雅黑" panose="020B0503020204020204" charset="-122"/>
                <a:cs typeface="微软雅黑" panose="020B0503020204020204" charset="-122"/>
                <a:sym typeface="+mn-lt"/>
              </a:rPr>
              <a:t>存在的问题，总结</a:t>
            </a:r>
            <a:endParaRPr lang="en-US" altLang="zh-CN" sz="2400" dirty="0">
              <a:solidFill>
                <a:srgbClr val="6B1654"/>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Docer搜索：半想象现实   http://chn.docer.com/works/?userid=199927538"/>
          <p:cNvSpPr txBox="1">
            <a:spLocks noChangeArrowheads="1"/>
          </p:cNvSpPr>
          <p:nvPr/>
        </p:nvSpPr>
        <p:spPr bwMode="auto">
          <a:xfrm>
            <a:off x="5274591" y="2561475"/>
            <a:ext cx="16433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r>
              <a:rPr lang="en-US" altLang="zh-CN" sz="2000" dirty="0">
                <a:solidFill>
                  <a:srgbClr val="6B1654"/>
                </a:solidFill>
                <a:latin typeface="微软雅黑" panose="020B0503020204020204" charset="-122"/>
                <a:ea typeface="微软雅黑" panose="020B0503020204020204" charset="-122"/>
                <a:cs typeface="微软雅黑" panose="020B0503020204020204" charset="-122"/>
              </a:rPr>
              <a:t>Chapter</a:t>
            </a:r>
            <a:r>
              <a:rPr lang="zh-CN" altLang="en-US" sz="2000" dirty="0">
                <a:solidFill>
                  <a:srgbClr val="6B1654"/>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6B1654"/>
                </a:solidFill>
                <a:latin typeface="微软雅黑" panose="020B0503020204020204" charset="-122"/>
                <a:ea typeface="微软雅黑" panose="020B0503020204020204" charset="-122"/>
                <a:cs typeface="微软雅黑" panose="020B0503020204020204" charset="-122"/>
              </a:rPr>
              <a:t>01</a:t>
            </a:r>
          </a:p>
        </p:txBody>
      </p:sp>
      <p:sp>
        <p:nvSpPr>
          <p:cNvPr id="4" name="Docer搜索：半想象现实   http://chn.docer.com/works/?userid=199927538"/>
          <p:cNvSpPr>
            <a:spLocks noGrp="1"/>
          </p:cNvSpPr>
          <p:nvPr/>
        </p:nvSpPr>
        <p:spPr>
          <a:xfrm>
            <a:off x="2123082" y="3006446"/>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ea"/>
              </a:rPr>
              <a:t>背景</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l="-32000" t="-18000" r="-29000" b="-45000"/>
          </a:stretch>
        </a:blipFill>
        <a:effectLst/>
      </p:bgPr>
    </p:bg>
    <p:spTree>
      <p:nvGrpSpPr>
        <p:cNvPr id="1" name=""/>
        <p:cNvGrpSpPr/>
        <p:nvPr/>
      </p:nvGrpSpPr>
      <p:grpSpPr>
        <a:xfrm>
          <a:off x="0" y="0"/>
          <a:ext cx="0" cy="0"/>
          <a:chOff x="0" y="0"/>
          <a:chExt cx="0" cy="0"/>
        </a:xfrm>
      </p:grpSpPr>
      <p:sp>
        <p:nvSpPr>
          <p:cNvPr id="3" name="Docer搜索：半想象现实   http://chn.docer.com/works/?userid=199927538"/>
          <p:cNvSpPr/>
          <p:nvPr/>
        </p:nvSpPr>
        <p:spPr>
          <a:xfrm>
            <a:off x="3662952" y="2239124"/>
            <a:ext cx="4997737" cy="358682"/>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8090" tIns="38090" rIns="38090" bIns="38090" spcCol="1270" anchor="b"/>
          <a:lstStyle/>
          <a:p>
            <a:pPr defTabSz="888365">
              <a:lnSpc>
                <a:spcPct val="90000"/>
              </a:lnSpc>
              <a:spcAft>
                <a:spcPct val="35000"/>
              </a:spcAft>
              <a:defRPr/>
            </a:pPr>
            <a:endParaRPr lang="id-ID" sz="2000" dirty="0">
              <a:solidFill>
                <a:prstClr val="black">
                  <a:hueOff val="0"/>
                  <a:satOff val="0"/>
                  <a:lumOff val="0"/>
                  <a:alphaOff val="0"/>
                </a:prstClr>
              </a:solidFill>
              <a:latin typeface="微软雅黑" panose="020B0503020204020204" charset="-122"/>
              <a:ea typeface="微软雅黑" panose="020B0503020204020204" charset="-122"/>
            </a:endParaRPr>
          </a:p>
        </p:txBody>
      </p:sp>
      <p:sp>
        <p:nvSpPr>
          <p:cNvPr id="15" name="Docer搜索：半想象现实   http://chn.docer.com/works/?userid=199927538"/>
          <p:cNvSpPr/>
          <p:nvPr/>
        </p:nvSpPr>
        <p:spPr>
          <a:xfrm>
            <a:off x="4308897" y="2992990"/>
            <a:ext cx="4997736" cy="357095"/>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8090" tIns="38090" rIns="38090" bIns="38090" spcCol="1270" anchor="b"/>
          <a:lstStyle/>
          <a:p>
            <a:pPr defTabSz="888365">
              <a:lnSpc>
                <a:spcPct val="90000"/>
              </a:lnSpc>
              <a:spcAft>
                <a:spcPct val="35000"/>
              </a:spcAft>
              <a:defRPr/>
            </a:pPr>
            <a:endParaRPr lang="id-ID" sz="2000" dirty="0">
              <a:solidFill>
                <a:prstClr val="black">
                  <a:hueOff val="0"/>
                  <a:satOff val="0"/>
                  <a:lumOff val="0"/>
                  <a:alphaOff val="0"/>
                </a:prstClr>
              </a:solidFill>
              <a:latin typeface="微软雅黑" panose="020B0503020204020204" charset="-122"/>
              <a:ea typeface="微软雅黑" panose="020B0503020204020204" charset="-122"/>
            </a:endParaRPr>
          </a:p>
        </p:txBody>
      </p:sp>
      <p:sp>
        <p:nvSpPr>
          <p:cNvPr id="21" name="Docer搜索：半想象现实   http://chn.docer.com/works/?userid=199927538"/>
          <p:cNvSpPr/>
          <p:nvPr/>
        </p:nvSpPr>
        <p:spPr>
          <a:xfrm>
            <a:off x="4381903" y="4849881"/>
            <a:ext cx="4997736" cy="358682"/>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8090" tIns="38090" rIns="38090" bIns="38090" spcCol="1270" anchor="b"/>
          <a:lstStyle/>
          <a:p>
            <a:pPr defTabSz="888365">
              <a:lnSpc>
                <a:spcPct val="90000"/>
              </a:lnSpc>
              <a:spcAft>
                <a:spcPct val="35000"/>
              </a:spcAft>
              <a:defRPr/>
            </a:pPr>
            <a:endParaRPr lang="id-ID" sz="2000" dirty="0">
              <a:solidFill>
                <a:prstClr val="black">
                  <a:hueOff val="0"/>
                  <a:satOff val="0"/>
                  <a:lumOff val="0"/>
                  <a:alphaOff val="0"/>
                </a:prstClr>
              </a:solidFill>
              <a:latin typeface="微软雅黑" panose="020B0503020204020204" charset="-122"/>
              <a:ea typeface="微软雅黑" panose="020B0503020204020204" charset="-122"/>
            </a:endParaRPr>
          </a:p>
        </p:txBody>
      </p:sp>
      <p:sp>
        <p:nvSpPr>
          <p:cNvPr id="41" name="Docer搜索：半想象现实   http://chn.docer.com/works/?userid=199927538"/>
          <p:cNvSpPr/>
          <p:nvPr/>
        </p:nvSpPr>
        <p:spPr>
          <a:xfrm>
            <a:off x="4461257" y="4648322"/>
            <a:ext cx="4997736" cy="358682"/>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8090" tIns="38090" rIns="38090" bIns="38090" spcCol="1270" anchor="b"/>
          <a:lstStyle/>
          <a:p>
            <a:pPr defTabSz="888365">
              <a:lnSpc>
                <a:spcPct val="90000"/>
              </a:lnSpc>
              <a:spcAft>
                <a:spcPct val="35000"/>
              </a:spcAft>
              <a:defRPr/>
            </a:pPr>
            <a:endParaRPr lang="id-ID" sz="2000" dirty="0">
              <a:solidFill>
                <a:prstClr val="black">
                  <a:hueOff val="0"/>
                  <a:satOff val="0"/>
                  <a:lumOff val="0"/>
                  <a:alphaOff val="0"/>
                </a:prstClr>
              </a:solidFill>
              <a:latin typeface="微软雅黑" panose="020B0503020204020204" charset="-122"/>
              <a:ea typeface="微软雅黑" panose="020B0503020204020204" charset="-122"/>
            </a:endParaRPr>
          </a:p>
        </p:txBody>
      </p:sp>
      <p:sp>
        <p:nvSpPr>
          <p:cNvPr id="45" name="Docer搜索：半想象现实   http://chn.docer.com/works/?userid=199927538"/>
          <p:cNvSpPr txBox="1"/>
          <p:nvPr/>
        </p:nvSpPr>
        <p:spPr>
          <a:xfrm>
            <a:off x="3383173" y="2131160"/>
            <a:ext cx="6676818" cy="3986091"/>
          </a:xfrm>
          <a:prstGeom prst="rect">
            <a:avLst/>
          </a:prstGeom>
          <a:noFill/>
        </p:spPr>
        <p:txBody>
          <a:bodyPr wrap="square" rtlCol="0">
            <a:spAutoFit/>
          </a:bodyPr>
          <a:lstStyle/>
          <a:p>
            <a:pPr>
              <a:lnSpc>
                <a:spcPct val="130000"/>
              </a:lnSpc>
            </a:pP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预训练上下文化模型的应用，如</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BERT</a:t>
            </a: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T5</a:t>
            </a: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和</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ELECTRA</a:t>
            </a: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，提高了信息检索的水平，尽管他们非常有效，但却有很高的延时。</a:t>
            </a:r>
            <a:endPar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endParaRPr>
          </a:p>
          <a:p>
            <a:pPr>
              <a:lnSpc>
                <a:spcPct val="130000"/>
              </a:lnSpc>
            </a:pPr>
            <a:endPar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endParaRPr>
          </a:p>
          <a:p>
            <a:pPr>
              <a:lnSpc>
                <a:spcPct val="130000"/>
              </a:lnSpc>
            </a:pP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因此，此类模型主要用于对由更快的检索模型（如</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BM25</a:t>
            </a: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）调用的浅池（如</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1000</a:t>
            </a: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个文档）进行重新排序，作为有效性和延迟要求之间的权衡。</a:t>
            </a:r>
            <a:endPar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endParaRPr>
          </a:p>
          <a:p>
            <a:pPr>
              <a:lnSpc>
                <a:spcPct val="130000"/>
              </a:lnSpc>
            </a:pPr>
            <a:endPar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endParaRPr>
          </a:p>
          <a:p>
            <a:pPr>
              <a:lnSpc>
                <a:spcPct val="130000"/>
              </a:lnSpc>
            </a:pP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在第一个检索阶段也试图利用</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BERT</a:t>
            </a: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的优势，希望在不增加额外在线计算成本的情况下进一步提高端到端检索的效率。</a:t>
            </a:r>
            <a:endPar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endParaRPr>
          </a:p>
          <a:p>
            <a:pPr>
              <a:lnSpc>
                <a:spcPct val="130000"/>
              </a:lnSpc>
            </a:pPr>
            <a:endPar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endParaRPr>
          </a:p>
          <a:p>
            <a:pPr>
              <a:lnSpc>
                <a:spcPct val="130000"/>
              </a:lnSpc>
            </a:pP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一个方向是在离线预计算文档编码，并用一些轻量级的相关性加权机制取代昂贵的</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cross-attentions</a:t>
            </a:r>
          </a:p>
          <a:p>
            <a:pPr>
              <a:lnSpc>
                <a:spcPct val="130000"/>
              </a:lnSpc>
            </a:pPr>
            <a:endPar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endParaRPr>
          </a:p>
          <a:p>
            <a:pPr>
              <a:lnSpc>
                <a:spcPct val="130000"/>
              </a:lnSpc>
            </a:pP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平衡有效性和延迟，将昂贵（高延时）的在线的查询</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a:t>
            </a: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文档匹配分解为两部分，即在线的查询</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a:t>
            </a: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伪查询匹配和离线的伪查询</a:t>
            </a:r>
            <a:r>
              <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a:t>
            </a:r>
            <a:r>
              <a:rPr lang="zh-CN" altLang="en-US" sz="1400" dirty="0">
                <a:solidFill>
                  <a:srgbClr val="E7E6E6">
                    <a:lumMod val="25000"/>
                  </a:srgbClr>
                </a:solidFill>
                <a:latin typeface="微软雅黑" panose="020B0503020204020204" charset="-122"/>
                <a:ea typeface="微软雅黑" panose="020B0503020204020204" charset="-122"/>
                <a:cs typeface="华文黑体" panose="02010600040101010101" charset="-122"/>
              </a:rPr>
              <a:t>文档相关性加权。</a:t>
            </a:r>
            <a:endParaRPr lang="en-US" altLang="zh-CN" sz="1400" dirty="0">
              <a:solidFill>
                <a:srgbClr val="E7E6E6">
                  <a:lumMod val="25000"/>
                </a:srgbClr>
              </a:solidFill>
              <a:latin typeface="微软雅黑" panose="020B0503020204020204" charset="-122"/>
              <a:ea typeface="微软雅黑" panose="020B0503020204020204" charset="-122"/>
              <a:cs typeface="华文黑体" panose="02010600040101010101" charset="-122"/>
            </a:endParaRPr>
          </a:p>
        </p:txBody>
      </p:sp>
      <p:sp>
        <p:nvSpPr>
          <p:cNvPr id="9" name="Docer搜索：半想象现实   http://chn.docer.com/works/?userid=199927538"/>
          <p:cNvSpPr/>
          <p:nvPr/>
        </p:nvSpPr>
        <p:spPr bwMode="auto">
          <a:xfrm rot="2714409">
            <a:off x="1750513" y="2148660"/>
            <a:ext cx="914162" cy="914162"/>
          </a:xfrm>
          <a:prstGeom prst="teardrop">
            <a:avLst/>
          </a:prstGeom>
          <a:solidFill>
            <a:srgbClr val="6B16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dirty="0">
              <a:solidFill>
                <a:prstClr val="white"/>
              </a:solidFill>
              <a:latin typeface="微软雅黑" panose="020B0503020204020204" charset="-122"/>
              <a:ea typeface="微软雅黑" panose="020B0503020204020204" charset="-122"/>
            </a:endParaRPr>
          </a:p>
        </p:txBody>
      </p:sp>
      <p:grpSp>
        <p:nvGrpSpPr>
          <p:cNvPr id="10" name="Docer搜索：半想象现实   http://chn.docer.com/works/?userid=199927538"/>
          <p:cNvGrpSpPr>
            <a:grpSpLocks noChangeAspect="1"/>
          </p:cNvGrpSpPr>
          <p:nvPr/>
        </p:nvGrpSpPr>
        <p:grpSpPr bwMode="auto">
          <a:xfrm>
            <a:off x="2031436" y="2420591"/>
            <a:ext cx="352315" cy="359270"/>
            <a:chOff x="7160655" y="2178006"/>
            <a:chExt cx="379359" cy="386846"/>
          </a:xfrm>
          <a:solidFill>
            <a:schemeClr val="bg1"/>
          </a:solidFill>
        </p:grpSpPr>
        <p:sp>
          <p:nvSpPr>
            <p:cNvPr id="11"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prstClr val="black"/>
                </a:solidFill>
                <a:latin typeface="微软雅黑" panose="020B0503020204020204" charset="-122"/>
                <a:ea typeface="微软雅黑" panose="020B0503020204020204" charset="-122"/>
              </a:endParaRPr>
            </a:p>
          </p:txBody>
        </p:sp>
        <p:sp>
          <p:nvSpPr>
            <p:cNvPr id="12"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prstClr val="black"/>
                </a:solidFill>
                <a:latin typeface="微软雅黑" panose="020B0503020204020204" charset="-122"/>
                <a:ea typeface="微软雅黑" panose="020B0503020204020204" charset="-122"/>
              </a:endParaRPr>
            </a:p>
          </p:txBody>
        </p:sp>
        <p:sp>
          <p:nvSpPr>
            <p:cNvPr id="13"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prstClr val="black"/>
                </a:solidFill>
                <a:latin typeface="微软雅黑" panose="020B0503020204020204" charset="-122"/>
                <a:ea typeface="微软雅黑" panose="020B0503020204020204" charset="-122"/>
              </a:endParaRPr>
            </a:p>
          </p:txBody>
        </p:sp>
      </p:grpSp>
      <p:sp>
        <p:nvSpPr>
          <p:cNvPr id="24" name="Docer搜索：半想象现实   http://chn.docer.com/works/?userid=199927538"/>
          <p:cNvSpPr/>
          <p:nvPr/>
        </p:nvSpPr>
        <p:spPr bwMode="auto">
          <a:xfrm rot="2714409">
            <a:off x="1750513" y="3651631"/>
            <a:ext cx="914162" cy="914162"/>
          </a:xfrm>
          <a:prstGeom prst="teardrop">
            <a:avLst/>
          </a:prstGeom>
          <a:solidFill>
            <a:srgbClr val="6B16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dirty="0">
              <a:solidFill>
                <a:prstClr val="white"/>
              </a:solidFill>
              <a:latin typeface="微软雅黑" panose="020B0503020204020204" charset="-122"/>
              <a:ea typeface="微软雅黑" panose="020B0503020204020204" charset="-122"/>
            </a:endParaRPr>
          </a:p>
        </p:txBody>
      </p:sp>
      <p:grpSp>
        <p:nvGrpSpPr>
          <p:cNvPr id="25" name="Docer搜索：半想象现实   http://chn.docer.com/works/?userid=199927538"/>
          <p:cNvGrpSpPr>
            <a:grpSpLocks noChangeAspect="1"/>
          </p:cNvGrpSpPr>
          <p:nvPr/>
        </p:nvGrpSpPr>
        <p:grpSpPr bwMode="auto">
          <a:xfrm>
            <a:off x="2036587" y="3954133"/>
            <a:ext cx="339908" cy="299249"/>
            <a:chOff x="6040049" y="4182118"/>
            <a:chExt cx="521619" cy="459224"/>
          </a:xfrm>
          <a:solidFill>
            <a:schemeClr val="bg1"/>
          </a:solidFill>
        </p:grpSpPr>
        <p:sp>
          <p:nvSpPr>
            <p:cNvPr id="26"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prstClr val="black"/>
                </a:solidFill>
                <a:latin typeface="微软雅黑" panose="020B0503020204020204" charset="-122"/>
                <a:ea typeface="微软雅黑" panose="020B0503020204020204" charset="-122"/>
              </a:endParaRPr>
            </a:p>
          </p:txBody>
        </p:sp>
        <p:sp>
          <p:nvSpPr>
            <p:cNvPr id="27"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prstClr val="black"/>
                </a:solidFill>
                <a:latin typeface="微软雅黑" panose="020B0503020204020204" charset="-122"/>
                <a:ea typeface="微软雅黑" panose="020B0503020204020204" charset="-122"/>
              </a:endParaRPr>
            </a:p>
          </p:txBody>
        </p:sp>
        <p:sp>
          <p:nvSpPr>
            <p:cNvPr id="28"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prstClr val="black"/>
                </a:solidFill>
                <a:latin typeface="微软雅黑" panose="020B0503020204020204" charset="-122"/>
                <a:ea typeface="微软雅黑" panose="020B0503020204020204" charset="-122"/>
              </a:endParaRPr>
            </a:p>
          </p:txBody>
        </p:sp>
        <p:sp>
          <p:nvSpPr>
            <p:cNvPr id="29"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prstClr val="black"/>
                </a:solidFill>
                <a:latin typeface="微软雅黑" panose="020B0503020204020204" charset="-122"/>
                <a:ea typeface="微软雅黑" panose="020B0503020204020204" charset="-122"/>
              </a:endParaRPr>
            </a:p>
          </p:txBody>
        </p:sp>
        <p:sp>
          <p:nvSpPr>
            <p:cNvPr id="32"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dirty="0">
                <a:solidFill>
                  <a:prstClr val="black"/>
                </a:solidFill>
                <a:latin typeface="微软雅黑" panose="020B0503020204020204" charset="-122"/>
                <a:ea typeface="微软雅黑" panose="020B0503020204020204" charset="-122"/>
              </a:endParaRPr>
            </a:p>
          </p:txBody>
        </p:sp>
      </p:grpSp>
      <p:sp>
        <p:nvSpPr>
          <p:cNvPr id="43" name="Docer搜索：半想象现实   http://chn.docer.com/works/?userid=199927538"/>
          <p:cNvSpPr/>
          <p:nvPr/>
        </p:nvSpPr>
        <p:spPr bwMode="auto">
          <a:xfrm rot="2714409">
            <a:off x="1760035" y="5187931"/>
            <a:ext cx="914162" cy="914162"/>
          </a:xfrm>
          <a:prstGeom prst="teardrop">
            <a:avLst/>
          </a:prstGeom>
          <a:solidFill>
            <a:srgbClr val="6B16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dirty="0">
              <a:solidFill>
                <a:prstClr val="white"/>
              </a:solidFill>
              <a:latin typeface="微软雅黑" panose="020B0503020204020204" charset="-122"/>
              <a:ea typeface="微软雅黑" panose="020B0503020204020204" charset="-122"/>
            </a:endParaRPr>
          </a:p>
        </p:txBody>
      </p:sp>
      <p:sp>
        <p:nvSpPr>
          <p:cNvPr id="44" name="Docer搜索：半想象现实   http://chn.docer.com/works/?userid=199927538"/>
          <p:cNvSpPr/>
          <p:nvPr/>
        </p:nvSpPr>
        <p:spPr bwMode="auto">
          <a:xfrm>
            <a:off x="1977465" y="5443451"/>
            <a:ext cx="406294" cy="406294"/>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p:spPr>
        <p:txBody>
          <a:bodyPr/>
          <a:lstStyle/>
          <a:p>
            <a:pPr>
              <a:defRPr/>
            </a:pPr>
            <a:endParaRPr lang="zh-CN" altLang="en-US" dirty="0">
              <a:solidFill>
                <a:prstClr val="black"/>
              </a:solidFill>
              <a:latin typeface="微软雅黑" panose="020B0503020204020204" charset="-122"/>
              <a:ea typeface="微软雅黑" panose="020B0503020204020204" charset="-122"/>
            </a:endParaRPr>
          </a:p>
        </p:txBody>
      </p:sp>
      <p:sp>
        <p:nvSpPr>
          <p:cNvPr id="5" name="Docer搜索：半想象现实   http://chn.docer.com/works/?userid=199927538"/>
          <p:cNvSpPr>
            <a:spLocks noGrp="1"/>
          </p:cNvSpPr>
          <p:nvPr/>
        </p:nvSpPr>
        <p:spPr>
          <a:xfrm>
            <a:off x="2193567" y="581381"/>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3600" dirty="0">
                <a:solidFill>
                  <a:srgbClr val="6B1654"/>
                </a:solidFill>
                <a:latin typeface="微软雅黑" panose="020B0503020204020204" charset="-122"/>
                <a:ea typeface="微软雅黑" panose="020B0503020204020204" charset="-122"/>
                <a:cs typeface="微软雅黑" panose="020B0503020204020204" charset="-122"/>
                <a:sym typeface="+mn-lt"/>
              </a:rPr>
              <a:t>背景</a:t>
            </a:r>
            <a:endParaRPr lang="en-US" altLang="zh-CN" sz="3600" dirty="0">
              <a:solidFill>
                <a:srgbClr val="6B1654"/>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Docer搜索：半想象现实   http://chn.docer.com/works/?userid=199927538"/>
          <p:cNvSpPr txBox="1">
            <a:spLocks noChangeArrowheads="1"/>
          </p:cNvSpPr>
          <p:nvPr/>
        </p:nvSpPr>
        <p:spPr bwMode="auto">
          <a:xfrm>
            <a:off x="5297778" y="2561475"/>
            <a:ext cx="1597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r>
              <a:rPr lang="en-US" altLang="zh-CN" sz="2000" dirty="0">
                <a:solidFill>
                  <a:srgbClr val="6B1654"/>
                </a:solidFill>
                <a:latin typeface="微软雅黑" panose="020B0503020204020204" charset="-122"/>
                <a:ea typeface="微软雅黑" panose="020B0503020204020204" charset="-122"/>
                <a:cs typeface="微软雅黑" panose="020B0503020204020204" charset="-122"/>
              </a:rPr>
              <a:t>Chapter</a:t>
            </a:r>
            <a:r>
              <a:rPr lang="zh-CN" altLang="en-US" sz="2000" dirty="0">
                <a:solidFill>
                  <a:srgbClr val="6B1654"/>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6B1654"/>
                </a:solidFill>
                <a:latin typeface="微软雅黑" panose="020B0503020204020204" charset="-122"/>
                <a:ea typeface="微软雅黑" panose="020B0503020204020204" charset="-122"/>
                <a:cs typeface="微软雅黑" panose="020B0503020204020204" charset="-122"/>
              </a:rPr>
              <a:t>02</a:t>
            </a:r>
          </a:p>
        </p:txBody>
      </p:sp>
      <p:sp>
        <p:nvSpPr>
          <p:cNvPr id="4" name="Docer搜索：半想象现实   http://chn.docer.com/works/?userid=199927538"/>
          <p:cNvSpPr>
            <a:spLocks noGrp="1"/>
          </p:cNvSpPr>
          <p:nvPr/>
        </p:nvSpPr>
        <p:spPr>
          <a:xfrm>
            <a:off x="2123082" y="3006446"/>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lt"/>
              </a:rPr>
              <a:t>模型实现</a:t>
            </a:r>
            <a:endPar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Docer搜索：半想象现实   http://chn.docer.com/works/?userid=199927538"/>
          <p:cNvSpPr>
            <a:spLocks noGrp="1"/>
          </p:cNvSpPr>
          <p:nvPr/>
        </p:nvSpPr>
        <p:spPr>
          <a:xfrm>
            <a:off x="2213597" y="-108535"/>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lt"/>
              </a:rPr>
              <a:t>模型</a:t>
            </a:r>
            <a:endPar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ea"/>
            </a:endParaRPr>
          </a:p>
        </p:txBody>
      </p:sp>
      <p:sp>
        <p:nvSpPr>
          <p:cNvPr id="6" name="Docer搜索：半想象现实   http://chn.docer.com/works/?userid=199927538"/>
          <p:cNvSpPr txBox="1"/>
          <p:nvPr/>
        </p:nvSpPr>
        <p:spPr>
          <a:xfrm>
            <a:off x="323778" y="1440948"/>
            <a:ext cx="5853857" cy="3685111"/>
          </a:xfrm>
          <a:prstGeom prst="rect">
            <a:avLst/>
          </a:prstGeom>
          <a:noFill/>
        </p:spPr>
        <p:txBody>
          <a:bodyPr wrap="square" rtlCol="0" anchor="t">
            <a:spAutoFit/>
          </a:bodyPr>
          <a:lstStyle/>
          <a:p>
            <a:pPr>
              <a:lnSpc>
                <a:spcPct val="170000"/>
              </a:lnSpc>
            </a:pPr>
            <a:r>
              <a:rPr lang="zh-CN" altLang="en-US" sz="2000" dirty="0">
                <a:latin typeface="微软雅黑" panose="020B0503020204020204" charset="-122"/>
                <a:ea typeface="微软雅黑" panose="020B0503020204020204" charset="-122"/>
                <a:cs typeface="微软雅黑" panose="020B0503020204020204" charset="-122"/>
              </a:rPr>
              <a:t>在语料库</a:t>
            </a:r>
            <a:r>
              <a:rPr lang="en-US" altLang="zh-CN" sz="2000" dirty="0">
                <a:latin typeface="微软雅黑" panose="020B0503020204020204" charset="-122"/>
                <a:ea typeface="微软雅黑" panose="020B0503020204020204" charset="-122"/>
                <a:cs typeface="微软雅黑" panose="020B0503020204020204" charset="-122"/>
              </a:rPr>
              <a:t>C</a:t>
            </a:r>
            <a:r>
              <a:rPr lang="zh-CN" altLang="en-US" sz="2000" dirty="0">
                <a:latin typeface="微软雅黑" panose="020B0503020204020204" charset="-122"/>
                <a:ea typeface="微软雅黑" panose="020B0503020204020204" charset="-122"/>
                <a:cs typeface="微软雅黑" panose="020B0503020204020204" charset="-122"/>
              </a:rPr>
              <a:t>中，</a:t>
            </a:r>
            <a:r>
              <a:rPr lang="en-US" altLang="zh-CN" sz="2000" dirty="0">
                <a:latin typeface="微软雅黑" panose="020B0503020204020204" charset="-122"/>
                <a:ea typeface="微软雅黑" panose="020B0503020204020204" charset="-122"/>
                <a:cs typeface="微软雅黑" panose="020B0503020204020204" charset="-122"/>
              </a:rPr>
              <a:t>d</a:t>
            </a:r>
            <a:r>
              <a:rPr lang="zh-CN" altLang="en-US" sz="2000" dirty="0">
                <a:latin typeface="微软雅黑" panose="020B0503020204020204" charset="-122"/>
                <a:ea typeface="微软雅黑" panose="020B0503020204020204" charset="-122"/>
                <a:cs typeface="微软雅黑" panose="020B0503020204020204" charset="-122"/>
              </a:rPr>
              <a:t>为文档。</a:t>
            </a:r>
          </a:p>
          <a:p>
            <a:pPr>
              <a:lnSpc>
                <a:spcPct val="17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、伪查询生成。</a:t>
            </a:r>
            <a:r>
              <a:rPr lang="en-US" altLang="zh-CN" sz="2000" dirty="0">
                <a:latin typeface="微软雅黑" panose="020B0503020204020204" charset="-122"/>
                <a:ea typeface="微软雅黑" panose="020B0503020204020204" charset="-122"/>
                <a:cs typeface="微软雅黑" panose="020B0503020204020204" charset="-122"/>
              </a:rPr>
              <a:t>(seq2seq model)</a:t>
            </a:r>
          </a:p>
          <a:p>
            <a:pPr>
              <a:lnSpc>
                <a:spcPct val="170000"/>
              </a:lnSpc>
            </a:pP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、在语料库</a:t>
            </a:r>
            <a:r>
              <a:rPr lang="en-US" altLang="zh-CN" sz="2000" dirty="0">
                <a:latin typeface="微软雅黑" panose="020B0503020204020204" charset="-122"/>
                <a:ea typeface="微软雅黑" panose="020B0503020204020204" charset="-122"/>
                <a:cs typeface="微软雅黑" panose="020B0503020204020204" charset="-122"/>
              </a:rPr>
              <a:t>C</a:t>
            </a:r>
            <a:r>
              <a:rPr lang="zh-CN" altLang="en-US" sz="2000" dirty="0">
                <a:latin typeface="微软雅黑" panose="020B0503020204020204" charset="-122"/>
                <a:ea typeface="微软雅黑" panose="020B0503020204020204" charset="-122"/>
                <a:cs typeface="微软雅黑" panose="020B0503020204020204" charset="-122"/>
              </a:rPr>
              <a:t>寻找</a:t>
            </a:r>
            <a:r>
              <a:rPr lang="en-US" altLang="zh-CN" sz="2000" dirty="0">
                <a:latin typeface="微软雅黑" panose="020B0503020204020204" charset="-122"/>
                <a:ea typeface="微软雅黑" panose="020B0503020204020204" charset="-122"/>
                <a:cs typeface="微软雅黑" panose="020B0503020204020204" charset="-122"/>
              </a:rPr>
              <a:t>d</a:t>
            </a:r>
            <a:r>
              <a:rPr lang="zh-CN" altLang="en-US" sz="2000" dirty="0">
                <a:latin typeface="微软雅黑" panose="020B0503020204020204" charset="-122"/>
                <a:ea typeface="微软雅黑" panose="020B0503020204020204" charset="-122"/>
                <a:cs typeface="微软雅黑" panose="020B0503020204020204" charset="-122"/>
              </a:rPr>
              <a:t>的最近相邻文档</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70000"/>
              </a:lnSpc>
            </a:pPr>
            <a:r>
              <a:rPr lang="zh-CN" altLang="en-US" sz="2000" dirty="0">
                <a:latin typeface="微软雅黑" panose="020B0503020204020204" charset="-122"/>
                <a:ea typeface="微软雅黑" panose="020B0503020204020204" charset="-122"/>
                <a:cs typeface="微软雅黑" panose="020B0503020204020204" charset="-122"/>
              </a:rPr>
              <a:t>（每个伪查询召回固定数量的文档，合并取</a:t>
            </a:r>
            <a:r>
              <a:rPr lang="en-US" altLang="zh-CN" sz="2000" dirty="0">
                <a:latin typeface="微软雅黑" panose="020B0503020204020204" charset="-122"/>
                <a:ea typeface="微软雅黑" panose="020B0503020204020204" charset="-122"/>
                <a:cs typeface="微软雅黑" panose="020B0503020204020204" charset="-122"/>
              </a:rPr>
              <a:t>n</a:t>
            </a:r>
            <a:r>
              <a:rPr lang="zh-CN" altLang="en-US" sz="2000" dirty="0">
                <a:latin typeface="微软雅黑" panose="020B0503020204020204" charset="-122"/>
                <a:ea typeface="微软雅黑" panose="020B0503020204020204" charset="-122"/>
                <a:cs typeface="微软雅黑" panose="020B0503020204020204" charset="-122"/>
              </a:rPr>
              <a:t>个）</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70000"/>
              </a:lnSpc>
            </a:pP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、使用</a:t>
            </a:r>
            <a:r>
              <a:rPr lang="en-US" altLang="zh-CN" sz="2000" dirty="0">
                <a:latin typeface="微软雅黑" panose="020B0503020204020204" charset="-122"/>
                <a:ea typeface="微软雅黑" panose="020B0503020204020204" charset="-122"/>
                <a:cs typeface="微软雅黑" panose="020B0503020204020204" charset="-122"/>
              </a:rPr>
              <a:t>BERT</a:t>
            </a:r>
            <a:r>
              <a:rPr lang="zh-CN" altLang="en-US" sz="2000" dirty="0">
                <a:latin typeface="微软雅黑" panose="020B0503020204020204" charset="-122"/>
                <a:ea typeface="微软雅黑" panose="020B0503020204020204" charset="-122"/>
                <a:cs typeface="微软雅黑" panose="020B0503020204020204" charset="-122"/>
              </a:rPr>
              <a:t>预计算相关性得分</a:t>
            </a:r>
          </a:p>
        </p:txBody>
      </p:sp>
      <p:sp>
        <p:nvSpPr>
          <p:cNvPr id="10" name="文本框 9"/>
          <p:cNvSpPr txBox="1"/>
          <p:nvPr/>
        </p:nvSpPr>
        <p:spPr>
          <a:xfrm>
            <a:off x="2856865" y="512038"/>
            <a:ext cx="6659880" cy="727187"/>
          </a:xfrm>
          <a:prstGeom prst="rect">
            <a:avLst/>
          </a:prstGeom>
          <a:noFill/>
        </p:spPr>
        <p:txBody>
          <a:bodyPr wrap="square" rtlCol="0" anchor="t">
            <a:spAutoFit/>
          </a:bodyPr>
          <a:lstStyle/>
          <a:p>
            <a:pPr algn="ctr">
              <a:lnSpc>
                <a:spcPct val="170000"/>
              </a:lnSpc>
              <a:buClrTx/>
              <a:buSzTx/>
              <a:buFontTx/>
            </a:pPr>
            <a:r>
              <a:rPr lang="zh-CN" altLang="en-US" sz="2800" dirty="0">
                <a:solidFill>
                  <a:srgbClr val="6B1654"/>
                </a:solidFill>
                <a:latin typeface="微软雅黑" panose="020B0503020204020204" charset="-122"/>
                <a:ea typeface="微软雅黑" panose="020B0503020204020204" charset="-122"/>
                <a:cs typeface="微软雅黑" panose="020B0503020204020204" charset="-122"/>
              </a:rPr>
              <a:t>离线</a:t>
            </a:r>
          </a:p>
        </p:txBody>
      </p:sp>
      <p:pic>
        <p:nvPicPr>
          <p:cNvPr id="5" name="图片 4">
            <a:extLst>
              <a:ext uri="{FF2B5EF4-FFF2-40B4-BE49-F238E27FC236}">
                <a16:creationId xmlns:a16="http://schemas.microsoft.com/office/drawing/2014/main" id="{82414C9A-C0F0-D77C-DFFC-88F78A43BD18}"/>
              </a:ext>
            </a:extLst>
          </p:cNvPr>
          <p:cNvPicPr>
            <a:picLocks noChangeAspect="1"/>
          </p:cNvPicPr>
          <p:nvPr/>
        </p:nvPicPr>
        <p:blipFill>
          <a:blip r:embed="rId4"/>
          <a:stretch>
            <a:fillRect/>
          </a:stretch>
        </p:blipFill>
        <p:spPr>
          <a:xfrm>
            <a:off x="6259105" y="2013088"/>
            <a:ext cx="3088581" cy="465738"/>
          </a:xfrm>
          <a:prstGeom prst="rect">
            <a:avLst/>
          </a:prstGeom>
        </p:spPr>
      </p:pic>
      <p:pic>
        <p:nvPicPr>
          <p:cNvPr id="8" name="图片 7">
            <a:extLst>
              <a:ext uri="{FF2B5EF4-FFF2-40B4-BE49-F238E27FC236}">
                <a16:creationId xmlns:a16="http://schemas.microsoft.com/office/drawing/2014/main" id="{5A8EB777-F9E8-8C7D-AC00-F4AC00DFD946}"/>
              </a:ext>
            </a:extLst>
          </p:cNvPr>
          <p:cNvPicPr>
            <a:picLocks noChangeAspect="1"/>
          </p:cNvPicPr>
          <p:nvPr/>
        </p:nvPicPr>
        <p:blipFill rotWithShape="1">
          <a:blip r:embed="rId5"/>
          <a:srcRect r="52642" b="226"/>
          <a:stretch/>
        </p:blipFill>
        <p:spPr>
          <a:xfrm>
            <a:off x="9699674" y="2072829"/>
            <a:ext cx="2276124" cy="555319"/>
          </a:xfrm>
          <a:prstGeom prst="rect">
            <a:avLst/>
          </a:prstGeom>
        </p:spPr>
      </p:pic>
      <p:pic>
        <p:nvPicPr>
          <p:cNvPr id="11" name="图片 10">
            <a:extLst>
              <a:ext uri="{FF2B5EF4-FFF2-40B4-BE49-F238E27FC236}">
                <a16:creationId xmlns:a16="http://schemas.microsoft.com/office/drawing/2014/main" id="{DA8E4BA5-F285-1002-9154-C9EE30493D03}"/>
              </a:ext>
            </a:extLst>
          </p:cNvPr>
          <p:cNvPicPr>
            <a:picLocks noChangeAspect="1"/>
          </p:cNvPicPr>
          <p:nvPr/>
        </p:nvPicPr>
        <p:blipFill>
          <a:blip r:embed="rId6"/>
          <a:stretch>
            <a:fillRect/>
          </a:stretch>
        </p:blipFill>
        <p:spPr>
          <a:xfrm>
            <a:off x="6229523" y="3634881"/>
            <a:ext cx="3147746" cy="465738"/>
          </a:xfrm>
          <a:prstGeom prst="rect">
            <a:avLst/>
          </a:prstGeom>
        </p:spPr>
      </p:pic>
      <p:pic>
        <p:nvPicPr>
          <p:cNvPr id="13" name="图片 12">
            <a:extLst>
              <a:ext uri="{FF2B5EF4-FFF2-40B4-BE49-F238E27FC236}">
                <a16:creationId xmlns:a16="http://schemas.microsoft.com/office/drawing/2014/main" id="{AD988650-14C7-C76E-77DA-B7BFF40C5845}"/>
              </a:ext>
            </a:extLst>
          </p:cNvPr>
          <p:cNvPicPr>
            <a:picLocks noChangeAspect="1"/>
          </p:cNvPicPr>
          <p:nvPr/>
        </p:nvPicPr>
        <p:blipFill>
          <a:blip r:embed="rId7"/>
          <a:stretch>
            <a:fillRect/>
          </a:stretch>
        </p:blipFill>
        <p:spPr>
          <a:xfrm>
            <a:off x="9536733" y="3570264"/>
            <a:ext cx="2602006" cy="594971"/>
          </a:xfrm>
          <a:prstGeom prst="rect">
            <a:avLst/>
          </a:prstGeom>
        </p:spPr>
      </p:pic>
      <p:pic>
        <p:nvPicPr>
          <p:cNvPr id="15" name="图片 14">
            <a:extLst>
              <a:ext uri="{FF2B5EF4-FFF2-40B4-BE49-F238E27FC236}">
                <a16:creationId xmlns:a16="http://schemas.microsoft.com/office/drawing/2014/main" id="{24E369EC-19EF-CD74-CC2F-8D3489D79B5F}"/>
              </a:ext>
            </a:extLst>
          </p:cNvPr>
          <p:cNvPicPr>
            <a:picLocks noChangeAspect="1"/>
          </p:cNvPicPr>
          <p:nvPr/>
        </p:nvPicPr>
        <p:blipFill>
          <a:blip r:embed="rId8"/>
          <a:stretch>
            <a:fillRect/>
          </a:stretch>
        </p:blipFill>
        <p:spPr>
          <a:xfrm>
            <a:off x="6328100" y="4874482"/>
            <a:ext cx="3058167" cy="366980"/>
          </a:xfrm>
          <a:prstGeom prst="rect">
            <a:avLst/>
          </a:prstGeom>
        </p:spPr>
      </p:pic>
      <p:pic>
        <p:nvPicPr>
          <p:cNvPr id="17" name="图片 16">
            <a:extLst>
              <a:ext uri="{FF2B5EF4-FFF2-40B4-BE49-F238E27FC236}">
                <a16:creationId xmlns:a16="http://schemas.microsoft.com/office/drawing/2014/main" id="{10629E73-E236-5C05-F86D-5C94D4F9CD17}"/>
              </a:ext>
            </a:extLst>
          </p:cNvPr>
          <p:cNvPicPr>
            <a:picLocks noChangeAspect="1"/>
          </p:cNvPicPr>
          <p:nvPr/>
        </p:nvPicPr>
        <p:blipFill>
          <a:blip r:embed="rId9"/>
          <a:stretch>
            <a:fillRect/>
          </a:stretch>
        </p:blipFill>
        <p:spPr>
          <a:xfrm>
            <a:off x="645458" y="5158068"/>
            <a:ext cx="3906611" cy="3394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Docer搜索：半想象现实   http://chn.docer.com/works/?userid=199927538"/>
          <p:cNvSpPr>
            <a:spLocks noGrp="1"/>
          </p:cNvSpPr>
          <p:nvPr/>
        </p:nvSpPr>
        <p:spPr>
          <a:xfrm>
            <a:off x="2213597" y="-108535"/>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lt"/>
              </a:rPr>
              <a:t>模型</a:t>
            </a:r>
            <a:endPar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ea"/>
            </a:endParaRPr>
          </a:p>
        </p:txBody>
      </p:sp>
      <p:sp>
        <p:nvSpPr>
          <p:cNvPr id="6" name="Docer搜索：半想象现实   http://chn.docer.com/works/?userid=199927538"/>
          <p:cNvSpPr txBox="1"/>
          <p:nvPr/>
        </p:nvSpPr>
        <p:spPr>
          <a:xfrm>
            <a:off x="1031342" y="1471684"/>
            <a:ext cx="10310925" cy="2114938"/>
          </a:xfrm>
          <a:prstGeom prst="rect">
            <a:avLst/>
          </a:prstGeom>
          <a:noFill/>
        </p:spPr>
        <p:txBody>
          <a:bodyPr wrap="square" rtlCol="0" anchor="t">
            <a:spAutoFit/>
          </a:bodyPr>
          <a:lstStyle/>
          <a:p>
            <a:pPr>
              <a:lnSpc>
                <a:spcPct val="17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	创建用于重新排序的候选文档集。</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给定查询</a:t>
            </a:r>
            <a:r>
              <a:rPr lang="en-US" altLang="zh-CN" sz="2000" dirty="0">
                <a:latin typeface="微软雅黑" panose="020B0503020204020204" charset="-122"/>
                <a:ea typeface="微软雅黑" panose="020B0503020204020204" charset="-122"/>
                <a:cs typeface="微软雅黑" panose="020B0503020204020204" charset="-122"/>
              </a:rPr>
              <a:t>q</a:t>
            </a:r>
            <a:r>
              <a:rPr lang="zh-CN" altLang="en-US" sz="2000" dirty="0">
                <a:latin typeface="微软雅黑" panose="020B0503020204020204" charset="-122"/>
                <a:ea typeface="微软雅黑" panose="020B0503020204020204" charset="-122"/>
                <a:cs typeface="微软雅黑" panose="020B0503020204020204" charset="-122"/>
              </a:rPr>
              <a:t>，使用词典匹配功能</a:t>
            </a:r>
            <a:r>
              <a:rPr lang="en-US" altLang="zh-CN" sz="2000" dirty="0">
                <a:latin typeface="微软雅黑" panose="020B0503020204020204" charset="-122"/>
                <a:ea typeface="微软雅黑" panose="020B0503020204020204" charset="-122"/>
                <a:cs typeface="微软雅黑" panose="020B0503020204020204" charset="-122"/>
              </a:rPr>
              <a:t>BM25</a:t>
            </a:r>
            <a:r>
              <a:rPr lang="zh-CN" altLang="en-US" sz="2000" dirty="0">
                <a:latin typeface="微软雅黑" panose="020B0503020204020204" charset="-122"/>
                <a:ea typeface="微软雅黑" panose="020B0503020204020204" charset="-122"/>
                <a:cs typeface="微软雅黑" panose="020B0503020204020204" charset="-122"/>
              </a:rPr>
              <a:t>生成种子文档集</a:t>
            </a:r>
            <a:r>
              <a:rPr lang="en-US" altLang="zh-CN" sz="2000" dirty="0">
                <a:latin typeface="微软雅黑" panose="020B0503020204020204" charset="-122"/>
                <a:ea typeface="微软雅黑" panose="020B0503020204020204" charset="-122"/>
                <a:cs typeface="微软雅黑" panose="020B0503020204020204" charset="-122"/>
              </a:rPr>
              <a:t>S</a:t>
            </a:r>
            <a:r>
              <a:rPr lang="zh-CN" altLang="en-US" sz="2000" dirty="0">
                <a:latin typeface="微软雅黑" panose="020B0503020204020204" charset="-122"/>
                <a:ea typeface="微软雅黑" panose="020B0503020204020204" charset="-122"/>
                <a:cs typeface="微软雅黑" panose="020B0503020204020204" charset="-122"/>
              </a:rPr>
              <a:t>𝑞 </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𝑑</a:t>
            </a: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𝑑</a:t>
            </a:r>
            <a:r>
              <a:rPr lang="en-US" altLang="zh-CN" sz="2000" dirty="0">
                <a:latin typeface="微软雅黑" panose="020B0503020204020204" charset="-122"/>
                <a:ea typeface="微软雅黑" panose="020B0503020204020204" charset="-122"/>
                <a:cs typeface="微软雅黑" panose="020B0503020204020204" charset="-122"/>
              </a:rPr>
              <a:t>2, · · · , </a:t>
            </a:r>
            <a:r>
              <a:rPr lang="zh-CN" altLang="en-US" sz="2000" dirty="0">
                <a:latin typeface="微软雅黑" panose="020B0503020204020204" charset="-122"/>
                <a:ea typeface="微软雅黑" panose="020B0503020204020204" charset="-122"/>
                <a:cs typeface="微软雅黑" panose="020B0503020204020204" charset="-122"/>
              </a:rPr>
              <a:t>𝑑𝑠 </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对每个种子文档集中的文档</a:t>
            </a:r>
            <a:r>
              <a:rPr lang="en-US" altLang="zh-CN" sz="2000" dirty="0">
                <a:latin typeface="微软雅黑" panose="020B0503020204020204" charset="-122"/>
                <a:ea typeface="微软雅黑" panose="020B0503020204020204" charset="-122"/>
                <a:cs typeface="微软雅黑" panose="020B0503020204020204" charset="-122"/>
              </a:rPr>
              <a:t>d</a:t>
            </a:r>
            <a:r>
              <a:rPr lang="zh-CN" altLang="en-US" sz="2000" dirty="0">
                <a:latin typeface="微软雅黑" panose="020B0503020204020204" charset="-122"/>
                <a:ea typeface="微软雅黑" panose="020B0503020204020204" charset="-122"/>
                <a:cs typeface="微软雅黑" panose="020B0503020204020204" charset="-122"/>
              </a:rPr>
              <a:t>使用</a:t>
            </a:r>
            <a:r>
              <a:rPr lang="en-US" altLang="zh-CN" sz="2000" dirty="0">
                <a:latin typeface="微软雅黑" panose="020B0503020204020204" charset="-122"/>
                <a:ea typeface="微软雅黑" panose="020B0503020204020204" charset="-122"/>
                <a:cs typeface="微软雅黑" panose="020B0503020204020204" charset="-122"/>
              </a:rPr>
              <a:t>doc2doc(</a:t>
            </a:r>
            <a:r>
              <a:rPr lang="zh-CN" altLang="en-US" sz="2000" dirty="0">
                <a:latin typeface="微软雅黑" panose="020B0503020204020204" charset="-122"/>
                <a:ea typeface="微软雅黑" panose="020B0503020204020204" charset="-122"/>
                <a:cs typeface="微软雅黑" panose="020B0503020204020204" charset="-122"/>
              </a:rPr>
              <a:t>𝑑</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获得其相邻文档，</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70000"/>
              </a:lnSpc>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所得相交形成候选集</a:t>
            </a:r>
            <a:r>
              <a:rPr lang="en-US" altLang="zh-CN" sz="2000" dirty="0">
                <a:latin typeface="微软雅黑" panose="020B0503020204020204" charset="-122"/>
                <a:ea typeface="微软雅黑" panose="020B0503020204020204" charset="-122"/>
                <a:cs typeface="微软雅黑" panose="020B0503020204020204" charset="-122"/>
              </a:rPr>
              <a:t>R</a:t>
            </a:r>
            <a:r>
              <a:rPr lang="zh-CN" altLang="en-US" sz="2000" dirty="0">
                <a:latin typeface="微软雅黑" panose="020B0503020204020204" charset="-122"/>
                <a:ea typeface="微软雅黑" panose="020B0503020204020204" charset="-122"/>
                <a:cs typeface="微软雅黑" panose="020B0503020204020204" charset="-122"/>
              </a:rPr>
              <a:t>𝑞 </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𝑑</a:t>
            </a: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𝑑</a:t>
            </a:r>
            <a:r>
              <a:rPr lang="en-US" altLang="zh-CN" sz="2000" dirty="0">
                <a:latin typeface="微软雅黑" panose="020B0503020204020204" charset="-122"/>
                <a:ea typeface="微软雅黑" panose="020B0503020204020204" charset="-122"/>
                <a:cs typeface="微软雅黑" panose="020B0503020204020204" charset="-122"/>
              </a:rPr>
              <a:t>2, · · · , </a:t>
            </a:r>
            <a:r>
              <a:rPr lang="zh-CN" altLang="en-US" sz="2000" dirty="0">
                <a:latin typeface="微软雅黑" panose="020B0503020204020204" charset="-122"/>
                <a:ea typeface="微软雅黑" panose="020B0503020204020204" charset="-122"/>
                <a:cs typeface="微软雅黑" panose="020B0503020204020204" charset="-122"/>
              </a:rPr>
              <a:t>𝑑𝑟 </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a:t>
            </a:r>
          </a:p>
        </p:txBody>
      </p:sp>
      <p:sp>
        <p:nvSpPr>
          <p:cNvPr id="10" name="文本框 9"/>
          <p:cNvSpPr txBox="1"/>
          <p:nvPr/>
        </p:nvSpPr>
        <p:spPr>
          <a:xfrm>
            <a:off x="2856865" y="512038"/>
            <a:ext cx="6659880" cy="727187"/>
          </a:xfrm>
          <a:prstGeom prst="rect">
            <a:avLst/>
          </a:prstGeom>
          <a:noFill/>
        </p:spPr>
        <p:txBody>
          <a:bodyPr wrap="square" rtlCol="0" anchor="t">
            <a:spAutoFit/>
          </a:bodyPr>
          <a:lstStyle/>
          <a:p>
            <a:pPr algn="ctr">
              <a:lnSpc>
                <a:spcPct val="170000"/>
              </a:lnSpc>
              <a:buClrTx/>
              <a:buSzTx/>
              <a:buFontTx/>
            </a:pPr>
            <a:r>
              <a:rPr lang="zh-CN" altLang="en-US" sz="2800" dirty="0">
                <a:solidFill>
                  <a:srgbClr val="6B1654"/>
                </a:solidFill>
                <a:latin typeface="微软雅黑" panose="020B0503020204020204" charset="-122"/>
                <a:ea typeface="微软雅黑" panose="020B0503020204020204" charset="-122"/>
                <a:cs typeface="微软雅黑" panose="020B0503020204020204" charset="-122"/>
              </a:rPr>
              <a:t>在线</a:t>
            </a:r>
          </a:p>
        </p:txBody>
      </p:sp>
    </p:spTree>
    <p:extLst>
      <p:ext uri="{BB962C8B-B14F-4D97-AF65-F5344CB8AC3E}">
        <p14:creationId xmlns:p14="http://schemas.microsoft.com/office/powerpoint/2010/main" val="48873792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Docer搜索：半想象现实   http://chn.docer.com/works/?userid=199927538"/>
          <p:cNvSpPr>
            <a:spLocks noGrp="1"/>
          </p:cNvSpPr>
          <p:nvPr/>
        </p:nvSpPr>
        <p:spPr>
          <a:xfrm>
            <a:off x="2213597" y="-108535"/>
            <a:ext cx="7946416" cy="844550"/>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lt"/>
              </a:rPr>
              <a:t>模型</a:t>
            </a:r>
            <a:endParaRPr lang="zh-CN" altLang="en-US" sz="4000" dirty="0">
              <a:solidFill>
                <a:srgbClr val="6B1654"/>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2856865" y="512038"/>
            <a:ext cx="6659880" cy="727187"/>
          </a:xfrm>
          <a:prstGeom prst="rect">
            <a:avLst/>
          </a:prstGeom>
          <a:noFill/>
        </p:spPr>
        <p:txBody>
          <a:bodyPr wrap="square" rtlCol="0" anchor="t">
            <a:spAutoFit/>
          </a:bodyPr>
          <a:lstStyle/>
          <a:p>
            <a:pPr algn="ctr">
              <a:lnSpc>
                <a:spcPct val="170000"/>
              </a:lnSpc>
              <a:buClrTx/>
              <a:buSzTx/>
              <a:buFontTx/>
            </a:pPr>
            <a:r>
              <a:rPr lang="zh-CN" altLang="en-US" sz="2800" dirty="0">
                <a:solidFill>
                  <a:srgbClr val="6B1654"/>
                </a:solidFill>
                <a:latin typeface="微软雅黑" panose="020B0503020204020204" charset="-122"/>
                <a:ea typeface="微软雅黑" panose="020B0503020204020204" charset="-122"/>
                <a:cs typeface="微软雅黑" panose="020B0503020204020204" charset="-122"/>
              </a:rPr>
              <a:t>在线</a:t>
            </a:r>
          </a:p>
        </p:txBody>
      </p:sp>
      <p:pic>
        <p:nvPicPr>
          <p:cNvPr id="3" name="图片 2">
            <a:extLst>
              <a:ext uri="{FF2B5EF4-FFF2-40B4-BE49-F238E27FC236}">
                <a16:creationId xmlns:a16="http://schemas.microsoft.com/office/drawing/2014/main" id="{B3C1780D-67B7-DC4C-8F69-181A9FE9FBF7}"/>
              </a:ext>
            </a:extLst>
          </p:cNvPr>
          <p:cNvPicPr>
            <a:picLocks noChangeAspect="1"/>
          </p:cNvPicPr>
          <p:nvPr/>
        </p:nvPicPr>
        <p:blipFill>
          <a:blip r:embed="rId4"/>
          <a:stretch>
            <a:fillRect/>
          </a:stretch>
        </p:blipFill>
        <p:spPr>
          <a:xfrm>
            <a:off x="1644382" y="1239225"/>
            <a:ext cx="9180455" cy="4828888"/>
          </a:xfrm>
          <a:prstGeom prst="rect">
            <a:avLst/>
          </a:prstGeom>
        </p:spPr>
      </p:pic>
    </p:spTree>
    <p:extLst>
      <p:ext uri="{BB962C8B-B14F-4D97-AF65-F5344CB8AC3E}">
        <p14:creationId xmlns:p14="http://schemas.microsoft.com/office/powerpoint/2010/main" val="281597566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heme/theme1.xml><?xml version="1.0" encoding="utf-8"?>
<a:theme xmlns:a="http://schemas.openxmlformats.org/drawingml/2006/main" name="Office 主题​​">
  <a:themeElements>
    <a:clrScheme name="自定义 897">
      <a:dk1>
        <a:sysClr val="windowText" lastClr="000000"/>
      </a:dk1>
      <a:lt1>
        <a:sysClr val="window" lastClr="FFFFFF"/>
      </a:lt1>
      <a:dk2>
        <a:srgbClr val="44546A"/>
      </a:dk2>
      <a:lt2>
        <a:srgbClr val="E7E6E6"/>
      </a:lt2>
      <a:accent1>
        <a:srgbClr val="333F50"/>
      </a:accent1>
      <a:accent2>
        <a:srgbClr val="50627C"/>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965</Words>
  <Application>Microsoft Office PowerPoint</Application>
  <PresentationFormat>宽屏</PresentationFormat>
  <Paragraphs>85</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airbookpro</dc:creator>
  <cp:lastModifiedBy>蒋 浩南</cp:lastModifiedBy>
  <cp:revision>506</cp:revision>
  <dcterms:created xsi:type="dcterms:W3CDTF">2019-05-09T04:03:00Z</dcterms:created>
  <dcterms:modified xsi:type="dcterms:W3CDTF">2022-10-23T07:35:34Z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