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5" r:id="rId5"/>
    <p:sldId id="264" r:id="rId6"/>
    <p:sldId id="258" r:id="rId7"/>
    <p:sldId id="259" r:id="rId8"/>
    <p:sldId id="26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A7B4E-95F9-4200-9953-2964027D78A0}" v="3" dt="2022-12-07T20:27:0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EA95-C9FA-44BA-990C-CF6D174149A5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E1CF-AD3E-42B8-9A88-A553ED59BF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2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nthenet.com/sqlite/sys_tables/index.ph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SQLite: System Tables (techonthenet.com)</a:t>
            </a:r>
            <a:r>
              <a:rPr lang="en-CA" dirty="0"/>
              <a:t> := 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Helvetica Neue"/>
              </a:rPr>
              <a:t>sqlite_master</a:t>
            </a:r>
            <a:r>
              <a:rPr lang="en-CA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Helvetica Neue"/>
              </a:rPr>
              <a:t>sqlite_sequence</a:t>
            </a:r>
            <a:r>
              <a:rPr lang="en-CA" b="0" i="0" dirty="0">
                <a:solidFill>
                  <a:srgbClr val="333333"/>
                </a:solidFill>
                <a:effectLst/>
                <a:latin typeface="Helvetica Neue"/>
              </a:rPr>
              <a:t>, sqlite_stat1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FE1CF-AD3E-42B8-9A88-A553ED59BF3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81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Chunk reader is used to process similar words based on a set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FE1CF-AD3E-42B8-9A88-A553ED59BF3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58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B7AA-D2D0-C4D7-C725-B2BDCF3BF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98533-749A-AB5D-0327-5BE86DF5F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91AED-F657-F720-A189-A94644E8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D39-AB7C-41EE-B759-9E1A7155BDFD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25A98-D3A0-D138-22EE-A5AC42FE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2C05-2A12-6469-C907-7ED755B1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F38-71E7-4B34-92C4-4C2B13C6A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08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58F6-B050-51D8-18CD-8314BBDA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A5233-358C-5716-F964-3B360BBC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12C7E-BDBD-493B-A386-36FD435F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D39-AB7C-41EE-B759-9E1A7155BDFD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6F26-0F4E-C53A-F990-BA34CAB2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D9B8-156A-3189-6EAE-328B9564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F38-71E7-4B34-92C4-4C2B13C6A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03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0E984-D51C-8939-B2EC-C7091161B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58CE4-E19E-F0BE-3A86-BCFED5B13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3837-0C4E-9BD3-5055-A906992A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D39-AB7C-41EE-B759-9E1A7155BDFD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5600-31D5-E333-47CB-75AEB97A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580B-BA1E-F99D-5C93-6043BB7C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F38-71E7-4B34-92C4-4C2B13C6A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56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39E1-8009-CF62-45FE-2324A8B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A31B-CA0E-2FC1-0D4E-9ED4A096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4883-7D1B-F361-1768-6458212C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D39-AB7C-41EE-B759-9E1A7155BDFD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72CF6-F8A9-D408-93EE-6FF59AC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EA9B-CE94-2ED9-D604-FE51DAD2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F38-71E7-4B34-92C4-4C2B13C6A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59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DDD3-2C6E-0040-9680-1A794BDA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E3A4E-00C4-B386-B016-E87C410C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2A9D6-60C2-1EA5-2CB9-07355247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D39-AB7C-41EE-B759-9E1A7155BDFD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7184-34CB-A10C-8DC5-64785611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4058-407E-77EE-A84A-03D7229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F38-71E7-4B34-92C4-4C2B13C6A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65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CCD4-F822-69B3-71EF-9B18EF49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9C2D-78EE-CD96-D667-FD4C069D8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6084-9ED7-5958-2BDE-0A1204F0C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185B4-1B20-7C42-D346-6A22617F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D39-AB7C-41EE-B759-9E1A7155BDFD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84EC4-7D15-337D-1384-A8C759A3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37B5-7EFE-70E8-854D-6762F72C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F38-71E7-4B34-92C4-4C2B13C6A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24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B63C-71DD-039D-6693-FA6E5DBD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ABED8-541F-F978-6AAC-BFAC9BAE2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C84C1-2B27-72C9-CC6A-07702BB2C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E1F6B-9048-C796-1952-62A857660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E4DE2-8B6E-2D16-4DA4-827C21CB2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9F701-EDC1-1F85-613C-4B2F595E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D39-AB7C-41EE-B759-9E1A7155BDFD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2EE05-4517-D48A-9FA6-348ECDB9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02046-3DE0-5449-6B79-8FE6E610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F38-71E7-4B34-92C4-4C2B13C6A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18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4EB4-1F05-A5FF-A30B-2A1E97CC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249EC-96C5-1886-08A3-0214E473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D39-AB7C-41EE-B759-9E1A7155BDFD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51B0A-7F4F-180E-7D4C-10E2B415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3B3AE-8F20-7A57-50B9-046EDF2B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F38-71E7-4B34-92C4-4C2B13C6A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61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8F0D4-EBF8-BF49-6898-8E62B9B7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D39-AB7C-41EE-B759-9E1A7155BDFD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A6C2F-E674-27F4-7B50-7E61390F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CC895-1B17-2FE9-0D82-191E237C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F38-71E7-4B34-92C4-4C2B13C6A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4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7CA4-6B75-5D83-A499-E03D6D3B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95F6-BA9A-6D1F-598C-E942E064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3E0BA-12C3-F80A-8A9F-9532D299B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498C5-7870-A3DD-ADAB-2E4573AB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D39-AB7C-41EE-B759-9E1A7155BDFD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955C2-7E85-2040-9233-78A9A475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65563-E906-A657-370C-352641E0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F38-71E7-4B34-92C4-4C2B13C6A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89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2389-E44D-FF7D-A4AD-709D8698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89FA8-A883-544A-D40B-830D9D979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6548A-F86E-F09A-0657-EF3654E54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36113-5692-8588-88B3-39982573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D39-AB7C-41EE-B759-9E1A7155BDFD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D0EF9-6EAD-8CE6-9846-1DF893D6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EE580-E1F6-9DB6-A216-46A422DD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F38-71E7-4B34-92C4-4C2B13C6A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80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B84BD-80B4-0EEB-143C-7E1A077D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FF07-7633-6AE6-8FCD-7693305D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09B06-5D38-A139-71AE-5197FFD62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ED39-AB7C-41EE-B759-9E1A7155BDFD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9084F-B89F-C6DB-A391-99A932D3D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12A19-7AFF-8402-D4B2-C5D2D81E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4F38-71E7-4B34-92C4-4C2B13C6A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witter-logo-blue-267257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kotonoblog.be/installer-mongodb-3-ubuntu-16-04-lts-linux-mint-18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diggita.it/story.php?title=Che_cosa_e_la_capacita_di_problem_solving_e_perche_e_importante_coltivarla-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en.wikiversity.org/wiki/Python_Concep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rendonalbertson.com/2021/06/04/automated-chunking-of-text-for-learners-not-search-algorithms/" TargetMode="External"/><Relationship Id="rId2" Type="http://schemas.openxmlformats.org/officeDocument/2006/relationships/hyperlink" Target="https://www.mongodb.com/languages/python#:~:text=There%20are%20three%20ways%20to%20connect%20MongoDB%20to,converts%20existing%20SQL%20queries%20to%20mongodb%20query%20documents.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sqlite/sqlite_python.htm" TargetMode="External"/><Relationship Id="rId4" Type="http://schemas.openxmlformats.org/officeDocument/2006/relationships/hyperlink" Target="https://docs.python.org/3/library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65B51-5BF3-F898-E828-635B6CC6D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2436" y="837631"/>
            <a:ext cx="5657364" cy="4027331"/>
          </a:xfrm>
        </p:spPr>
        <p:txBody>
          <a:bodyPr>
            <a:normAutofit/>
          </a:bodyPr>
          <a:lstStyle/>
          <a:p>
            <a:r>
              <a:rPr lang="en-CA" dirty="0"/>
              <a:t>Twitter Data Analysis</a:t>
            </a:r>
            <a:br>
              <a:rPr lang="en-CA" dirty="0"/>
            </a:br>
            <a:r>
              <a:rPr lang="en-CA" dirty="0"/>
              <a:t>with </a:t>
            </a:r>
            <a:br>
              <a:rPr lang="en-CA" dirty="0"/>
            </a:br>
            <a:r>
              <a:rPr lang="en-CA" dirty="0"/>
              <a:t>SQL &amp;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EFDDF-0813-2424-2A83-555F0970C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2188" y="5717906"/>
            <a:ext cx="5277972" cy="644856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Nathan Annoh-Kwafo</a:t>
            </a:r>
          </a:p>
          <a:p>
            <a:r>
              <a:rPr lang="en-CA" dirty="0"/>
              <a:t>CS 4525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34AF29F-1A96-B49F-3E4F-251970D3F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000E26-8AB6-E83B-91D8-37BC9C8F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43" y="252711"/>
            <a:ext cx="8510458" cy="648544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A2411B1-1731-EBEE-5FE1-4F3C51A2CDEA}"/>
              </a:ext>
            </a:extLst>
          </p:cNvPr>
          <p:cNvSpPr/>
          <p:nvPr/>
        </p:nvSpPr>
        <p:spPr>
          <a:xfrm>
            <a:off x="79899" y="1908879"/>
            <a:ext cx="3349690" cy="33403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0AA09-E36E-3531-AE6E-DCE291F2E2CC}"/>
              </a:ext>
            </a:extLst>
          </p:cNvPr>
          <p:cNvSpPr txBox="1"/>
          <p:nvPr/>
        </p:nvSpPr>
        <p:spPr>
          <a:xfrm>
            <a:off x="710215" y="2833711"/>
            <a:ext cx="1935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chemeClr val="bg1"/>
                </a:solidFill>
                <a:latin typeface="+mj-lt"/>
              </a:rPr>
              <a:t>Twitter Dataset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0C893105-4886-5855-8F1F-5A9845310411}"/>
              </a:ext>
            </a:extLst>
          </p:cNvPr>
          <p:cNvSpPr/>
          <p:nvPr/>
        </p:nvSpPr>
        <p:spPr>
          <a:xfrm rot="10800000">
            <a:off x="1913139" y="-656948"/>
            <a:ext cx="1464816" cy="1313895"/>
          </a:xfrm>
          <a:prstGeom prst="blockArc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FBF9C-DD82-0389-0A81-1E17BCA48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0" y="6051918"/>
            <a:ext cx="685426" cy="6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1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51475F7-E78B-36B5-C14A-82CC69E124D2}"/>
              </a:ext>
            </a:extLst>
          </p:cNvPr>
          <p:cNvGrpSpPr/>
          <p:nvPr/>
        </p:nvGrpSpPr>
        <p:grpSpPr>
          <a:xfrm>
            <a:off x="8520308" y="2322908"/>
            <a:ext cx="1606858" cy="1482571"/>
            <a:chOff x="2121763" y="3568823"/>
            <a:chExt cx="1606858" cy="14825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14865A-696E-1EA8-DD58-D19B96493697}"/>
                </a:ext>
              </a:extLst>
            </p:cNvPr>
            <p:cNvSpPr/>
            <p:nvPr/>
          </p:nvSpPr>
          <p:spPr>
            <a:xfrm>
              <a:off x="2121763" y="3568823"/>
              <a:ext cx="1606858" cy="14825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50800" dir="21540000" sx="101000" sy="101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54AF0E-18A1-4AEE-1559-3B6B4D03551B}"/>
                </a:ext>
              </a:extLst>
            </p:cNvPr>
            <p:cNvSpPr txBox="1"/>
            <p:nvPr/>
          </p:nvSpPr>
          <p:spPr>
            <a:xfrm>
              <a:off x="2414726" y="3986942"/>
              <a:ext cx="1020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Light weight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D0EC8A-0A28-50FD-5AAB-35332C7AA77D}"/>
              </a:ext>
            </a:extLst>
          </p:cNvPr>
          <p:cNvGrpSpPr/>
          <p:nvPr/>
        </p:nvGrpSpPr>
        <p:grpSpPr>
          <a:xfrm>
            <a:off x="2787588" y="3829269"/>
            <a:ext cx="1606858" cy="1482571"/>
            <a:chOff x="4139784" y="3891987"/>
            <a:chExt cx="1606858" cy="148257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5FEE2C-2004-415A-9CEA-49C0DD373FAF}"/>
                </a:ext>
              </a:extLst>
            </p:cNvPr>
            <p:cNvSpPr/>
            <p:nvPr/>
          </p:nvSpPr>
          <p:spPr>
            <a:xfrm>
              <a:off x="4139784" y="3891987"/>
              <a:ext cx="1606858" cy="14825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50800" dir="21540000" sx="101000" sy="101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E29732-6A4E-5799-2090-5597083721C7}"/>
                </a:ext>
              </a:extLst>
            </p:cNvPr>
            <p:cNvSpPr txBox="1"/>
            <p:nvPr/>
          </p:nvSpPr>
          <p:spPr>
            <a:xfrm>
              <a:off x="4339531" y="4125441"/>
              <a:ext cx="12445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Transactions Follow</a:t>
              </a:r>
            </a:p>
            <a:p>
              <a:pPr algn="ctr"/>
              <a:r>
                <a:rPr lang="en-CA" sz="1600" dirty="0"/>
                <a:t>ACID principle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D8D3B1-7410-EBE1-4905-E461141B0A84}"/>
              </a:ext>
            </a:extLst>
          </p:cNvPr>
          <p:cNvGrpSpPr/>
          <p:nvPr/>
        </p:nvGrpSpPr>
        <p:grpSpPr>
          <a:xfrm>
            <a:off x="4525712" y="2371725"/>
            <a:ext cx="1810669" cy="1682642"/>
            <a:chOff x="7714882" y="4432015"/>
            <a:chExt cx="1810669" cy="16826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39564DF-ECC1-F5CD-596D-3781C1102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4882" y="4432015"/>
              <a:ext cx="1810669" cy="16826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72B26D-65B1-DEB5-8F5E-04AF1CF97F21}"/>
                </a:ext>
              </a:extLst>
            </p:cNvPr>
            <p:cNvSpPr txBox="1"/>
            <p:nvPr/>
          </p:nvSpPr>
          <p:spPr>
            <a:xfrm>
              <a:off x="8021752" y="4774393"/>
              <a:ext cx="11969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Single Database file</a:t>
              </a:r>
            </a:p>
            <a:p>
              <a:pPr algn="ctr"/>
              <a:endParaRPr lang="en-CA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56EBAE-529D-5F2D-1B08-4D35875B500E}"/>
              </a:ext>
            </a:extLst>
          </p:cNvPr>
          <p:cNvGrpSpPr/>
          <p:nvPr/>
        </p:nvGrpSpPr>
        <p:grpSpPr>
          <a:xfrm>
            <a:off x="10127166" y="102104"/>
            <a:ext cx="1715646" cy="1904270"/>
            <a:chOff x="4704382" y="1311533"/>
            <a:chExt cx="1532878" cy="172777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96C27E-B22D-13E2-F47D-6843F7206D6E}"/>
                </a:ext>
              </a:extLst>
            </p:cNvPr>
            <p:cNvSpPr/>
            <p:nvPr/>
          </p:nvSpPr>
          <p:spPr>
            <a:xfrm>
              <a:off x="4704382" y="1311533"/>
              <a:ext cx="1532878" cy="363743"/>
            </a:xfrm>
            <a:custGeom>
              <a:avLst/>
              <a:gdLst>
                <a:gd name="connsiteX0" fmla="*/ 1145775 w 1145774"/>
                <a:gd name="connsiteY0" fmla="*/ 163682 h 327364"/>
                <a:gd name="connsiteX1" fmla="*/ 572887 w 1145774"/>
                <a:gd name="connsiteY1" fmla="*/ 327364 h 327364"/>
                <a:gd name="connsiteX2" fmla="*/ 0 w 1145774"/>
                <a:gd name="connsiteY2" fmla="*/ 163682 h 327364"/>
                <a:gd name="connsiteX3" fmla="*/ 572887 w 1145774"/>
                <a:gd name="connsiteY3" fmla="*/ 0 h 327364"/>
                <a:gd name="connsiteX4" fmla="*/ 1145775 w 1145774"/>
                <a:gd name="connsiteY4" fmla="*/ 163682 h 32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5774" h="327364">
                  <a:moveTo>
                    <a:pt x="1145775" y="163682"/>
                  </a:moveTo>
                  <a:cubicBezTo>
                    <a:pt x="1145775" y="254081"/>
                    <a:pt x="889284" y="327364"/>
                    <a:pt x="572887" y="327364"/>
                  </a:cubicBezTo>
                  <a:cubicBezTo>
                    <a:pt x="256490" y="327364"/>
                    <a:pt x="0" y="254081"/>
                    <a:pt x="0" y="163682"/>
                  </a:cubicBezTo>
                  <a:cubicBezTo>
                    <a:pt x="0" y="73283"/>
                    <a:pt x="256490" y="0"/>
                    <a:pt x="572887" y="0"/>
                  </a:cubicBezTo>
                  <a:cubicBezTo>
                    <a:pt x="889284" y="0"/>
                    <a:pt x="1145775" y="73283"/>
                    <a:pt x="1145775" y="16368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CEB0538-72A5-85D1-C115-B2D37F69C91A}"/>
                </a:ext>
              </a:extLst>
            </p:cNvPr>
            <p:cNvSpPr/>
            <p:nvPr/>
          </p:nvSpPr>
          <p:spPr>
            <a:xfrm>
              <a:off x="4704382" y="1584340"/>
              <a:ext cx="1532878" cy="545614"/>
            </a:xfrm>
            <a:custGeom>
              <a:avLst/>
              <a:gdLst>
                <a:gd name="connsiteX0" fmla="*/ 982093 w 1145774"/>
                <a:gd name="connsiteY0" fmla="*/ 327364 h 491046"/>
                <a:gd name="connsiteX1" fmla="*/ 941172 w 1145774"/>
                <a:gd name="connsiteY1" fmla="*/ 286444 h 491046"/>
                <a:gd name="connsiteX2" fmla="*/ 982093 w 1145774"/>
                <a:gd name="connsiteY2" fmla="*/ 245523 h 491046"/>
                <a:gd name="connsiteX3" fmla="*/ 1023013 w 1145774"/>
                <a:gd name="connsiteY3" fmla="*/ 286444 h 491046"/>
                <a:gd name="connsiteX4" fmla="*/ 982093 w 1145774"/>
                <a:gd name="connsiteY4" fmla="*/ 327364 h 491046"/>
                <a:gd name="connsiteX5" fmla="*/ 572887 w 1145774"/>
                <a:gd name="connsiteY5" fmla="*/ 163682 h 491046"/>
                <a:gd name="connsiteX6" fmla="*/ 0 w 1145774"/>
                <a:gd name="connsiteY6" fmla="*/ 0 h 491046"/>
                <a:gd name="connsiteX7" fmla="*/ 0 w 1145774"/>
                <a:gd name="connsiteY7" fmla="*/ 327364 h 491046"/>
                <a:gd name="connsiteX8" fmla="*/ 572887 w 1145774"/>
                <a:gd name="connsiteY8" fmla="*/ 491046 h 491046"/>
                <a:gd name="connsiteX9" fmla="*/ 1145775 w 1145774"/>
                <a:gd name="connsiteY9" fmla="*/ 327364 h 491046"/>
                <a:gd name="connsiteX10" fmla="*/ 1145775 w 1145774"/>
                <a:gd name="connsiteY10" fmla="*/ 0 h 491046"/>
                <a:gd name="connsiteX11" fmla="*/ 572887 w 1145774"/>
                <a:gd name="connsiteY11" fmla="*/ 163682 h 4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5774" h="491046">
                  <a:moveTo>
                    <a:pt x="982093" y="327364"/>
                  </a:moveTo>
                  <a:cubicBezTo>
                    <a:pt x="957540" y="327364"/>
                    <a:pt x="941172" y="310996"/>
                    <a:pt x="941172" y="286444"/>
                  </a:cubicBezTo>
                  <a:cubicBezTo>
                    <a:pt x="941172" y="261891"/>
                    <a:pt x="957540" y="245523"/>
                    <a:pt x="982093" y="245523"/>
                  </a:cubicBezTo>
                  <a:cubicBezTo>
                    <a:pt x="1006645" y="245523"/>
                    <a:pt x="1023013" y="261891"/>
                    <a:pt x="1023013" y="286444"/>
                  </a:cubicBezTo>
                  <a:cubicBezTo>
                    <a:pt x="1023013" y="310996"/>
                    <a:pt x="1006645" y="327364"/>
                    <a:pt x="982093" y="327364"/>
                  </a:cubicBezTo>
                  <a:close/>
                  <a:moveTo>
                    <a:pt x="572887" y="163682"/>
                  </a:moveTo>
                  <a:cubicBezTo>
                    <a:pt x="257799" y="163682"/>
                    <a:pt x="0" y="90025"/>
                    <a:pt x="0" y="0"/>
                  </a:cubicBezTo>
                  <a:lnTo>
                    <a:pt x="0" y="327364"/>
                  </a:lnTo>
                  <a:cubicBezTo>
                    <a:pt x="0" y="417389"/>
                    <a:pt x="257799" y="491046"/>
                    <a:pt x="572887" y="491046"/>
                  </a:cubicBezTo>
                  <a:cubicBezTo>
                    <a:pt x="887975" y="491046"/>
                    <a:pt x="1145775" y="417389"/>
                    <a:pt x="1145775" y="327364"/>
                  </a:cubicBezTo>
                  <a:lnTo>
                    <a:pt x="1145775" y="0"/>
                  </a:lnTo>
                  <a:cubicBezTo>
                    <a:pt x="1145775" y="90025"/>
                    <a:pt x="887975" y="163682"/>
                    <a:pt x="572887" y="16368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1957260-9AC9-7F51-DCF1-36E577489782}"/>
                </a:ext>
              </a:extLst>
            </p:cNvPr>
            <p:cNvSpPr/>
            <p:nvPr/>
          </p:nvSpPr>
          <p:spPr>
            <a:xfrm>
              <a:off x="4704382" y="2039018"/>
              <a:ext cx="1532878" cy="545614"/>
            </a:xfrm>
            <a:custGeom>
              <a:avLst/>
              <a:gdLst>
                <a:gd name="connsiteX0" fmla="*/ 982093 w 1145774"/>
                <a:gd name="connsiteY0" fmla="*/ 327364 h 491046"/>
                <a:gd name="connsiteX1" fmla="*/ 941172 w 1145774"/>
                <a:gd name="connsiteY1" fmla="*/ 286444 h 491046"/>
                <a:gd name="connsiteX2" fmla="*/ 982093 w 1145774"/>
                <a:gd name="connsiteY2" fmla="*/ 245523 h 491046"/>
                <a:gd name="connsiteX3" fmla="*/ 1023013 w 1145774"/>
                <a:gd name="connsiteY3" fmla="*/ 286444 h 491046"/>
                <a:gd name="connsiteX4" fmla="*/ 982093 w 1145774"/>
                <a:gd name="connsiteY4" fmla="*/ 327364 h 491046"/>
                <a:gd name="connsiteX5" fmla="*/ 572887 w 1145774"/>
                <a:gd name="connsiteY5" fmla="*/ 163682 h 491046"/>
                <a:gd name="connsiteX6" fmla="*/ 0 w 1145774"/>
                <a:gd name="connsiteY6" fmla="*/ 0 h 491046"/>
                <a:gd name="connsiteX7" fmla="*/ 0 w 1145774"/>
                <a:gd name="connsiteY7" fmla="*/ 327364 h 491046"/>
                <a:gd name="connsiteX8" fmla="*/ 572887 w 1145774"/>
                <a:gd name="connsiteY8" fmla="*/ 491046 h 491046"/>
                <a:gd name="connsiteX9" fmla="*/ 1145775 w 1145774"/>
                <a:gd name="connsiteY9" fmla="*/ 327364 h 491046"/>
                <a:gd name="connsiteX10" fmla="*/ 1145775 w 1145774"/>
                <a:gd name="connsiteY10" fmla="*/ 0 h 491046"/>
                <a:gd name="connsiteX11" fmla="*/ 572887 w 1145774"/>
                <a:gd name="connsiteY11" fmla="*/ 163682 h 4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5774" h="491046">
                  <a:moveTo>
                    <a:pt x="982093" y="327364"/>
                  </a:moveTo>
                  <a:cubicBezTo>
                    <a:pt x="957540" y="327364"/>
                    <a:pt x="941172" y="310996"/>
                    <a:pt x="941172" y="286444"/>
                  </a:cubicBezTo>
                  <a:cubicBezTo>
                    <a:pt x="941172" y="261891"/>
                    <a:pt x="957540" y="245523"/>
                    <a:pt x="982093" y="245523"/>
                  </a:cubicBezTo>
                  <a:cubicBezTo>
                    <a:pt x="1006645" y="245523"/>
                    <a:pt x="1023013" y="261891"/>
                    <a:pt x="1023013" y="286444"/>
                  </a:cubicBezTo>
                  <a:cubicBezTo>
                    <a:pt x="1023013" y="310996"/>
                    <a:pt x="1006645" y="327364"/>
                    <a:pt x="982093" y="327364"/>
                  </a:cubicBezTo>
                  <a:close/>
                  <a:moveTo>
                    <a:pt x="572887" y="163682"/>
                  </a:moveTo>
                  <a:cubicBezTo>
                    <a:pt x="257799" y="163682"/>
                    <a:pt x="0" y="90025"/>
                    <a:pt x="0" y="0"/>
                  </a:cubicBezTo>
                  <a:lnTo>
                    <a:pt x="0" y="327364"/>
                  </a:lnTo>
                  <a:cubicBezTo>
                    <a:pt x="0" y="417389"/>
                    <a:pt x="257799" y="491046"/>
                    <a:pt x="572887" y="491046"/>
                  </a:cubicBezTo>
                  <a:cubicBezTo>
                    <a:pt x="887975" y="491046"/>
                    <a:pt x="1145775" y="417389"/>
                    <a:pt x="1145775" y="327364"/>
                  </a:cubicBezTo>
                  <a:lnTo>
                    <a:pt x="1145775" y="0"/>
                  </a:lnTo>
                  <a:cubicBezTo>
                    <a:pt x="1145775" y="90025"/>
                    <a:pt x="887975" y="163682"/>
                    <a:pt x="572887" y="16368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B94B665-0164-F45B-A7D8-605A1F863563}"/>
                </a:ext>
              </a:extLst>
            </p:cNvPr>
            <p:cNvSpPr/>
            <p:nvPr/>
          </p:nvSpPr>
          <p:spPr>
            <a:xfrm>
              <a:off x="4704382" y="2493698"/>
              <a:ext cx="1532878" cy="545614"/>
            </a:xfrm>
            <a:custGeom>
              <a:avLst/>
              <a:gdLst>
                <a:gd name="connsiteX0" fmla="*/ 982093 w 1145774"/>
                <a:gd name="connsiteY0" fmla="*/ 327364 h 491046"/>
                <a:gd name="connsiteX1" fmla="*/ 941172 w 1145774"/>
                <a:gd name="connsiteY1" fmla="*/ 286444 h 491046"/>
                <a:gd name="connsiteX2" fmla="*/ 982093 w 1145774"/>
                <a:gd name="connsiteY2" fmla="*/ 245523 h 491046"/>
                <a:gd name="connsiteX3" fmla="*/ 1023013 w 1145774"/>
                <a:gd name="connsiteY3" fmla="*/ 286444 h 491046"/>
                <a:gd name="connsiteX4" fmla="*/ 982093 w 1145774"/>
                <a:gd name="connsiteY4" fmla="*/ 327364 h 491046"/>
                <a:gd name="connsiteX5" fmla="*/ 572887 w 1145774"/>
                <a:gd name="connsiteY5" fmla="*/ 163682 h 491046"/>
                <a:gd name="connsiteX6" fmla="*/ 0 w 1145774"/>
                <a:gd name="connsiteY6" fmla="*/ 0 h 491046"/>
                <a:gd name="connsiteX7" fmla="*/ 0 w 1145774"/>
                <a:gd name="connsiteY7" fmla="*/ 327364 h 491046"/>
                <a:gd name="connsiteX8" fmla="*/ 572887 w 1145774"/>
                <a:gd name="connsiteY8" fmla="*/ 491046 h 491046"/>
                <a:gd name="connsiteX9" fmla="*/ 1145775 w 1145774"/>
                <a:gd name="connsiteY9" fmla="*/ 327364 h 491046"/>
                <a:gd name="connsiteX10" fmla="*/ 1145775 w 1145774"/>
                <a:gd name="connsiteY10" fmla="*/ 0 h 491046"/>
                <a:gd name="connsiteX11" fmla="*/ 572887 w 1145774"/>
                <a:gd name="connsiteY11" fmla="*/ 163682 h 4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5774" h="491046">
                  <a:moveTo>
                    <a:pt x="982093" y="327364"/>
                  </a:moveTo>
                  <a:cubicBezTo>
                    <a:pt x="957540" y="327364"/>
                    <a:pt x="941172" y="310996"/>
                    <a:pt x="941172" y="286444"/>
                  </a:cubicBezTo>
                  <a:cubicBezTo>
                    <a:pt x="941172" y="261891"/>
                    <a:pt x="957540" y="245523"/>
                    <a:pt x="982093" y="245523"/>
                  </a:cubicBezTo>
                  <a:cubicBezTo>
                    <a:pt x="1006645" y="245523"/>
                    <a:pt x="1023013" y="261891"/>
                    <a:pt x="1023013" y="286444"/>
                  </a:cubicBezTo>
                  <a:cubicBezTo>
                    <a:pt x="1023013" y="310996"/>
                    <a:pt x="1006645" y="327364"/>
                    <a:pt x="982093" y="327364"/>
                  </a:cubicBezTo>
                  <a:close/>
                  <a:moveTo>
                    <a:pt x="572887" y="163682"/>
                  </a:moveTo>
                  <a:cubicBezTo>
                    <a:pt x="257799" y="163682"/>
                    <a:pt x="0" y="90025"/>
                    <a:pt x="0" y="0"/>
                  </a:cubicBezTo>
                  <a:lnTo>
                    <a:pt x="0" y="327364"/>
                  </a:lnTo>
                  <a:cubicBezTo>
                    <a:pt x="0" y="417389"/>
                    <a:pt x="257799" y="491046"/>
                    <a:pt x="572887" y="491046"/>
                  </a:cubicBezTo>
                  <a:cubicBezTo>
                    <a:pt x="887975" y="491046"/>
                    <a:pt x="1145775" y="417389"/>
                    <a:pt x="1145775" y="327364"/>
                  </a:cubicBezTo>
                  <a:lnTo>
                    <a:pt x="1145775" y="0"/>
                  </a:lnTo>
                  <a:cubicBezTo>
                    <a:pt x="1145775" y="90025"/>
                    <a:pt x="887975" y="163682"/>
                    <a:pt x="572887" y="16368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FD6457-C98C-365A-C84A-3C162B0C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691" y="1262911"/>
            <a:ext cx="1399441" cy="284226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SQLite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2EAF80D-05FA-AC42-1295-FCEEBCCF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996" y="5704943"/>
            <a:ext cx="688908" cy="68281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309D9ED-21A0-A69D-1260-43650DBF25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798" t="10232"/>
          <a:stretch/>
        </p:blipFill>
        <p:spPr>
          <a:xfrm>
            <a:off x="0" y="0"/>
            <a:ext cx="2556588" cy="330429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EB0B20F-5BD6-67F5-C169-3E402FA88490}"/>
              </a:ext>
            </a:extLst>
          </p:cNvPr>
          <p:cNvSpPr txBox="1"/>
          <p:nvPr/>
        </p:nvSpPr>
        <p:spPr>
          <a:xfrm>
            <a:off x="0" y="722874"/>
            <a:ext cx="2211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chemeClr val="bg1"/>
                </a:solidFill>
                <a:latin typeface="+mj-lt"/>
              </a:rPr>
              <a:t>SQL </a:t>
            </a:r>
          </a:p>
          <a:p>
            <a:pPr algn="ctr"/>
            <a:r>
              <a:rPr lang="en-CA" sz="4000" dirty="0">
                <a:solidFill>
                  <a:schemeClr val="bg1"/>
                </a:solidFill>
                <a:latin typeface="+mj-lt"/>
              </a:rPr>
              <a:t>Database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CD8A5F3-34C8-C25C-12BB-3548BF92A8E3}"/>
              </a:ext>
            </a:extLst>
          </p:cNvPr>
          <p:cNvSpPr/>
          <p:nvPr/>
        </p:nvSpPr>
        <p:spPr>
          <a:xfrm rot="670791">
            <a:off x="3867562" y="3064554"/>
            <a:ext cx="670783" cy="878889"/>
          </a:xfrm>
          <a:custGeom>
            <a:avLst/>
            <a:gdLst>
              <a:gd name="connsiteX0" fmla="*/ 172770 w 474611"/>
              <a:gd name="connsiteY0" fmla="*/ 852256 h 852256"/>
              <a:gd name="connsiteX1" fmla="*/ 12972 w 474611"/>
              <a:gd name="connsiteY1" fmla="*/ 230820 h 852256"/>
              <a:gd name="connsiteX2" fmla="*/ 474611 w 474611"/>
              <a:gd name="connsiteY2" fmla="*/ 0 h 85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611" h="852256">
                <a:moveTo>
                  <a:pt x="172770" y="852256"/>
                </a:moveTo>
                <a:cubicBezTo>
                  <a:pt x="67717" y="612559"/>
                  <a:pt x="-37335" y="372862"/>
                  <a:pt x="12972" y="230820"/>
                </a:cubicBezTo>
                <a:cubicBezTo>
                  <a:pt x="63279" y="88778"/>
                  <a:pt x="376957" y="32551"/>
                  <a:pt x="474611" y="0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E91989E-A56A-D145-CD4B-4386C3318835}"/>
              </a:ext>
            </a:extLst>
          </p:cNvPr>
          <p:cNvSpPr/>
          <p:nvPr/>
        </p:nvSpPr>
        <p:spPr>
          <a:xfrm>
            <a:off x="5948039" y="3799643"/>
            <a:ext cx="1393927" cy="1019984"/>
          </a:xfrm>
          <a:custGeom>
            <a:avLst/>
            <a:gdLst>
              <a:gd name="connsiteX0" fmla="*/ 0 w 1393927"/>
              <a:gd name="connsiteY0" fmla="*/ 0 h 1019984"/>
              <a:gd name="connsiteX1" fmla="*/ 292963 w 1393927"/>
              <a:gd name="connsiteY1" fmla="*/ 1012054 h 1019984"/>
              <a:gd name="connsiteX2" fmla="*/ 1313895 w 1393927"/>
              <a:gd name="connsiteY2" fmla="*/ 470516 h 1019984"/>
              <a:gd name="connsiteX3" fmla="*/ 1331650 w 1393927"/>
              <a:gd name="connsiteY3" fmla="*/ 452761 h 1019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3927" h="1019984">
                <a:moveTo>
                  <a:pt x="0" y="0"/>
                </a:moveTo>
                <a:cubicBezTo>
                  <a:pt x="36990" y="466817"/>
                  <a:pt x="73981" y="933635"/>
                  <a:pt x="292963" y="1012054"/>
                </a:cubicBezTo>
                <a:cubicBezTo>
                  <a:pt x="511945" y="1090473"/>
                  <a:pt x="1140781" y="563731"/>
                  <a:pt x="1313895" y="470516"/>
                </a:cubicBezTo>
                <a:cubicBezTo>
                  <a:pt x="1487009" y="377301"/>
                  <a:pt x="1324252" y="463118"/>
                  <a:pt x="1331650" y="452761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DE80DF1-E888-4FFB-8D99-A5AF01E5313B}"/>
              </a:ext>
            </a:extLst>
          </p:cNvPr>
          <p:cNvSpPr/>
          <p:nvPr/>
        </p:nvSpPr>
        <p:spPr>
          <a:xfrm>
            <a:off x="8338316" y="3624589"/>
            <a:ext cx="363984" cy="346229"/>
          </a:xfrm>
          <a:custGeom>
            <a:avLst/>
            <a:gdLst>
              <a:gd name="connsiteX0" fmla="*/ 0 w 363984"/>
              <a:gd name="connsiteY0" fmla="*/ 346229 h 346229"/>
              <a:gd name="connsiteX1" fmla="*/ 363984 w 363984"/>
              <a:gd name="connsiteY1" fmla="*/ 0 h 34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3984" h="346229">
                <a:moveTo>
                  <a:pt x="0" y="346229"/>
                </a:moveTo>
                <a:cubicBezTo>
                  <a:pt x="145741" y="224161"/>
                  <a:pt x="291483" y="102093"/>
                  <a:pt x="363984" y="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61631FF-8D8F-F66C-3F8B-63CBF48946B3}"/>
              </a:ext>
            </a:extLst>
          </p:cNvPr>
          <p:cNvSpPr/>
          <p:nvPr/>
        </p:nvSpPr>
        <p:spPr>
          <a:xfrm>
            <a:off x="10060584" y="2046313"/>
            <a:ext cx="426128" cy="701336"/>
          </a:xfrm>
          <a:custGeom>
            <a:avLst/>
            <a:gdLst>
              <a:gd name="connsiteX0" fmla="*/ 0 w 426128"/>
              <a:gd name="connsiteY0" fmla="*/ 701336 h 701336"/>
              <a:gd name="connsiteX1" fmla="*/ 426128 w 426128"/>
              <a:gd name="connsiteY1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6128" h="701336">
                <a:moveTo>
                  <a:pt x="0" y="701336"/>
                </a:moveTo>
                <a:cubicBezTo>
                  <a:pt x="173114" y="407633"/>
                  <a:pt x="346229" y="113930"/>
                  <a:pt x="426128" y="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7BD4FC4-F323-D88C-28A0-2DDA57F32D09}"/>
              </a:ext>
            </a:extLst>
          </p:cNvPr>
          <p:cNvSpPr/>
          <p:nvPr/>
        </p:nvSpPr>
        <p:spPr>
          <a:xfrm>
            <a:off x="1740023" y="4749553"/>
            <a:ext cx="1100831" cy="1000391"/>
          </a:xfrm>
          <a:custGeom>
            <a:avLst/>
            <a:gdLst>
              <a:gd name="connsiteX0" fmla="*/ 0 w 1100831"/>
              <a:gd name="connsiteY0" fmla="*/ 949911 h 1000391"/>
              <a:gd name="connsiteX1" fmla="*/ 514905 w 1100831"/>
              <a:gd name="connsiteY1" fmla="*/ 941033 h 1000391"/>
              <a:gd name="connsiteX2" fmla="*/ 745725 w 1100831"/>
              <a:gd name="connsiteY2" fmla="*/ 355107 h 1000391"/>
              <a:gd name="connsiteX3" fmla="*/ 1100831 w 1100831"/>
              <a:gd name="connsiteY3" fmla="*/ 0 h 10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0831" h="1000391">
                <a:moveTo>
                  <a:pt x="0" y="949911"/>
                </a:moveTo>
                <a:cubicBezTo>
                  <a:pt x="195309" y="995039"/>
                  <a:pt x="390618" y="1040167"/>
                  <a:pt x="514905" y="941033"/>
                </a:cubicBezTo>
                <a:cubicBezTo>
                  <a:pt x="639192" y="841899"/>
                  <a:pt x="648071" y="511946"/>
                  <a:pt x="745725" y="355107"/>
                </a:cubicBezTo>
                <a:cubicBezTo>
                  <a:pt x="843379" y="198268"/>
                  <a:pt x="1031289" y="65103"/>
                  <a:pt x="1100831" y="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3963E6-0804-6A7B-DF7A-B15A2DB22FEF}"/>
              </a:ext>
            </a:extLst>
          </p:cNvPr>
          <p:cNvGrpSpPr/>
          <p:nvPr/>
        </p:nvGrpSpPr>
        <p:grpSpPr>
          <a:xfrm>
            <a:off x="6763712" y="3503998"/>
            <a:ext cx="1810669" cy="1682642"/>
            <a:chOff x="7782944" y="4361338"/>
            <a:chExt cx="1810669" cy="168264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E9723C9-DA70-9220-AA51-FDEAF7A60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2944" y="4361338"/>
              <a:ext cx="1810669" cy="168264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CA0AB2-B670-1771-DE20-697ECEB0DDF9}"/>
                </a:ext>
              </a:extLst>
            </p:cNvPr>
            <p:cNvSpPr txBox="1"/>
            <p:nvPr/>
          </p:nvSpPr>
          <p:spPr>
            <a:xfrm>
              <a:off x="8120846" y="4879493"/>
              <a:ext cx="1134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Catalogue tables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06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044290B-F580-F64F-CFFC-1E75F0F677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3501" b="12386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41" name="Freeform: Shape 40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58EFDDF-0813-2424-2A83-555F0970C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570" y="4154787"/>
            <a:ext cx="3230229" cy="538511"/>
          </a:xfrm>
        </p:spPr>
        <p:txBody>
          <a:bodyPr anchor="b">
            <a:normAutofit/>
          </a:bodyPr>
          <a:lstStyle/>
          <a:p>
            <a:pPr algn="l"/>
            <a:r>
              <a:rPr lang="en-CA" b="1" dirty="0">
                <a:solidFill>
                  <a:schemeClr val="tx2"/>
                </a:solidFill>
                <a:latin typeface="+mj-lt"/>
              </a:rPr>
              <a:t>Advantages over SQLite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F4C96-EBA8-BC8F-32BA-D41A9CD640BA}"/>
              </a:ext>
            </a:extLst>
          </p:cNvPr>
          <p:cNvSpPr txBox="1"/>
          <p:nvPr/>
        </p:nvSpPr>
        <p:spPr>
          <a:xfrm>
            <a:off x="9748860" y="-1351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 dirty="0">
                <a:solidFill>
                  <a:srgbClr val="FFFFFF"/>
                </a:solidFill>
                <a:hlinkClick r:id="rId3" tooltip="https://makotonoblog.be/installer-mongodb-3-ubuntu-16-04-lts-linux-mint-18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CA" sz="700" dirty="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CA" sz="7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2F46C-42B3-DC0A-EC24-73F9B48ACA81}"/>
              </a:ext>
            </a:extLst>
          </p:cNvPr>
          <p:cNvSpPr txBox="1"/>
          <p:nvPr/>
        </p:nvSpPr>
        <p:spPr>
          <a:xfrm>
            <a:off x="807868" y="4770613"/>
            <a:ext cx="3533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Flexible Document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Easily scalable with </a:t>
            </a:r>
            <a:r>
              <a:rPr lang="en-CA" dirty="0" err="1"/>
              <a:t>sharding</a:t>
            </a:r>
            <a:r>
              <a:rPr lang="en-CA" dirty="0"/>
              <a:t>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BSON data format</a:t>
            </a:r>
          </a:p>
        </p:txBody>
      </p:sp>
    </p:spTree>
    <p:extLst>
      <p:ext uri="{BB962C8B-B14F-4D97-AF65-F5344CB8AC3E}">
        <p14:creationId xmlns:p14="http://schemas.microsoft.com/office/powerpoint/2010/main" val="321337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AD4850D-E7D5-3B71-C2B0-37472E454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595" y="367267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CA" sz="3200" dirty="0">
                <a:latin typeface="+mj-lt"/>
              </a:rPr>
              <a:t>Python Processing</a:t>
            </a:r>
          </a:p>
        </p:txBody>
      </p:sp>
      <p:pic>
        <p:nvPicPr>
          <p:cNvPr id="15" name="Content Placeholder 14" descr="Icon">
            <a:extLst>
              <a:ext uri="{FF2B5EF4-FFF2-40B4-BE49-F238E27FC236}">
                <a16:creationId xmlns:a16="http://schemas.microsoft.com/office/drawing/2014/main" id="{3980C2AB-4DA4-EA7F-FA07-09F0C6A06C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79733" y="1486754"/>
            <a:ext cx="1212425" cy="1328616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F004D1-6ACC-6507-1CCA-CB129138D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67267"/>
            <a:ext cx="5183188" cy="823912"/>
          </a:xfrm>
        </p:spPr>
        <p:txBody>
          <a:bodyPr>
            <a:normAutofit fontScale="92500"/>
          </a:bodyPr>
          <a:lstStyle/>
          <a:p>
            <a:r>
              <a:rPr lang="en-CA" sz="3200" dirty="0">
                <a:latin typeface="+mj-lt"/>
              </a:rPr>
              <a:t>Microsoft Power BI Visualization</a:t>
            </a:r>
            <a:endParaRPr lang="en-CA" sz="2000" dirty="0">
              <a:latin typeface="+mj-lt"/>
            </a:endParaRPr>
          </a:p>
        </p:txBody>
      </p:sp>
      <p:pic>
        <p:nvPicPr>
          <p:cNvPr id="21" name="Content Placeholder 20" descr="Icon&#10;&#10;Description automatically generated">
            <a:extLst>
              <a:ext uri="{FF2B5EF4-FFF2-40B4-BE49-F238E27FC236}">
                <a16:creationId xmlns:a16="http://schemas.microsoft.com/office/drawing/2014/main" id="{E8D37B54-3924-3CAD-9579-43F737F0F72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 flipV="1">
            <a:off x="7706516" y="1486754"/>
            <a:ext cx="1941337" cy="1213336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A87038-E0C0-F37A-39AE-3587600B0C5F}"/>
              </a:ext>
            </a:extLst>
          </p:cNvPr>
          <p:cNvSpPr txBox="1"/>
          <p:nvPr/>
        </p:nvSpPr>
        <p:spPr>
          <a:xfrm>
            <a:off x="-91299" y="6677267"/>
            <a:ext cx="3362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4" tooltip="https://en.wikiversity.org/wiki/Python_Concepts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7" tooltip="https://creativecommons.org/licenses/by-sa/3.0/"/>
              </a:rPr>
              <a:t>CC BY-SA</a:t>
            </a:r>
            <a:endParaRPr lang="en-CA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A1DE80-DB0B-21EC-3175-F1EA4E7BE579}"/>
              </a:ext>
            </a:extLst>
          </p:cNvPr>
          <p:cNvSpPr txBox="1"/>
          <p:nvPr/>
        </p:nvSpPr>
        <p:spPr>
          <a:xfrm rot="10800000" flipV="1">
            <a:off x="7617738" y="6677267"/>
            <a:ext cx="3372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6" tooltip="https://www.diggita.it/story.php?title=Che_cosa_e_la_capacita_di_problem_solving_e_perche_e_importante_coltivarla-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8" tooltip="https://creativecommons.org/licenses/by/3.0/"/>
              </a:rPr>
              <a:t>CC BY</a:t>
            </a:r>
            <a:endParaRPr lang="en-CA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65DD32-7400-54E6-E11F-6AF60AD5FF12}"/>
              </a:ext>
            </a:extLst>
          </p:cNvPr>
          <p:cNvSpPr txBox="1"/>
          <p:nvPr/>
        </p:nvSpPr>
        <p:spPr>
          <a:xfrm>
            <a:off x="6445188" y="2995665"/>
            <a:ext cx="3533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 CSV files obtained from the python script to populate and design data reports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38C28-AB3E-9A31-C31B-AC4E6AC307FD}"/>
              </a:ext>
            </a:extLst>
          </p:cNvPr>
          <p:cNvSpPr txBox="1"/>
          <p:nvPr/>
        </p:nvSpPr>
        <p:spPr>
          <a:xfrm>
            <a:off x="648070" y="2995665"/>
            <a:ext cx="39239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Extract compressed files using the </a:t>
            </a:r>
            <a:r>
              <a:rPr lang="en-CA" dirty="0" err="1"/>
              <a:t>gzip</a:t>
            </a:r>
            <a:r>
              <a:rPr lang="en-CA" dirty="0"/>
              <a:t> library alongside a </a:t>
            </a:r>
            <a:r>
              <a:rPr lang="en-CA" dirty="0" err="1"/>
              <a:t>ChunkReader</a:t>
            </a:r>
            <a:r>
              <a:rPr lang="en-CA" dirty="0"/>
              <a:t> to help specify the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Extract the required  values of desired keys from JSON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Insert the extracted data into 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Using select queries obtain desired data and write the results to a CSV file for processing</a:t>
            </a:r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B436C861-07BB-4FA6-08CA-386D8A0D2377}"/>
              </a:ext>
            </a:extLst>
          </p:cNvPr>
          <p:cNvSpPr/>
          <p:nvPr/>
        </p:nvSpPr>
        <p:spPr>
          <a:xfrm>
            <a:off x="5196301" y="211964"/>
            <a:ext cx="496198" cy="6490732"/>
          </a:xfrm>
          <a:custGeom>
            <a:avLst/>
            <a:gdLst>
              <a:gd name="connsiteX0" fmla="*/ 86294 w 651030"/>
              <a:gd name="connsiteY0" fmla="*/ 2326522 h 6084000"/>
              <a:gd name="connsiteX1" fmla="*/ 564736 w 651030"/>
              <a:gd name="connsiteY1" fmla="*/ 2326522 h 6084000"/>
              <a:gd name="connsiteX2" fmla="*/ 564736 w 651030"/>
              <a:gd name="connsiteY2" fmla="*/ 3757478 h 6084000"/>
              <a:gd name="connsiteX3" fmla="*/ 86294 w 651030"/>
              <a:gd name="connsiteY3" fmla="*/ 3757478 h 6084000"/>
              <a:gd name="connsiteX4" fmla="*/ 86294 w 651030"/>
              <a:gd name="connsiteY4" fmla="*/ 2326522 h 6084000"/>
              <a:gd name="connsiteX0" fmla="*/ 0 w 478442"/>
              <a:gd name="connsiteY0" fmla="*/ 2157274 h 3588230"/>
              <a:gd name="connsiteX1" fmla="*/ 469564 w 478442"/>
              <a:gd name="connsiteY1" fmla="*/ 0 h 3588230"/>
              <a:gd name="connsiteX2" fmla="*/ 478442 w 478442"/>
              <a:gd name="connsiteY2" fmla="*/ 3588230 h 3588230"/>
              <a:gd name="connsiteX3" fmla="*/ 0 w 478442"/>
              <a:gd name="connsiteY3" fmla="*/ 3588230 h 3588230"/>
              <a:gd name="connsiteX4" fmla="*/ 0 w 478442"/>
              <a:gd name="connsiteY4" fmla="*/ 2157274 h 3588230"/>
              <a:gd name="connsiteX0" fmla="*/ 0 w 496198"/>
              <a:gd name="connsiteY0" fmla="*/ 0 h 3588230"/>
              <a:gd name="connsiteX1" fmla="*/ 487320 w 496198"/>
              <a:gd name="connsiteY1" fmla="*/ 0 h 3588230"/>
              <a:gd name="connsiteX2" fmla="*/ 496198 w 496198"/>
              <a:gd name="connsiteY2" fmla="*/ 3588230 h 3588230"/>
              <a:gd name="connsiteX3" fmla="*/ 17756 w 496198"/>
              <a:gd name="connsiteY3" fmla="*/ 3588230 h 3588230"/>
              <a:gd name="connsiteX4" fmla="*/ 0 w 496198"/>
              <a:gd name="connsiteY4" fmla="*/ 0 h 358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98" h="3588230">
                <a:moveTo>
                  <a:pt x="0" y="0"/>
                </a:moveTo>
                <a:lnTo>
                  <a:pt x="487320" y="0"/>
                </a:lnTo>
                <a:cubicBezTo>
                  <a:pt x="490279" y="1196077"/>
                  <a:pt x="493239" y="2392153"/>
                  <a:pt x="496198" y="3588230"/>
                </a:cubicBezTo>
                <a:lnTo>
                  <a:pt x="17756" y="3588230"/>
                </a:lnTo>
                <a:cubicBezTo>
                  <a:pt x="11837" y="2392153"/>
                  <a:pt x="5919" y="1196077"/>
                  <a:pt x="0" y="0"/>
                </a:cubicBez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5C75776-5D60-F2CE-DE27-2566AC71D8F9}"/>
              </a:ext>
            </a:extLst>
          </p:cNvPr>
          <p:cNvSpPr/>
          <p:nvPr/>
        </p:nvSpPr>
        <p:spPr>
          <a:xfrm>
            <a:off x="4911739" y="2700090"/>
            <a:ext cx="1065321" cy="474407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696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640B9617-A7D4-A137-9256-5CAA2FD4A5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3107169"/>
                  </p:ext>
                </p:extLst>
              </p:nvPr>
            </p:nvGraphicFramePr>
            <p:xfrm>
              <a:off x="207390" y="1"/>
              <a:ext cx="1183063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640B9617-A7D4-A137-9256-5CAA2FD4A5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390" y="1"/>
                <a:ext cx="1183063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84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AA39EB64-8627-AA79-426F-223516F9654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2098057"/>
                  </p:ext>
                </p:extLst>
              </p:nvPr>
            </p:nvGraphicFramePr>
            <p:xfrm>
              <a:off x="1" y="0"/>
              <a:ext cx="12028602" cy="669303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AA39EB64-8627-AA79-426F-223516F965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0"/>
                <a:ext cx="12028602" cy="66930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82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433C1258-D9E1-DB99-F105-B70D2206EB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9263079"/>
                  </p:ext>
                </p:extLst>
              </p:nvPr>
            </p:nvGraphicFramePr>
            <p:xfrm>
              <a:off x="395926" y="179110"/>
              <a:ext cx="11444140" cy="65516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433C1258-D9E1-DB99-F105-B70D2206EB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926" y="179110"/>
                <a:ext cx="11444140" cy="65516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11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BDC38-8B06-E62E-19ED-DCAB2F42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C298-55FF-1222-37F5-B0B21F64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766" y="1045152"/>
            <a:ext cx="5257799" cy="4889350"/>
          </a:xfrm>
        </p:spPr>
        <p:txBody>
          <a:bodyPr anchor="t">
            <a:normAutofit/>
          </a:bodyPr>
          <a:lstStyle/>
          <a:p>
            <a:r>
              <a:rPr lang="en-CA" dirty="0">
                <a:hlinkClick r:id="rId2"/>
              </a:rPr>
              <a:t>MongoDB Python Connection | MongoDB</a:t>
            </a:r>
            <a:endParaRPr lang="en-CA" dirty="0"/>
          </a:p>
          <a:p>
            <a:r>
              <a:rPr lang="en-GB" dirty="0">
                <a:hlinkClick r:id="rId3"/>
              </a:rPr>
              <a:t>Automated chunking of text (for learners, not search algorithms) – Brendon Albertson</a:t>
            </a:r>
            <a:endParaRPr lang="en-CA" dirty="0"/>
          </a:p>
          <a:p>
            <a:r>
              <a:rPr lang="en-GB" dirty="0">
                <a:hlinkClick r:id="rId4"/>
              </a:rPr>
              <a:t>The Python Standard Library — Python 3.10.6 documentation</a:t>
            </a:r>
            <a:endParaRPr lang="en-CA" dirty="0"/>
          </a:p>
          <a:p>
            <a:r>
              <a:rPr lang="en-CA" dirty="0">
                <a:hlinkClick r:id="rId5"/>
              </a:rPr>
              <a:t>SQLite – Python</a:t>
            </a:r>
            <a:endParaRPr lang="en-CA" dirty="0"/>
          </a:p>
          <a:p>
            <a:r>
              <a:rPr lang="en-CA" dirty="0"/>
              <a:t>https://github.com/nannohk/Adv-Database-prj.git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7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88900" dist="50800" dir="21540000" sx="101000" sy="101000" algn="ctr" rotWithShape="0">
            <a:prstClr val="black">
              <a:alpha val="13000"/>
            </a:prstClr>
          </a:outerShdw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4D6457B1-1EF8-46D0-9BEB-1E39BBF34E61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9VWTXPTMBD9K4wuXDyMna/avdFChw5QSsuUQ6eHtbRJBLJlZLk0ZPzfWUl2myY0pRAO+GStVrtPb9/au2RC1pWCxQkUyPbZgdZfCzBfnyUsYuV9G+RpNuEZQJ6JVGA6EnFMXrqyUpc1218yC2aG9kLWDSgXkIyXVxEDpU5h5lZTUDVGrEJT6xKU/IHBmbasabCNGN5UShtwIc8tWHRhr8md1gQleTGkjMCtvMZz5DZYz7DSxnbrLOeTeJjvJWNM43QvmcQxpzN12PUwH/d3ST2wQ11akCUBcLaMZ3k2SafjZDgaEAmAE+87lcp2LnnH5JIdeeN0PAaRJzzGZCwmcbYncn+k43aLU8TsonI+n3R1QquQxJ296PkYROzI6IJYXrKugHWTf2vQLOjA65vKYB08l+y836D3j/3LtkjKhSittAu30NzXhGyfPKq4pcKeoyIS/aFDrZrCJ1pLqxvD8Qyndwsfu6VanxpNSrgfn8xd/qlEJZhL88EINAcLn+eVNH3dB+tXfDmbGZyFOBtAdgaQ7EdN2WEYt61DSCUiPHHcut1A0KCNnkLl5zka7JgshezvcLyGuN4t2R475AofPn0rqNY9V6FFn8rr5uW30TvX3w8NUvMLR07UNckw5gnybDjIOA7TYZzGMN7opF863XbSS3ENJaew65f4e+U87Yb3BLR+YTLkiyCNy7XrZdx9eDCL08EYUtgbpaOVD8XrG64agb/9rfhzWZ5ou8nHv9ZqtGPhX4Bq/C+KUL6TxBcoz5gzk/PzN7rA5yHvtu2rq9vOWK3jqK/CHdL3aEGABRcG/4SmR0UWoiThfhz4HIXHe2yxCHmkQBdEYljWnM4eiyDzogIj6170/eqtLJ0sI/YOp3Z3/XAHNWJncjb3obfx3PpK/F+AqQrXzvweKucS07bbdfUJiqllOVPdEHQ3dYQGZAWdovkq/0J/PDdctP3oQ6i+rMwzh6S4mTaLHQpptVPawP0KEFYgDXruRTe2roDjKZThM1GFGF5fXuVQChS94h+gzI+F/Q+Gnp9duNV2lgoAAA==&quot;"/>
    <we:property name="creatorSessionId" value="&quot;3f10a380-fb7e-4e28-8985-54e60a6d2ab8&quot;"/>
    <we:property name="creatorTenantId" value="&quot;244e6ed2-339a-47f3-b95c-e45351c198b7&quot;"/>
    <we:property name="creatorUserId" value="&quot;10033FFFAA651CFD&quot;"/>
    <we:property name="datasetId" value="&quot;54791275-be56-4797-a72a-cc5ec7c106f5&quot;"/>
    <we:property name="embedUrl" value="&quot;/reportEmbed?reportId=b2037442-f99f-4f1f-839a-6a6cf2a11518&amp;config=eyJjbHVzdGVyVXJsIjoiaHR0cHM6Ly9XQUJJLUNBTkFEQS1DRU5UUkFMLXJlZGlyZWN0LmFuYWx5c2lzLndpbmRvd3MubmV0IiwiZW1iZWRGZWF0dXJlcyI6eyJtb2Rlcm5FbWJlZCI6dHJ1ZSwidXNhZ2VNZXRyaWNzVk5leHQiOnRydWV9fQ%3D%3D&amp;disableSensitivityBanner=true&quot;"/>
    <we:property name="initialStateBookmark" value="&quot;H4sIAAAAAAAAA9VWwVLbMBD9lY4uXDwdOyHB5hYoTBkg0IShB4bpyNImCGTLleWUNON/70qyIYQSCk0P9clarXaf3r61d0G4KAtJ50OaAdkle0rdZVTffYhIQPLGdnZ2fDoYHX8bDk4P0KwKI1Rekt0FMVRPwVyKsqLSRkDj1XVAqJTndGpXEypLCEgBulQ5leIneGfcMrqCOiBwX0ilqQ05NtSADTtDd1xj7uhjFzNSZsQMxsCMt46gUNo06yRl/bCb7kQ9iMN4J+qHIcMzpd91MF/3t0kdsH2VGypyBGBtCUvSpB9PelF3u5PwmELf+U6ENI1L2lC3IIfOOOn1KE8jFkLU4/0w2eGpO9KQucYpIGZeWJ8LVQxx5ZPYs5ctH52AHGqVIcsL0lSsrNLvFeg5Hji4LzSU3nNBxu0Gvn9pX9ZFkjZEboSZ24ViriZou3CowhoLOwaJJLpD+0pWmUu0klZVmsEIJo8LF7vGWp9rhUp4Gh/NTf6JAMmJTXOmOei9ucvzSei27p3VKw6mUw1TH+cZkI0BRPthlTcYenVtEWKJEE8Y1nbXE9Spg7dQ+fUGNDRM5ly0dzhaQVxulmyHnaYSXj79IKjaPte+Rd/K6/PLr6P3Rv3Y14DNzy05QdMk3ZBFwJJuJ2HQjbthHNLes076rdNDJw34jOYMw65e4u+V87YbPhHQ6oXRkM69NK5Wrpcw++GBJIw7PRrTne14e+lDcXDPZMXhj78V75flUJnnfPxrrQYbFv4llZX7RSHKE4F8UekYs2Z03vqsMtjyeddtX18/dMZyHbfbKjwiPQVDOTXUhoH30PSqyHyUyN+PUXYD3OE9MpD5PIKDDSLAL0uGZ4+4l3lWUC3KVvTt6ljkVpYBOYGJ2Vw/PEINyEhMb1zodTzXrhL/F2CswsyaT2lhXULctru2Pl4xpcinshmCHqcO34Akw1M4X6W3+Mezw0Xdjj6I6nZpntlHxU2Vnm9QSMudUnvul4CQDHDQsy+qMmVBGZzT3H8mCh/D6cupnOYceKv4FyhzYyFxSZAA0fyP1hyww2L7Q8LnFzbSTmq3CgAA&quot;"/>
    <we:property name="isFiltersActionButtonVisible" value="true"/>
    <we:property name="isFooterCollapsed" value="true"/>
    <we:property name="pageDisplayName" value="&quot;Page 3&quot;"/>
    <we:property name="reportEmbeddedTime" value="&quot;2022-12-06T13:57:04.659Z&quot;"/>
    <we:property name="reportName" value="&quot;smallDatasets&quot;"/>
    <we:property name="reportState" value="&quot;CONNECTED&quot;"/>
    <we:property name="reportUrl" value="&quot;/links/Ek4VF3n1jF?ctid=244e6ed2-339a-47f3-b95c-e45351c198b7&amp;pbi_source=linkShare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0D62146-1908-46CA-A704-042915109C2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81UTW/bMAz9K4MuvRiD7Xy47a3NEmBAMQTNkB2KHGiLcdQ4kiHLabMg/32k5KDpumzdZZgutsgn6pF81F5I1dQV7L7ABsW1uDVmvQG7/pCISOjXtl5/mORxNhjEaXYFw/wqiQtCmdopoxtxvRcObIlurpoWKg5IxodFJKCqplDybglVg5Go0TZGQ6W+YwCTy9kWD5HA57oyFjjkzIFDDrslOO2JSvKxRzdC4dQWZ1i4YL3H2ljX7ZlXv3952RvmWSwHIOOUc2mC19P8M54v9cRGRjtQmgiwTWKapekwzUEWSZoXw7SXsX2pKtdB8t34ubaU9/5Yvol3YpZBvhxQzbI0z/ook15OtNyuZsyIMi2NVQVUZAzhONr8mHkaiYk1Gx+3a5Uj5Fg75Xa8eUJ0d6DLlgpNjq8+bnyg6n9b0e3+ICUjVagZRTGOP8wWm6YzftavbU13rmo3+i16Zlpb4D0uXzae14H6OLWGuuy5heMJmYnNHKrW64Li3ilKkzLmRNlM2IsLDzvjbLX8rb9Y596/OPBaBDmdEH5XImdqejapSKzM08gitVByyaP9sas3cgu6IOvPPG7K0mIJx1aM/wXJSau7eRm85cylapQuq24eXwYgCEnUCkcrsKw5kz/S5LDY6ZCxEu3tzsvkk7LHkSS5jv+vjFl74d0g9OPJY9CN3u79Sv9bJkGNh9PKiQ3SS8k/pnVNDQVOQYchrUMIhR5HugEtuUn+3z8Kv1C+f1dFp3paPwBqx5LD1wUAAA==&quot;"/>
    <we:property name="creatorSessionId" value="&quot;e1a1766a-8371-40e3-ae6c-2cb6fd4014ad&quot;"/>
    <we:property name="creatorTenantId" value="&quot;244e6ed2-339a-47f3-b95c-e45351c198b7&quot;"/>
    <we:property name="creatorUserId" value="&quot;10033FFFAA651CFD&quot;"/>
    <we:property name="datasetId" value="&quot;54791275-be56-4797-a72a-cc5ec7c106f5&quot;"/>
    <we:property name="embedUrl" value="&quot;/reportEmbed?reportId=b2037442-f99f-4f1f-839a-6a6cf2a11518&amp;config=eyJjbHVzdGVyVXJsIjoiaHR0cHM6Ly9XQUJJLUNBTkFEQS1DRU5UUkFMLXJlZGlyZWN0LmFuYWx5c2lzLndpbmRvd3MubmV0IiwiZW1iZWRGZWF0dXJlcyI6eyJtb2Rlcm5FbWJlZCI6dHJ1ZSwidXNhZ2VNZXRyaWNzVk5leHQiOnRydWV9fQ%3D%3D&amp;disableSensitivityBanner=true&quot;"/>
    <we:property name="initialStateBookmark" value="&quot;H4sIAAAAAAAAA81UTW8aMRD9K5UvuawqdvnYJDdCQaryhaCihwpVs+thcTD2yusloYj/nrG9KLQpTXqpuhfwm/H4zcyb2TEuqlLC9g7WyC7ZldarNZjVh5hFTDXY/f31bX9y/f2ufzskWJdWaFWxyx2zYAq0M1HVIF0EAr/NIwZSjqFwpwXICiNWoqm0Ail+YHAmkzU17iOGT6XUBlzIqQWLLuyG3OlMb8cf2/Qi5FZscIq5DegES21sc+5lF3Gnc37e7mVpi3eBtxJHvgpWT/Ntf/eoJzbQyoJQRMBhHJM0SXpJBjyPkyzvJe3U4QshbeOSbYdPpaG8d4d6jbwR0xSyRfcibqVJlnaQx+2MaNlt6XwGlGmhjchBEhjCuWizQ+ZJxEZGr33cpjeWPIfKCrt1h0dEewOqqKnQZPji47b2VP2vS3rdX6RkuAg1oyjauh/HFquqAT+rn7GquSfrtXrtPdW1yXGCi5eD57WnPo6Npi57buF6TDCxmYGsvS4o7o2gNCljl6iDyffszLudMNaK/9GerzJvn+/dNw9yOiL8rkRO1PRkUhFb6seBQWohdyWPdoeu9vkGVE7orzz6RWGwgEMrhv+C5KhWzbx0X3N2paqEKmQzjy8DEITESoGDJRinOZ090OQ4sdMlbTiaq62XySdhDiNJch3+Xxk77YW9Qd4PR8ugGb3t+5X+t0yCGvfHlWNrpE3p/ujaViXkOAYVhrQMIQR6P9INKO6a5P/7pfAb5fu9yvwj1DaRSXzjgtu2rJkS+p4Bc9M0TPgFAAA=&quot;"/>
    <we:property name="isFiltersActionButtonVisible" value="true"/>
    <we:property name="pageDisplayName" value="&quot;Page 2&quot;"/>
    <we:property name="reportEmbeddedTime" value="&quot;2022-12-06T13:59:12.472Z&quot;"/>
    <we:property name="reportName" value="&quot;smallDatasets&quot;"/>
    <we:property name="reportState" value="&quot;CONNECTED&quot;"/>
    <we:property name="reportUrl" value="&quot;/links/Ek4VF3n1jF?ctid=244e6ed2-339a-47f3-b95c-e45351c198b7&amp;pbi_source=linkShare&amp;bookmarkGuid=fc01863c-1d28-4396-be83-1ac0627b698e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EDB3B66-9FDE-4CD4-9676-ED150C6B4CC0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8VUwW7bMAz9lUJnY5Az23Nza730NAxBU/RS5MBYtKtWkQxJTusF/vdRcgw0G4peNtQHmyKJx/dIykcmpOsUDD9hj2zJro153oN9vkhZwvS5rykvm4Jnl7woiywvFqnYLSjLdF4a7djyyDzYFv29dD2oAEjOh23CQKk1tOHUgHKYsA6tMxqU/IVTMoW87XFMGL52ylgIkBsPHgPsgdLpTFTSL1+pItReHnCDtZ+8t9gZ6+dzwtxkRUrnMXI0UnnCC+ZuWL12ljgeZ6k3Mfgt57zMBBYl55nY5SnnQagfupBzJQ6gaxQskrXo3Am5MqrfR2t15t+Y3tZ4i00MaS/9QDD+BdHfydCkkXSvraGuxMiEk0b3o3mpLFIfBFum45Y8h9iwymgPUp+EFFjyNKtTQa9iAXnOBX9f62fr4GPyMYmrtrXYwjy11X9neNPr047wvwmHxjupW3Xa17iV0bqbdNSqd9RqFBNk9QjWh7uxe6LNCwMgAGMF2ushzuC7tPNKLpI/VHyu9HE7XzDKfnpzkypqRmvsxP/f09iO8XnbM7ZH+p8Ew/TedVDjGjTG+t0EITHm0eqAFmFU0bbh+0PSPKZJ3YPqw5Di34fFMrHab9RegFv9BAAA&quot;"/>
    <we:property name="creatorSessionId" value="&quot;effdfb03-02b8-4caf-bef7-80b5cd435f55&quot;"/>
    <we:property name="creatorTenantId" value="&quot;244e6ed2-339a-47f3-b95c-e45351c198b7&quot;"/>
    <we:property name="creatorUserId" value="&quot;10033FFFAA651CFD&quot;"/>
    <we:property name="datasetId" value="&quot;54791275-be56-4797-a72a-cc5ec7c106f5&quot;"/>
    <we:property name="embedUrl" value="&quot;/reportEmbed?reportId=b2037442-f99f-4f1f-839a-6a6cf2a11518&amp;config=eyJjbHVzdGVyVXJsIjoiaHR0cHM6Ly9XQUJJLUNBTkFEQS1DRU5UUkFMLXJlZGlyZWN0LmFuYWx5c2lzLndpbmRvd3MubmV0IiwiZW1iZWRGZWF0dXJlcyI6eyJtb2Rlcm5FbWJlZCI6dHJ1ZSwidXNhZ2VNZXRyaWNzVk5leHQiOnRydWV9fQ%3D%3D&amp;disableSensitivityBanner=true&quot;"/>
    <we:property name="initialStateBookmark" value="&quot;H4sIAAAAAAAAA8VUwW7bMAz9lUFnY5DTJAtyS7300rUNkqKXISgYi3HVKpIgyWm9wP8+SraBdkPRy4b6YFMk/fTIR+nEhPRWQXMNB2Rzdm7M0wHc05ecZUz3vpuby6vF+vL+enG1JLexQRrt2fzEArgKw530NaiIQM6f24yBUiuo4moPymPGLDpvNCj5C7tkCgVXY5sxfLHKOIiQmwABI+yR0mlNe+dfz2hHKIM84gbL0HnXaI0LwzpjvrMSpbcxcuylCoQXzV2zfLGOOJ6G2i5S8NuE89lY4HTG+VjsJjnnI4INjY05C3EEXaJgiaxD73vkwqj6kKzlG//G1K7ENe5TSAcZGoIJz4jhVsYmtVT3yhnqSop0OHlyP5jnwiH1QbB53m7Jc0wNK4wOIHVfyBRnPB+XuaDXdASTCRf8/Vo/uw7eZh+TWFSVwwoG1Zb/neFFrfsZ4X8Tjo33Uleqn9c0lcm67eooVe2p1Sg6yOIBXIhnY/dIkxcFIADjBLrzJmnwXbphJEfZH1V8buntdjhglP346iQV1IzKuI7/v6exbdPzumfsgHSfRMPUwVsocQUa0/62g5CY8mh0QIsoVbJd/P6QpEen1B2oOoqUbh+WNiHx5E7hBz/EO4klWondb3jDl30eBQAA&quot;"/>
    <we:property name="isFiltersActionButtonVisible" value="true"/>
    <we:property name="pageDisplayName" value="&quot;Page 1&quot;"/>
    <we:property name="reportEmbeddedTime" value="&quot;2022-12-06T14:01:04.008Z&quot;"/>
    <we:property name="reportName" value="&quot;smallDatasets&quot;"/>
    <we:property name="reportState" value="&quot;CONNECTED&quot;"/>
    <we:property name="reportUrl" value="&quot;/links/Ek4VF3n1jF?ctid=244e6ed2-339a-47f3-b95c-e45351c198b7&amp;pbi_source=linkShare&amp;bookmarkGuid=d9648184-a200-43e5-86cb-887a7cc807c8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219</Words>
  <Application>Microsoft Office PowerPoint</Application>
  <PresentationFormat>Widescreen</PresentationFormat>
  <Paragraphs>36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Twitter Data Analysis with  SQL &amp; Python</vt:lpstr>
      <vt:lpstr>PowerPoint Presentation</vt:lpstr>
      <vt:lpstr>SQLite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Marfo Annoh-Kwafo</dc:creator>
  <cp:lastModifiedBy>Nathan Marfo Annoh-Kwafo</cp:lastModifiedBy>
  <cp:revision>2</cp:revision>
  <dcterms:created xsi:type="dcterms:W3CDTF">2022-12-06T13:05:33Z</dcterms:created>
  <dcterms:modified xsi:type="dcterms:W3CDTF">2022-12-07T20:27:15Z</dcterms:modified>
</cp:coreProperties>
</file>