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331780-C253-4888-AE1A-23619D090149}">
  <a:tblStyle styleId="{B5331780-C253-4888-AE1A-23619D090149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F"/>
          </a:solidFill>
        </a:fill>
      </a:tcStyle>
    </a:wholeTbl>
    <a:band1H>
      <a:tcTxStyle/>
      <a:tcStyle>
        <a:fill>
          <a:solidFill>
            <a:srgbClr val="CAD2FF"/>
          </a:solidFill>
        </a:fill>
      </a:tcStyle>
    </a:band1H>
    <a:band2H>
      <a:tcTxStyle/>
    </a:band2H>
    <a:band1V>
      <a:tcTxStyle/>
      <a:tcStyle>
        <a:fill>
          <a:solidFill>
            <a:srgbClr val="CAD2FF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1947862" y="-414338"/>
            <a:ext cx="52482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522788" y="2160587"/>
            <a:ext cx="6270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331788" y="179388"/>
            <a:ext cx="6270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2708275"/>
            <a:ext cx="9144000" cy="874713"/>
          </a:xfrm>
          <a:prstGeom prst="rect">
            <a:avLst/>
          </a:prstGeom>
          <a:gradFill>
            <a:gsLst>
              <a:gs pos="0">
                <a:srgbClr val="0047B3"/>
              </a:gs>
              <a:gs pos="50000">
                <a:schemeClr val="accent1"/>
              </a:gs>
              <a:gs pos="100000">
                <a:srgbClr val="0047B3"/>
              </a:gs>
            </a:gsLst>
            <a:lin ang="0" scaled="0"/>
          </a:gra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ctrTitle"/>
          </p:nvPr>
        </p:nvSpPr>
        <p:spPr>
          <a:xfrm>
            <a:off x="0" y="2720975"/>
            <a:ext cx="9144000" cy="81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990600" y="2176463"/>
            <a:ext cx="70866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ctr"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LOGO</a:t>
            </a: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3" name="Google Shape;33;p3"/>
            <p:cNvSpPr/>
            <p:nvPr/>
          </p:nvSpPr>
          <p:spPr>
            <a:xfrm>
              <a:off x="17" y="16"/>
              <a:ext cx="5729" cy="4285"/>
            </a:xfrm>
            <a:prstGeom prst="roundRect">
              <a:avLst>
                <a:gd fmla="val 6227" name="adj"/>
              </a:avLst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3" y="-8"/>
              <a:ext cx="295" cy="289"/>
            </a:xfrm>
            <a:custGeom>
              <a:rect b="b" l="l" r="r" t="t"/>
              <a:pathLst>
                <a:path extrusionOk="0" h="395" w="403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7" y="3982"/>
              <a:ext cx="287" cy="338"/>
            </a:xfrm>
            <a:custGeom>
              <a:rect b="b" l="l" r="r" t="t"/>
              <a:pathLst>
                <a:path extrusionOk="0" h="473" w="391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499" y="4026"/>
              <a:ext cx="274" cy="287"/>
            </a:xfrm>
            <a:custGeom>
              <a:rect b="b" l="l" r="r" t="t"/>
              <a:pathLst>
                <a:path extrusionOk="0" h="290" w="232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467" y="0"/>
              <a:ext cx="302" cy="288"/>
            </a:xfrm>
            <a:custGeom>
              <a:rect b="b" l="l" r="r" t="t"/>
              <a:pathLst>
                <a:path extrusionOk="0" h="403" w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076325"/>
            <a:ext cx="4038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648200" y="1076325"/>
            <a:ext cx="4038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2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9641" id="10" name="Google Shape;10;p1"/>
          <p:cNvSpPr/>
          <p:nvPr/>
        </p:nvSpPr>
        <p:spPr>
          <a:xfrm>
            <a:off x="36513" y="80963"/>
            <a:ext cx="9077325" cy="1595437"/>
          </a:xfrm>
          <a:custGeom>
            <a:rect b="b" l="l" r="r" t="t"/>
            <a:pathLst>
              <a:path extrusionOk="0" h="1005" w="5718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❖"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" name="Google Shape;15;p1"/>
          <p:cNvGrpSpPr/>
          <p:nvPr/>
        </p:nvGrpSpPr>
        <p:grpSpPr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6" name="Google Shape;16;p1"/>
            <p:cNvSpPr/>
            <p:nvPr/>
          </p:nvSpPr>
          <p:spPr>
            <a:xfrm>
              <a:off x="-1" y="5629"/>
              <a:ext cx="389" cy="417"/>
            </a:xfrm>
            <a:custGeom>
              <a:rect b="b" l="l" r="r" t="t"/>
              <a:pathLst>
                <a:path extrusionOk="0" h="417" w="389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701" y="5645"/>
              <a:ext cx="363" cy="403"/>
            </a:xfrm>
            <a:custGeom>
              <a:rect b="b" l="l" r="r" t="t"/>
              <a:pathLst>
                <a:path extrusionOk="0" h="290" w="232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" y="42"/>
              <a:ext cx="8012" cy="5985"/>
            </a:xfrm>
            <a:prstGeom prst="roundRect">
              <a:avLst>
                <a:gd fmla="val 6227" name="adj"/>
              </a:avLst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-1" y="13"/>
              <a:ext cx="405" cy="441"/>
            </a:xfrm>
            <a:custGeom>
              <a:rect b="b" l="l" r="r" t="t"/>
              <a:pathLst>
                <a:path extrusionOk="0" h="441" w="405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588" y="0"/>
              <a:ext cx="470" cy="483"/>
            </a:xfrm>
            <a:custGeom>
              <a:rect b="b" l="l" r="r" t="t"/>
              <a:pathLst>
                <a:path extrusionOk="0" h="483" w="470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" name="Google Shape;21;p1"/>
          <p:cNvCxnSpPr/>
          <p:nvPr/>
        </p:nvCxnSpPr>
        <p:spPr>
          <a:xfrm>
            <a:off x="323850" y="6500813"/>
            <a:ext cx="8569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1600200"/>
            <a:ext cx="9031558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B"/>
                </a:solidFill>
                <a:latin typeface="Arial"/>
                <a:ea typeface="Arial"/>
                <a:cs typeface="Arial"/>
                <a:sym typeface="Arial"/>
              </a:rPr>
              <a:t>Programming in 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32014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Programming Language IV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124200" y="5303794"/>
            <a:ext cx="5875782" cy="117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Khin Moh Moh Aung</a:t>
            </a:r>
            <a:endParaRPr/>
          </a:p>
          <a:p>
            <a: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Engineering and Information Technology Dept.</a:t>
            </a:r>
            <a:endParaRPr/>
          </a:p>
          <a:p>
            <a: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Yangon Technological University</a:t>
            </a:r>
            <a:endParaRPr/>
          </a:p>
          <a:p>
            <a: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/>
              <a:t>(4) Executing statements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28600" y="1295400"/>
            <a:ext cx="89154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SQL update statement can be executed using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executeUpdate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(String sql)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be create, drop, insert, update, delete etc.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executeQuery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(String sql)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to execute SELECT query.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533400" y="4572000"/>
            <a:ext cx="8322300" cy="14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 query="create table Temp (col1 char(5), col2 char(5))”;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pstatement.</a:t>
            </a: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executeUpdate</a:t>
            </a: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(query);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resultSet = statement.</a:t>
            </a: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executeQuery </a:t>
            </a: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("select firstName, mi, lastName from Student where lastName ” + " = “Smith'" );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(5) Processing ResultSet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304800" y="879794"/>
            <a:ext cx="8610600" cy="414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ResultSet maintains a table whose current row can be retrieved </a:t>
            </a:r>
            <a:endParaRPr/>
          </a:p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row position is null</a:t>
            </a:r>
            <a:endParaRPr/>
          </a:p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next method to move to the next row and the various get methods to retrieve values from a current row</a:t>
            </a:r>
            <a:endParaRPr/>
          </a:p>
          <a:p>
            <a:pPr indent="-342900" lvl="1" marL="5715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getInt(int columnIndex):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the data of specified column index of the current row as int. 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715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getInt(String columnName):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the data of specified column name of the current row as int. 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715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getString(int columnIndex):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the data of specified column index of the current row as String</a:t>
            </a:r>
            <a:endParaRPr/>
          </a:p>
          <a:p>
            <a:pPr indent="-342900" lvl="1" marL="5715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getString(String columnName):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the data of specified column name of the current row as String.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503518" y="5074384"/>
            <a:ext cx="7993530" cy="16312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286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  (resultSet.next())</a:t>
            </a:r>
            <a:endParaRPr/>
          </a:p>
          <a:p>
            <a:pPr indent="0" lvl="1" marL="2286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System.out.println(resultSet.getString(1) + " "</a:t>
            </a:r>
            <a:endParaRPr/>
          </a:p>
          <a:p>
            <a:pPr indent="0" lvl="1" marL="2286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	+ resultSet.getString(2 ) + ". "  + 	resultSet.getString(3 )); </a:t>
            </a:r>
            <a:endParaRPr/>
          </a:p>
          <a:p>
            <a:pPr indent="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//1🡪 firstName, 2🡪mi, 3🡪lastName </a:t>
            </a:r>
            <a:endParaRPr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4540625" y="4960167"/>
            <a:ext cx="3373718" cy="1440631"/>
            <a:chOff x="4540625" y="4873083"/>
            <a:chExt cx="3373718" cy="1561072"/>
          </a:xfrm>
        </p:grpSpPr>
        <p:cxnSp>
          <p:nvCxnSpPr>
            <p:cNvPr id="188" name="Google Shape;188;p24"/>
            <p:cNvCxnSpPr/>
            <p:nvPr/>
          </p:nvCxnSpPr>
          <p:spPr>
            <a:xfrm flipH="1">
              <a:off x="6733990" y="4873083"/>
              <a:ext cx="1180353" cy="825965"/>
            </a:xfrm>
            <a:prstGeom prst="bentConnector3">
              <a:avLst>
                <a:gd fmla="val 633" name="adj1"/>
              </a:avLst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89" name="Google Shape;189;p24"/>
            <p:cNvCxnSpPr/>
            <p:nvPr/>
          </p:nvCxnSpPr>
          <p:spPr>
            <a:xfrm rot="5400000">
              <a:off x="5749506" y="3855449"/>
              <a:ext cx="1139730" cy="3175000"/>
            </a:xfrm>
            <a:prstGeom prst="bentConnector2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90" name="Google Shape;190;p24"/>
            <p:cNvCxnSpPr/>
            <p:nvPr/>
          </p:nvCxnSpPr>
          <p:spPr>
            <a:xfrm rot="5400000">
              <a:off x="5443213" y="3970496"/>
              <a:ext cx="1561071" cy="3366247"/>
            </a:xfrm>
            <a:prstGeom prst="bentConnector2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191" name="Google Shape;191;p24"/>
          <p:cNvSpPr txBox="1"/>
          <p:nvPr/>
        </p:nvSpPr>
        <p:spPr>
          <a:xfrm>
            <a:off x="6853518" y="4750490"/>
            <a:ext cx="2076824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indexes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838200" y="1143000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 for create table</a:t>
            </a:r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15240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{B5331780-C253-4888-AE1A-23619D090149}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JDBC Data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 Type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227000" cy="53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3048000" y="685800"/>
            <a:ext cx="21336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76400"/>
            <a:ext cx="7840363" cy="42042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533400" y="3200400"/>
            <a:ext cx="7620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667000" y="4003123"/>
            <a:ext cx="1219200" cy="3402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6400800" y="4003123"/>
            <a:ext cx="685800" cy="4926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1371600" y="914400"/>
            <a:ext cx="50292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DataBase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578" y="1923951"/>
            <a:ext cx="7581221" cy="24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1371600" y="914400"/>
            <a:ext cx="54864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TableName and Number of Attributes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2713"/>
            <a:ext cx="8460583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107950" y="2895600"/>
            <a:ext cx="5754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107950" y="3429000"/>
            <a:ext cx="7302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0" y="3886201"/>
            <a:ext cx="730200" cy="27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1035050" y="3048000"/>
            <a:ext cx="7176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035050" y="3429000"/>
            <a:ext cx="717600" cy="27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1035050" y="3929062"/>
            <a:ext cx="565200" cy="33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2057400" y="2971800"/>
            <a:ext cx="5754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2057400" y="3429000"/>
            <a:ext cx="5754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2057400" y="3929062"/>
            <a:ext cx="5754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8001000" y="5562600"/>
            <a:ext cx="609600" cy="3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1600200" y="685800"/>
            <a:ext cx="5638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Attriblutes Name ,datatype and Length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96" y="2113583"/>
            <a:ext cx="8015033" cy="230601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2133600" y="990600"/>
            <a:ext cx="44196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with Attribute Name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7" y="1490662"/>
            <a:ext cx="701992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1981200" y="9144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Data</a:t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5943600" y="3124200"/>
            <a:ext cx="9144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5943600" y="3657600"/>
            <a:ext cx="4572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5943600" y="4191000"/>
            <a:ext cx="762000" cy="45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6477000" y="4533901"/>
            <a:ext cx="762000" cy="45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71" y="1447800"/>
            <a:ext cx="7673058" cy="433652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1905000" y="990600"/>
            <a:ext cx="34290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53975"/>
            <a:ext cx="9143999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Course Schedule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533400" y="14954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{B5331780-C253-4888-AE1A-23619D090149}</a:tableStyleId>
              </a:tblPr>
              <a:tblGrid>
                <a:gridCol w="2013800"/>
                <a:gridCol w="6063400"/>
              </a:tblGrid>
              <a:tr h="39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Multithreaded Programming</a:t>
                      </a:r>
                      <a:endParaRPr/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2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Exploring java.lang &amp; 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utilities classes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3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Collections Framework</a:t>
                      </a:r>
                      <a:endParaRPr/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Collection Framework</a:t>
                      </a:r>
                      <a:endParaRPr/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  <a:tr h="3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5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I/O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36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Graphical User Interface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3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7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 Handling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 Handling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3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9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Programming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3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Programming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3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11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Applet Class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3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12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Networking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050" y="743202"/>
            <a:ext cx="6748463" cy="537159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/>
          <p:nvPr/>
        </p:nvSpPr>
        <p:spPr>
          <a:xfrm>
            <a:off x="1219200" y="1066800"/>
            <a:ext cx="914400" cy="3048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0" y="1679436"/>
            <a:ext cx="93726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java.sql.Connection;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java.sql.SQLException;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java.sql.*;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SampleDB {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args)throw SQLException, ClassNotFound Exception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{	// Load the JDBC driver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Class.forName("com.mysql.jdbc.Driver");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System.out.println("Driver loaded");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Connection connection = DriverManager.getConnection</a:t>
            </a:r>
            <a:endParaRPr sz="19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("jdbc:mysql://localhost/</a:t>
            </a:r>
            <a:r>
              <a:rPr lang="en-US" sz="190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test3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", "root", "");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Establish a connection</a:t>
            </a:r>
            <a:endParaRPr sz="19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System.out.println("Database connected");		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 statement = connection.createStatement();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Create a statement</a:t>
            </a:r>
            <a:endParaRPr sz="19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sql="select * from student2 ";			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ResultSet resultSet = statement.executeQuery(sql);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139700" y="990600"/>
            <a:ext cx="892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connects to a local MySQL database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displays the students table.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304800" y="1774701"/>
            <a:ext cx="853440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Iterate through the result and print the student names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while (resultSet.next())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resultSet.getString(1) 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"\t"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resultSet.getInt(2) + "\t" + resultSet.getString(3));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Close the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connection.close();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107950" y="1066800"/>
            <a:ext cx="90360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connects to a local MySQL database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insert data to the students table.</a:t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107950" y="1600200"/>
            <a:ext cx="8928100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java.sql.Connection;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java.sql.SQLException;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java.sql.*;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SampleData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main(String[] args)</a:t>
            </a:r>
            <a:r>
              <a:rPr b="1" lang="en-US" sz="1900">
                <a:solidFill>
                  <a:srgbClr val="7F00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b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Load the JDBC driver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Class.</a:t>
            </a:r>
            <a:r>
              <a:rPr i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forName(</a:t>
            </a:r>
            <a:r>
              <a:rPr i="1"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"com.mysql.jdbc.Driver"</a:t>
            </a:r>
            <a:r>
              <a:rPr i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i="1" lang="en-US" sz="1900">
                <a:solidFill>
                  <a:srgbClr val="000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i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.println(</a:t>
            </a:r>
            <a:r>
              <a:rPr i="1"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"Driver loaded"</a:t>
            </a:r>
            <a:r>
              <a:rPr i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Establish a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connection = DriverManager.</a:t>
            </a:r>
            <a:r>
              <a:rPr i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getConnection</a:t>
            </a:r>
            <a:endParaRPr i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"jdbc:mysql://localhost/test3"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"root"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i="1" lang="en-US" sz="1900">
                <a:solidFill>
                  <a:srgbClr val="000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i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.println(</a:t>
            </a:r>
            <a:r>
              <a:rPr i="1"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"Database connected"</a:t>
            </a:r>
            <a:r>
              <a:rPr i="1"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sql=</a:t>
            </a:r>
            <a:r>
              <a:rPr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"insert into student2 (Name,RollNo,Uni)values(?,?,?)"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533400" y="1291382"/>
            <a:ext cx="83820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 a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PreparedStatement pstatement = connection.prepareStatement(sql);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pstatement.setString(1,</a:t>
            </a:r>
            <a:r>
              <a:rPr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"Ma Ma"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pstatement.setInt(2,5);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pstatement.setString(3,</a:t>
            </a:r>
            <a:r>
              <a:rPr lang="en-US" sz="1900">
                <a:solidFill>
                  <a:srgbClr val="2A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"YTU"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pstatement.executeUpdate();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838200" y="-228600"/>
            <a:ext cx="7524328" cy="117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Next Week Lecture</a:t>
            </a:r>
            <a:endParaRPr sz="2800"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609600" y="1519403"/>
            <a:ext cx="6912768" cy="61419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6799000" y="5848290"/>
            <a:ext cx="196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979327" y="2286000"/>
            <a:ext cx="19383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JDBC Technology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28600" y="1297662"/>
            <a:ext cx="8763000" cy="4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JDBC (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Database Connectivity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API  provides a standard library for accessing and manipulating a wide range of relational databases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standardizes</a:t>
            </a:r>
            <a:endParaRPr/>
          </a:p>
          <a:p>
            <a:pPr indent="-342900" lvl="2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 to establish connection to database</a:t>
            </a:r>
            <a:endParaRPr/>
          </a:p>
          <a:p>
            <a:pPr indent="-342900" lvl="2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initiating queries</a:t>
            </a:r>
            <a:endParaRPr/>
          </a:p>
          <a:p>
            <a:pPr indent="-342900" lvl="2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to create stored (parameterized) queries</a:t>
            </a:r>
            <a:endParaRPr/>
          </a:p>
          <a:p>
            <a:pPr indent="-342900" lvl="2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structure of query result (table)</a:t>
            </a:r>
            <a:endParaRPr/>
          </a:p>
          <a:p>
            <a:pPr indent="-342900" lvl="3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 number of columns</a:t>
            </a:r>
            <a:endParaRPr/>
          </a:p>
          <a:p>
            <a:pPr indent="-342900" lvl="3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up metadata,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of JDBC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04800" y="1219200"/>
            <a:ext cx="8534400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JDBC, it is easy to send SQL statements to virtually any relational database.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JDBC makes it possible to do three things:</a:t>
            </a:r>
            <a:endParaRPr/>
          </a:p>
          <a:p>
            <a:pPr indent="-342900" lvl="3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connection with a database </a:t>
            </a:r>
            <a:endParaRPr/>
          </a:p>
          <a:p>
            <a:pPr indent="-342900" lvl="3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statements </a:t>
            </a:r>
            <a:endParaRPr/>
          </a:p>
          <a:p>
            <a:pPr indent="-342900" lvl="3" marL="571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results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7858" y="2972592"/>
            <a:ext cx="5398192" cy="350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JDBC Class Usage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0" y="1520825"/>
            <a:ext cx="5325223" cy="4179974"/>
            <a:chOff x="352423" y="1800225"/>
            <a:chExt cx="8885496" cy="4179974"/>
          </a:xfrm>
        </p:grpSpPr>
        <p:sp>
          <p:nvSpPr>
            <p:cNvPr id="131" name="Google Shape;131;p19"/>
            <p:cNvSpPr/>
            <p:nvPr/>
          </p:nvSpPr>
          <p:spPr>
            <a:xfrm>
              <a:off x="2438400" y="1982788"/>
              <a:ext cx="763588" cy="682625"/>
            </a:xfrm>
            <a:custGeom>
              <a:rect b="b" l="l" r="r" t="t"/>
              <a:pathLst>
                <a:path extrusionOk="0" fill="none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</a:path>
                <a:path extrusionOk="0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505200" y="2900363"/>
              <a:ext cx="763588" cy="682625"/>
            </a:xfrm>
            <a:custGeom>
              <a:rect b="b" l="l" r="r" t="t"/>
              <a:pathLst>
                <a:path extrusionOk="0" fill="none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</a:path>
                <a:path extrusionOk="0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181600" y="3811588"/>
              <a:ext cx="763588" cy="682625"/>
            </a:xfrm>
            <a:custGeom>
              <a:rect b="b" l="l" r="r" t="t"/>
              <a:pathLst>
                <a:path extrusionOk="0" fill="none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</a:path>
                <a:path extrusionOk="0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477000" y="4878388"/>
              <a:ext cx="763588" cy="682625"/>
            </a:xfrm>
            <a:custGeom>
              <a:rect b="b" l="l" r="r" t="t"/>
              <a:pathLst>
                <a:path extrusionOk="0" fill="none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</a:path>
                <a:path extrusionOk="0" h="25315" w="21645">
                  <a:moveTo>
                    <a:pt x="0" y="0"/>
                  </a:moveTo>
                  <a:cubicBezTo>
                    <a:pt x="15" y="0"/>
                    <a:pt x="30" y="-1"/>
                    <a:pt x="45" y="-1"/>
                  </a:cubicBezTo>
                  <a:cubicBezTo>
                    <a:pt x="11974" y="0"/>
                    <a:pt x="21645" y="9670"/>
                    <a:pt x="21645" y="21600"/>
                  </a:cubicBezTo>
                  <a:cubicBezTo>
                    <a:pt x="21645" y="22845"/>
                    <a:pt x="21537" y="24088"/>
                    <a:pt x="21323" y="25315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52423" y="1800225"/>
              <a:ext cx="3425032" cy="36997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DriverManager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2486022" y="2714625"/>
              <a:ext cx="2681289" cy="36997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Driver</a:t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552826" y="3629025"/>
              <a:ext cx="2892424" cy="36997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Connection</a:t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016499" y="4543425"/>
              <a:ext cx="2796952" cy="36997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Statement</a:t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753224" y="5610225"/>
              <a:ext cx="2484695" cy="36997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ResultSet</a:t>
              </a:r>
              <a:endParaRPr/>
            </a:p>
          </p:txBody>
        </p:sp>
      </p:grpSp>
      <p:sp>
        <p:nvSpPr>
          <p:cNvPr id="140" name="Google Shape;140;p19"/>
          <p:cNvSpPr/>
          <p:nvPr/>
        </p:nvSpPr>
        <p:spPr>
          <a:xfrm>
            <a:off x="3374239" y="2362200"/>
            <a:ext cx="33313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loads an appropriate driver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051909" y="3272879"/>
            <a:ext cx="318709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connects to the database 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494586" y="4187279"/>
            <a:ext cx="464941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creates and executes SQL statements 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410200" y="5050304"/>
            <a:ext cx="45720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processes the result using the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ResultSet interface if the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return results</a:t>
            </a:r>
            <a:endParaRPr b="1" sz="19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(1) Loading Drivers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81000" y="1066800"/>
            <a:ext cx="853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JDBC Packages  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 java.sql.*;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drivers.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95856" y="1981200"/>
            <a:ext cx="8229600" cy="171739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Class.forName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</a:t>
            </a:r>
            <a:r>
              <a:rPr b="1" lang="en-US" sz="2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com.mysql.jdbc.Driver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");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(ClassNotFoundException  cnfe) {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System.out.println("Error loading driver: " cnfe);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-9" l="0" r="0" t="540"/>
          <a:stretch/>
        </p:blipFill>
        <p:spPr>
          <a:xfrm>
            <a:off x="740891" y="3962400"/>
            <a:ext cx="7945909" cy="23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42925" y="53975"/>
            <a:ext cx="7392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/>
              <a:t>(2) Establishing connections</a:t>
            </a:r>
            <a:endParaRPr sz="2800"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107950" y="6454775"/>
            <a:ext cx="92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152400" y="990600"/>
            <a:ext cx="9144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connect to a database, use the static method getConnection(databaseURL) in the DriverManager class, as follows: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 connection = DriverManager.getConnection(databaseURL);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where databaseURL is the unique identifier of the database on the Internet.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12591" y="3285813"/>
            <a:ext cx="8866200" cy="96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 = DriverManager.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getConnection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("jdbc:mysql://localhost/</a:t>
            </a: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, “username”, “password”);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628" y="4560325"/>
            <a:ext cx="6909547" cy="192068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5420360" y="4191000"/>
            <a:ext cx="2082900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Name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5486400" y="3878700"/>
            <a:ext cx="304800" cy="312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(3) Creating Statements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542925" y="1295400"/>
            <a:ext cx="829627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Select(Retrieve) form DB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stmt = connection.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createStatement()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to DB(Update)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PreparedStatement pstmt=connection.prepareStatement(sql);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mple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