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23" r:id="rId4"/>
    <p:sldId id="317" r:id="rId5"/>
    <p:sldId id="327" r:id="rId6"/>
    <p:sldId id="334" r:id="rId7"/>
    <p:sldId id="335" r:id="rId8"/>
    <p:sldId id="336" r:id="rId9"/>
    <p:sldId id="337" r:id="rId10"/>
    <p:sldId id="338" r:id="rId11"/>
    <p:sldId id="342" r:id="rId12"/>
    <p:sldId id="343" r:id="rId13"/>
    <p:sldId id="344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91BE-C3F7-4C01-B8CE-165DA130250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6D5-14C1-4988-80C4-8A018CE0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A36D5-14C1-4988-80C4-8A018CE03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CB6E-A39A-4060-8E04-A6E500F4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F9802-9C92-4D8E-9831-5772702A6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2ABD-6FF0-4339-8643-E771E62E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A370-90BE-45AB-AE3C-03108A8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3D3A-CEB8-4AD3-AEAF-AF6E88C5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278A-34B3-41D6-A5A9-82E1ADAA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5DC62-9F8C-41F5-8B73-A253A5D5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39A6-64C1-4FD9-ABBD-66870A84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BF47-0484-4B97-B369-15B705AB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CA40-61E3-467C-9174-40C9E510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CC60A-831B-41AF-8D34-295CB1A8C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D5183-AD45-4C20-A9EB-10D1B356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C4BB-5512-4AEE-BE06-F7AD26FC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3976-D744-4411-A17A-47376612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3E64-1793-418C-91B9-96C89221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EE85-0F29-48ED-A745-D09375CD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FA51-7130-45D3-8FEE-CA61D9F6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914E-FBAC-43F1-A5B2-BEC7668B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5B4F-0656-4B51-8E03-F964D29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C571-114A-47C6-B7F9-12616415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3DF-6531-47DA-AE0E-09D06311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FFE5-2BB8-4F26-9D5A-BD7D34DD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9924-86D4-4B62-9F20-A9756E4A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88FE-C022-4536-A0A5-A095458F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8685-AFC2-409E-A273-74450775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0192-27AE-47B6-80A0-91499470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DD7-74E8-4C4F-B77B-6EDA57FA6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A28F-0F61-4D30-9FE7-6B49B443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F1B2A-2E97-4064-B6BA-0BCC8CD7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7AE73-3775-4179-8023-71263D4A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7053-95BC-499B-A48B-4389154F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A0D0-FE4C-4F9D-A84A-18D4A0E8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E8D5-34FC-42C2-BCA3-A7D0B8F9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E8D5-8136-4990-99F5-0CBB7F69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8E4C8-06B9-48B8-BFA0-1665C9F49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AC531-EE98-42DA-BE97-F1762DD16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30C3-618A-4B4A-B596-29E94563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D0AF0-B532-48F4-B06D-D51CDA7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B0E1C-21F3-4590-BA4A-07E1D883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3F4D-FCCC-4190-BEB7-92551904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5ABDF-5FF6-4C77-8095-E3AE689C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70CC5-B977-49DA-8553-85B470FD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C9AB1-BF8A-4452-ADBD-71A1972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10F0F-B6AA-47E4-9978-7819EB3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84852-F5F9-4B97-951F-2366990E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C4C6-F511-443B-BAD4-B725A6B0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8132-D85E-4024-9DB0-1603CCAC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F11E-BDFB-4B67-978F-40D8D666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63AA8-D6F8-4D43-9715-7710C1A11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A8CEC-B4DA-4E66-A05A-52F4645B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4B77-D7D3-43D5-923A-0F4ECEB0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345A-340A-40E9-AC10-3A84BF63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F463-FA01-482D-A725-2F6F9CC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B2B0A-2113-41AC-A43C-49409334A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C70C-CD06-4581-A57A-3EBA8D41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544E-8E59-4971-A296-96CC84E7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860A-DFD4-4251-98BD-34204107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48EA-885A-46A7-8DFA-FAC50D47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873F2-8638-4AEF-B757-9C250096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42EF-DCFE-490E-8FE8-D92B4843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674D-2F8C-49AB-B0CB-AF74117AE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652C-33A7-422C-B518-EB35191A40C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8391-EC99-47E5-8348-82EC2FB9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6D1-8284-4F61-9BF5-F1C7B1A1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6666-A024-4622-8C87-71C25514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C928B-2032-43D3-A1C7-54256C4A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Detection of Esophageal Sample via PANORAMA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2AA83E-64AE-41C0-9A3C-CA53D1BC7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9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(307-466A)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01814" y="5790129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277</a:t>
            </a:r>
          </a:p>
          <a:p>
            <a:r>
              <a:rPr lang="en-US" dirty="0"/>
              <a:t>Number of Exosomes detected: 174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74 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79771" y="6067128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762051EE-B599-4054-926E-950A617B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0" r="28861"/>
          <a:stretch/>
        </p:blipFill>
        <p:spPr>
          <a:xfrm>
            <a:off x="18328" y="1566182"/>
            <a:ext cx="4247908" cy="4351338"/>
          </a:xfrm>
        </p:spPr>
      </p:pic>
      <p:pic>
        <p:nvPicPr>
          <p:cNvPr id="10" name="Picture 9" descr="A picture containing tree, outdoor, outdoor object, star&#10;&#10;Description automatically generated">
            <a:extLst>
              <a:ext uri="{FF2B5EF4-FFF2-40B4-BE49-F238E27FC236}">
                <a16:creationId xmlns:a16="http://schemas.microsoft.com/office/drawing/2014/main" id="{7EAA1F88-DAEF-48AE-91D8-57E0272A1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47" y="1894131"/>
            <a:ext cx="3722814" cy="3695440"/>
          </a:xfrm>
          <a:prstGeom prst="rect">
            <a:avLst/>
          </a:prstGeom>
        </p:spPr>
      </p:pic>
      <p:pic>
        <p:nvPicPr>
          <p:cNvPr id="20" name="Picture 19" descr="A picture containing star, outdoor object, night, dark&#10;&#10;Description automatically generated">
            <a:extLst>
              <a:ext uri="{FF2B5EF4-FFF2-40B4-BE49-F238E27FC236}">
                <a16:creationId xmlns:a16="http://schemas.microsoft.com/office/drawing/2014/main" id="{9E3AE80C-912E-43EE-9678-65425BE3D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59" y="1894131"/>
            <a:ext cx="3629031" cy="369544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992148-867D-4B13-91AC-AC98F515B5D7}"/>
              </a:ext>
            </a:extLst>
          </p:cNvPr>
          <p:cNvCxnSpPr>
            <a:cxnSpLocks/>
          </p:cNvCxnSpPr>
          <p:nvPr/>
        </p:nvCxnSpPr>
        <p:spPr>
          <a:xfrm>
            <a:off x="11396014" y="5454407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6EB29C-B2DF-4862-9A61-525EE85575FD}"/>
              </a:ext>
            </a:extLst>
          </p:cNvPr>
          <p:cNvCxnSpPr>
            <a:cxnSpLocks/>
          </p:cNvCxnSpPr>
          <p:nvPr/>
        </p:nvCxnSpPr>
        <p:spPr>
          <a:xfrm>
            <a:off x="7399255" y="544556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3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(307-474A)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01814" y="5790129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304</a:t>
            </a:r>
          </a:p>
          <a:p>
            <a:r>
              <a:rPr lang="en-US" dirty="0"/>
              <a:t>Number of Exosomes detected: 227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153 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79771" y="6067128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7527EE1-0FB8-4164-962B-5BF8484B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6" t="2467" r="27907"/>
          <a:stretch/>
        </p:blipFill>
        <p:spPr>
          <a:xfrm>
            <a:off x="44848" y="1681994"/>
            <a:ext cx="4303691" cy="4243991"/>
          </a:xfrm>
        </p:spPr>
      </p:pic>
      <p:pic>
        <p:nvPicPr>
          <p:cNvPr id="9" name="Picture 8" descr="A picture containing tree, outdoor, outdoor object, white&#10;&#10;Description automatically generated">
            <a:extLst>
              <a:ext uri="{FF2B5EF4-FFF2-40B4-BE49-F238E27FC236}">
                <a16:creationId xmlns:a16="http://schemas.microsoft.com/office/drawing/2014/main" id="{CFF3352C-2126-46C8-B25F-E489E6B1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75" y="1722403"/>
            <a:ext cx="3837175" cy="3878040"/>
          </a:xfrm>
          <a:prstGeom prst="rect">
            <a:avLst/>
          </a:prstGeom>
        </p:spPr>
      </p:pic>
      <p:pic>
        <p:nvPicPr>
          <p:cNvPr id="16" name="Picture 15" descr="Stars in the night sky&#10;&#10;Description automatically generated with medium confidence">
            <a:extLst>
              <a:ext uri="{FF2B5EF4-FFF2-40B4-BE49-F238E27FC236}">
                <a16:creationId xmlns:a16="http://schemas.microsoft.com/office/drawing/2014/main" id="{E90CD7D1-C381-4A79-8948-78FA15974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87" y="1729275"/>
            <a:ext cx="3837175" cy="3898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D0EA1-E7BF-49DC-9232-7FE4515D0CC4}"/>
              </a:ext>
            </a:extLst>
          </p:cNvPr>
          <p:cNvCxnSpPr>
            <a:cxnSpLocks/>
          </p:cNvCxnSpPr>
          <p:nvPr/>
        </p:nvCxnSpPr>
        <p:spPr>
          <a:xfrm>
            <a:off x="11500186" y="5489131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CA67DD-08DD-44FD-896A-47A5B047AF6E}"/>
              </a:ext>
            </a:extLst>
          </p:cNvPr>
          <p:cNvCxnSpPr>
            <a:cxnSpLocks/>
          </p:cNvCxnSpPr>
          <p:nvPr/>
        </p:nvCxnSpPr>
        <p:spPr>
          <a:xfrm>
            <a:off x="7616713" y="5489131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5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(307-410A)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296646" y="5672614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368</a:t>
            </a:r>
          </a:p>
          <a:p>
            <a:r>
              <a:rPr lang="en-US" dirty="0"/>
              <a:t>Number of Exosomes detected: 301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151 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79771" y="6067128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7FAFC2-C7C8-4118-B46F-9612D0CA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622" r="27907"/>
          <a:stretch/>
        </p:blipFill>
        <p:spPr>
          <a:xfrm>
            <a:off x="11300" y="1731625"/>
            <a:ext cx="4290088" cy="4150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FAB15-206B-4BC4-9685-34679534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78" y="1911070"/>
            <a:ext cx="3663674" cy="3679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8D57F7-888A-4025-9F21-2FE5B0DD6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31" y="1910331"/>
            <a:ext cx="3641687" cy="369961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897846-AA3C-454C-AE96-E37D06742EDB}"/>
              </a:ext>
            </a:extLst>
          </p:cNvPr>
          <p:cNvCxnSpPr>
            <a:cxnSpLocks/>
          </p:cNvCxnSpPr>
          <p:nvPr/>
        </p:nvCxnSpPr>
        <p:spPr>
          <a:xfrm>
            <a:off x="11500186" y="5489131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155140-6173-4692-A17D-C5F607074B84}"/>
              </a:ext>
            </a:extLst>
          </p:cNvPr>
          <p:cNvCxnSpPr>
            <a:cxnSpLocks/>
          </p:cNvCxnSpPr>
          <p:nvPr/>
        </p:nvCxnSpPr>
        <p:spPr>
          <a:xfrm>
            <a:off x="7616713" y="5474580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9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(307-471A)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296646" y="5672614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189</a:t>
            </a:r>
          </a:p>
          <a:p>
            <a:r>
              <a:rPr lang="en-US" dirty="0"/>
              <a:t>Number of Exosomes detected: 177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108 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79771" y="6067128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792E9432-B145-4C7D-AD5E-0EC712F78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1" t="4622" r="27907"/>
          <a:stretch/>
        </p:blipFill>
        <p:spPr>
          <a:xfrm>
            <a:off x="83749" y="1799414"/>
            <a:ext cx="4299515" cy="4150199"/>
          </a:xfrm>
        </p:spPr>
      </p:pic>
      <p:pic>
        <p:nvPicPr>
          <p:cNvPr id="9" name="Picture 8" descr="Stars in the night sky&#10;&#10;Description automatically generated with medium confidence">
            <a:extLst>
              <a:ext uri="{FF2B5EF4-FFF2-40B4-BE49-F238E27FC236}">
                <a16:creationId xmlns:a16="http://schemas.microsoft.com/office/drawing/2014/main" id="{39089920-E069-4903-BC8F-F919AEFE1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73" y="1838009"/>
            <a:ext cx="3697484" cy="3717090"/>
          </a:xfrm>
          <a:prstGeom prst="rect">
            <a:avLst/>
          </a:prstGeom>
        </p:spPr>
      </p:pic>
      <p:pic>
        <p:nvPicPr>
          <p:cNvPr id="16" name="Picture 15" descr="A picture containing star, outdoor object, night, night sky&#10;&#10;Description automatically generated">
            <a:extLst>
              <a:ext uri="{FF2B5EF4-FFF2-40B4-BE49-F238E27FC236}">
                <a16:creationId xmlns:a16="http://schemas.microsoft.com/office/drawing/2014/main" id="{E973BD99-D7FC-40E1-8351-8FBA8C2A5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34" y="1838010"/>
            <a:ext cx="3655434" cy="371805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1816E-B77F-4569-8E86-1E26F8B65B27}"/>
              </a:ext>
            </a:extLst>
          </p:cNvPr>
          <p:cNvCxnSpPr>
            <a:cxnSpLocks/>
          </p:cNvCxnSpPr>
          <p:nvPr/>
        </p:nvCxnSpPr>
        <p:spPr>
          <a:xfrm>
            <a:off x="11434198" y="54231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0CFD36-C84D-4496-8BC3-178F594C5400}"/>
              </a:ext>
            </a:extLst>
          </p:cNvPr>
          <p:cNvCxnSpPr>
            <a:cxnSpLocks/>
          </p:cNvCxnSpPr>
          <p:nvPr/>
        </p:nvCxnSpPr>
        <p:spPr>
          <a:xfrm>
            <a:off x="7553698" y="54231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0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CBCF-A8A2-462A-9A60-BF54A269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-147010"/>
            <a:ext cx="10346812" cy="94828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Summary of Particle Count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E36F4D-9A4A-49F5-A5FA-732D70437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96117"/>
              </p:ext>
            </p:extLst>
          </p:nvPr>
        </p:nvGraphicFramePr>
        <p:xfrm>
          <a:off x="122546" y="655060"/>
          <a:ext cx="11926698" cy="619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14">
                  <a:extLst>
                    <a:ext uri="{9D8B030D-6E8A-4147-A177-3AD203B41FA5}">
                      <a16:colId xmlns:a16="http://schemas.microsoft.com/office/drawing/2014/main" val="3402146135"/>
                    </a:ext>
                  </a:extLst>
                </a:gridCol>
                <a:gridCol w="1703814">
                  <a:extLst>
                    <a:ext uri="{9D8B030D-6E8A-4147-A177-3AD203B41FA5}">
                      <a16:colId xmlns:a16="http://schemas.microsoft.com/office/drawing/2014/main" val="979179068"/>
                    </a:ext>
                  </a:extLst>
                </a:gridCol>
                <a:gridCol w="1703814">
                  <a:extLst>
                    <a:ext uri="{9D8B030D-6E8A-4147-A177-3AD203B41FA5}">
                      <a16:colId xmlns:a16="http://schemas.microsoft.com/office/drawing/2014/main" val="680594411"/>
                    </a:ext>
                  </a:extLst>
                </a:gridCol>
                <a:gridCol w="1703814">
                  <a:extLst>
                    <a:ext uri="{9D8B030D-6E8A-4147-A177-3AD203B41FA5}">
                      <a16:colId xmlns:a16="http://schemas.microsoft.com/office/drawing/2014/main" val="934322076"/>
                    </a:ext>
                  </a:extLst>
                </a:gridCol>
                <a:gridCol w="1703814">
                  <a:extLst>
                    <a:ext uri="{9D8B030D-6E8A-4147-A177-3AD203B41FA5}">
                      <a16:colId xmlns:a16="http://schemas.microsoft.com/office/drawing/2014/main" val="4071032658"/>
                    </a:ext>
                  </a:extLst>
                </a:gridCol>
                <a:gridCol w="1703814">
                  <a:extLst>
                    <a:ext uri="{9D8B030D-6E8A-4147-A177-3AD203B41FA5}">
                      <a16:colId xmlns:a16="http://schemas.microsoft.com/office/drawing/2014/main" val="2536936109"/>
                    </a:ext>
                  </a:extLst>
                </a:gridCol>
                <a:gridCol w="1703814">
                  <a:extLst>
                    <a:ext uri="{9D8B030D-6E8A-4147-A177-3AD203B41FA5}">
                      <a16:colId xmlns:a16="http://schemas.microsoft.com/office/drawing/2014/main" val="2075678885"/>
                    </a:ext>
                  </a:extLst>
                </a:gridCol>
              </a:tblGrid>
              <a:tr h="10089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Sample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Before Wash Count (Total Particles)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Before Wash Count (Large Particles)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Before Wash Count (Exosomes)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After Wash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Retention Rate[Retained exosomes/Total Particles]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Retention Rate[Retained exosomes/Total exosomes] (%) 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4225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0307-389A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4802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0307-397A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66576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0307-353A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51117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0307-354A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35446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0307-371A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10595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0307-434A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3696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0307-440A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581274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0307-447A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69308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0307-451A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09190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0307-388A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98707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90.3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39515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0307-454A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93.3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89561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0307-456A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52479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0307-406A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32313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76.5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7729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0307-428A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65.7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9960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0307-466A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42.5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73489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0307-474A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67.4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64659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0307-410A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highlight>
                            <a:srgbClr val="FFFF00"/>
                          </a:highlight>
                        </a:rPr>
                        <a:t>41.14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51402"/>
                  </a:ext>
                </a:extLst>
              </a:tr>
              <a:tr h="2522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0307-471A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9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8DE27A-82DB-42AE-A1AE-E49890C2E0A6}"/>
              </a:ext>
            </a:extLst>
          </p:cNvPr>
          <p:cNvSpPr txBox="1"/>
          <p:nvPr/>
        </p:nvSpPr>
        <p:spPr>
          <a:xfrm>
            <a:off x="7541560" y="212427"/>
            <a:ext cx="50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Plasma Exosome Range is [5-40]</a:t>
            </a:r>
          </a:p>
        </p:txBody>
      </p:sp>
    </p:spTree>
    <p:extLst>
      <p:ext uri="{BB962C8B-B14F-4D97-AF65-F5344CB8AC3E}">
        <p14:creationId xmlns:p14="http://schemas.microsoft.com/office/powerpoint/2010/main" val="190272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A718A-9AA4-405A-9875-8668A6A3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46" y="461225"/>
            <a:ext cx="12351025" cy="1160863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latin typeface="+mn-lt"/>
              </a:rPr>
              <a:t>Specifications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4939ECD-E41F-4BFE-8CB3-21D98E4D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43" y="1668544"/>
            <a:ext cx="11057470" cy="3384558"/>
          </a:xfrm>
        </p:spPr>
        <p:txBody>
          <a:bodyPr anchor="ctr">
            <a:normAutofit lnSpcReduction="10000"/>
          </a:bodyPr>
          <a:lstStyle/>
          <a:p>
            <a:pPr marL="0" indent="0">
              <a:buClr>
                <a:srgbClr val="FFA91E"/>
              </a:buClr>
              <a:buNone/>
            </a:pPr>
            <a:endParaRPr lang="en-US" sz="2400" b="1" dirty="0"/>
          </a:p>
          <a:p>
            <a:pPr marL="285750" indent="-285750">
              <a:buClr>
                <a:srgbClr val="FFA91E"/>
              </a:buClr>
            </a:pPr>
            <a:r>
              <a:rPr lang="en-US" sz="2400" dirty="0"/>
              <a:t>Sample used: 307-388A, 307-400A, 307-454A, 307-456A, 307-406A, 307-417A, 307-428A, 307-466A, 307-474A, 307-410A, 307-471A</a:t>
            </a:r>
          </a:p>
          <a:p>
            <a:pPr marL="285750" indent="-285750">
              <a:buClr>
                <a:srgbClr val="FFA91E"/>
              </a:buClr>
            </a:pPr>
            <a:r>
              <a:rPr lang="en-US" sz="2400" dirty="0"/>
              <a:t>Antibody for capture: CD9, CD63, CD81</a:t>
            </a:r>
          </a:p>
          <a:p>
            <a:pPr marL="285750" indent="-285750">
              <a:buClr>
                <a:srgbClr val="FFA91E"/>
              </a:buClr>
            </a:pPr>
            <a:r>
              <a:rPr lang="en-US" sz="2400" dirty="0"/>
              <a:t>Concentration used: Unknown</a:t>
            </a:r>
          </a:p>
          <a:p>
            <a:pPr marL="285750" indent="-285750">
              <a:buClr>
                <a:srgbClr val="FFA91E"/>
              </a:buClr>
            </a:pPr>
            <a:r>
              <a:rPr lang="en-US" sz="2400" dirty="0"/>
              <a:t>Size Distribution: Unknown </a:t>
            </a:r>
          </a:p>
          <a:p>
            <a:pPr marL="285750" indent="-285750">
              <a:buClr>
                <a:srgbClr val="FFA91E"/>
              </a:buClr>
            </a:pPr>
            <a:r>
              <a:rPr lang="en-US" sz="2400" dirty="0"/>
              <a:t>Volume used: 20 µl</a:t>
            </a:r>
          </a:p>
          <a:p>
            <a:pPr marL="285750" indent="-285750">
              <a:buClr>
                <a:srgbClr val="FFA91E"/>
              </a:buClr>
            </a:pPr>
            <a:r>
              <a:rPr lang="en-US" sz="2400" dirty="0"/>
              <a:t>Experiment duration: 60 minutes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F9917-B73A-4787-AB8A-C387DC71201C}"/>
              </a:ext>
            </a:extLst>
          </p:cNvPr>
          <p:cNvCxnSpPr>
            <a:cxnSpLocks/>
          </p:cNvCxnSpPr>
          <p:nvPr/>
        </p:nvCxnSpPr>
        <p:spPr>
          <a:xfrm>
            <a:off x="11099890" y="6306877"/>
            <a:ext cx="4147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4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111393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(307-388A)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3747F8-63D5-4C10-9DE0-0BF2439DA142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5796B0-ED29-44C4-89AA-9CF61DF4EA00}"/>
              </a:ext>
            </a:extLst>
          </p:cNvPr>
          <p:cNvCxnSpPr>
            <a:cxnSpLocks/>
          </p:cNvCxnSpPr>
          <p:nvPr/>
        </p:nvCxnSpPr>
        <p:spPr>
          <a:xfrm>
            <a:off x="7719285" y="5332086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84B9D7-1D5D-4E10-BC6D-3864937C8CEC}"/>
              </a:ext>
            </a:extLst>
          </p:cNvPr>
          <p:cNvSpPr txBox="1"/>
          <p:nvPr/>
        </p:nvSpPr>
        <p:spPr>
          <a:xfrm>
            <a:off x="4518901" y="5547623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250</a:t>
            </a:r>
          </a:p>
          <a:p>
            <a:r>
              <a:rPr lang="en-US" dirty="0"/>
              <a:t>Number of Exosomes detected: 233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36A75-B053-4D3E-9CD8-11837600A898}"/>
              </a:ext>
            </a:extLst>
          </p:cNvPr>
          <p:cNvSpPr txBox="1"/>
          <p:nvPr/>
        </p:nvSpPr>
        <p:spPr>
          <a:xfrm>
            <a:off x="8415040" y="554762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Particles detected: 108 </a:t>
            </a:r>
          </a:p>
        </p:txBody>
      </p:sp>
      <p:pic>
        <p:nvPicPr>
          <p:cNvPr id="4" name="Picture 3" descr="A picture containing outdoor, star, night, outdoor object&#10;&#10;Description automatically generated">
            <a:extLst>
              <a:ext uri="{FF2B5EF4-FFF2-40B4-BE49-F238E27FC236}">
                <a16:creationId xmlns:a16="http://schemas.microsoft.com/office/drawing/2014/main" id="{4A83E3F2-B317-4DDA-94E9-7A177F45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96" y="1877350"/>
            <a:ext cx="3616392" cy="3662706"/>
          </a:xfrm>
          <a:prstGeom prst="rect">
            <a:avLst/>
          </a:prstGeom>
        </p:spPr>
      </p:pic>
      <p:pic>
        <p:nvPicPr>
          <p:cNvPr id="6" name="Picture 5" descr="A picture containing star, outdoor object, night, night sky&#10;&#10;Description automatically generated">
            <a:extLst>
              <a:ext uri="{FF2B5EF4-FFF2-40B4-BE49-F238E27FC236}">
                <a16:creationId xmlns:a16="http://schemas.microsoft.com/office/drawing/2014/main" id="{A28310C6-925F-4AAB-93C6-F691E8DE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39" y="1873330"/>
            <a:ext cx="3616391" cy="36667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F0096-DA07-4D95-8B97-69351C58DD41}"/>
              </a:ext>
            </a:extLst>
          </p:cNvPr>
          <p:cNvCxnSpPr>
            <a:cxnSpLocks/>
          </p:cNvCxnSpPr>
          <p:nvPr/>
        </p:nvCxnSpPr>
        <p:spPr>
          <a:xfrm>
            <a:off x="11525972" y="5466005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7EA2DD-68FC-4E68-9787-F20D46E283C3}"/>
              </a:ext>
            </a:extLst>
          </p:cNvPr>
          <p:cNvCxnSpPr>
            <a:cxnSpLocks/>
          </p:cNvCxnSpPr>
          <p:nvPr/>
        </p:nvCxnSpPr>
        <p:spPr>
          <a:xfrm>
            <a:off x="7719285" y="544892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1B40656C-63B7-4BF3-A46D-78CF359CD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5" t="5098" r="28106"/>
          <a:stretch/>
        </p:blipFill>
        <p:spPr>
          <a:xfrm>
            <a:off x="149560" y="1873330"/>
            <a:ext cx="4247931" cy="4129502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41887" y="6116040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</p:spTree>
    <p:extLst>
      <p:ext uri="{BB962C8B-B14F-4D97-AF65-F5344CB8AC3E}">
        <p14:creationId xmlns:p14="http://schemas.microsoft.com/office/powerpoint/2010/main" val="33133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(307-400A)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48051" y="5561360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581</a:t>
            </a:r>
          </a:p>
          <a:p>
            <a:r>
              <a:rPr lang="en-US" dirty="0"/>
              <a:t>Number of Exosomes detected: 518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308449" y="5561359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Particles detected: 468 </a:t>
            </a:r>
          </a:p>
        </p:txBody>
      </p:sp>
      <p:pic>
        <p:nvPicPr>
          <p:cNvPr id="4" name="Picture 3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79CDF345-C6FD-4015-972D-E99B9D2E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10" y="1570202"/>
            <a:ext cx="3879675" cy="3875582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3A300C9-8D14-494B-9329-9CCA69BD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87" y="1579964"/>
            <a:ext cx="3755665" cy="38755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68B25C-6841-439A-92EC-92991D198EAD}"/>
              </a:ext>
            </a:extLst>
          </p:cNvPr>
          <p:cNvCxnSpPr>
            <a:cxnSpLocks/>
          </p:cNvCxnSpPr>
          <p:nvPr/>
        </p:nvCxnSpPr>
        <p:spPr>
          <a:xfrm>
            <a:off x="11615424" y="5302270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C1306-8E70-445A-A1F6-E987D84C0825}"/>
              </a:ext>
            </a:extLst>
          </p:cNvPr>
          <p:cNvCxnSpPr>
            <a:cxnSpLocks/>
          </p:cNvCxnSpPr>
          <p:nvPr/>
        </p:nvCxnSpPr>
        <p:spPr>
          <a:xfrm>
            <a:off x="7616713" y="5302270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 descr="Chart, scatter chart&#10;&#10;Description automatically generated">
            <a:extLst>
              <a:ext uri="{FF2B5EF4-FFF2-40B4-BE49-F238E27FC236}">
                <a16:creationId xmlns:a16="http://schemas.microsoft.com/office/drawing/2014/main" id="{068FCAD0-E102-4B39-8DB7-5B373CE02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4185" r="28110"/>
          <a:stretch/>
        </p:blipFill>
        <p:spPr>
          <a:xfrm>
            <a:off x="6629" y="1653409"/>
            <a:ext cx="4290017" cy="4169259"/>
          </a:xfr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20136" y="6082606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</p:spTree>
    <p:extLst>
      <p:ext uri="{BB962C8B-B14F-4D97-AF65-F5344CB8AC3E}">
        <p14:creationId xmlns:p14="http://schemas.microsoft.com/office/powerpoint/2010/main" val="286328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(307-454A)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01814" y="5790129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468</a:t>
            </a:r>
          </a:p>
          <a:p>
            <a:r>
              <a:rPr lang="en-US" dirty="0"/>
              <a:t>Number of Exosomes detected: 418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Particles detected: 390 </a:t>
            </a:r>
          </a:p>
        </p:txBody>
      </p:sp>
      <p:pic>
        <p:nvPicPr>
          <p:cNvPr id="4" name="Picture 3" descr="A picture containing tree, outdoor, outdoor object, night sky&#10;&#10;Description automatically generated">
            <a:extLst>
              <a:ext uri="{FF2B5EF4-FFF2-40B4-BE49-F238E27FC236}">
                <a16:creationId xmlns:a16="http://schemas.microsoft.com/office/drawing/2014/main" id="{C059B52F-925B-439C-8192-575FD9A1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52" y="1717761"/>
            <a:ext cx="3844734" cy="3860854"/>
          </a:xfrm>
          <a:prstGeom prst="rect">
            <a:avLst/>
          </a:prstGeom>
        </p:spPr>
      </p:pic>
      <p:pic>
        <p:nvPicPr>
          <p:cNvPr id="7" name="Picture 6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AB3DE4C3-E620-44D4-A291-4F51B702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30" y="1717761"/>
            <a:ext cx="3806816" cy="38348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2499E-3B5E-438E-ABB7-74CD1BDC1C9A}"/>
              </a:ext>
            </a:extLst>
          </p:cNvPr>
          <p:cNvCxnSpPr>
            <a:cxnSpLocks/>
          </p:cNvCxnSpPr>
          <p:nvPr/>
        </p:nvCxnSpPr>
        <p:spPr>
          <a:xfrm>
            <a:off x="11615424" y="5401660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8948E-E9D5-46CF-966D-33AC2A9DAC8A}"/>
              </a:ext>
            </a:extLst>
          </p:cNvPr>
          <p:cNvCxnSpPr>
            <a:cxnSpLocks/>
          </p:cNvCxnSpPr>
          <p:nvPr/>
        </p:nvCxnSpPr>
        <p:spPr>
          <a:xfrm>
            <a:off x="7689468" y="5401660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CC3437DE-A6EA-46D8-9B56-24EF6FE1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5" t="4642" r="27908"/>
          <a:stretch/>
        </p:blipFill>
        <p:spPr>
          <a:xfrm>
            <a:off x="14383" y="1717761"/>
            <a:ext cx="4286578" cy="4149379"/>
          </a:xfrm>
        </p:spPr>
      </p:pic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190928" y="6078654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</p:spTree>
    <p:extLst>
      <p:ext uri="{BB962C8B-B14F-4D97-AF65-F5344CB8AC3E}">
        <p14:creationId xmlns:p14="http://schemas.microsoft.com/office/powerpoint/2010/main" val="7249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(307-456A)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01814" y="5790129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413</a:t>
            </a:r>
          </a:p>
          <a:p>
            <a:r>
              <a:rPr lang="en-US" dirty="0"/>
              <a:t>Number of Exosomes detected: 283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Particles detected: 143 </a:t>
            </a:r>
          </a:p>
        </p:txBody>
      </p:sp>
      <p:pic>
        <p:nvPicPr>
          <p:cNvPr id="4" name="Picture 3" descr="A picture containing tree, outdoor, night sky&#10;&#10;Description automatically generated">
            <a:extLst>
              <a:ext uri="{FF2B5EF4-FFF2-40B4-BE49-F238E27FC236}">
                <a16:creationId xmlns:a16="http://schemas.microsoft.com/office/drawing/2014/main" id="{5BCE6546-E959-4681-9817-89A6FB83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85" y="1810114"/>
            <a:ext cx="3826996" cy="3851321"/>
          </a:xfrm>
          <a:prstGeom prst="rect">
            <a:avLst/>
          </a:prstGeom>
        </p:spPr>
      </p:pic>
      <p:pic>
        <p:nvPicPr>
          <p:cNvPr id="6" name="Picture 5" descr="Stars in the night sky&#10;&#10;Description automatically generated with medium confidence">
            <a:extLst>
              <a:ext uri="{FF2B5EF4-FFF2-40B4-BE49-F238E27FC236}">
                <a16:creationId xmlns:a16="http://schemas.microsoft.com/office/drawing/2014/main" id="{39C56506-D180-4A16-B7AB-B1A3AFCA8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62" y="1801856"/>
            <a:ext cx="3799084" cy="38595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DED8B8-5C6C-464D-9691-1F0F83E81349}"/>
              </a:ext>
            </a:extLst>
          </p:cNvPr>
          <p:cNvCxnSpPr>
            <a:cxnSpLocks/>
          </p:cNvCxnSpPr>
          <p:nvPr/>
        </p:nvCxnSpPr>
        <p:spPr>
          <a:xfrm>
            <a:off x="11615424" y="559330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0B9F6B-A11C-4C4D-855F-353F1F072556}"/>
              </a:ext>
            </a:extLst>
          </p:cNvPr>
          <p:cNvCxnSpPr>
            <a:cxnSpLocks/>
          </p:cNvCxnSpPr>
          <p:nvPr/>
        </p:nvCxnSpPr>
        <p:spPr>
          <a:xfrm>
            <a:off x="7599909" y="5554946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 descr="Chart, scatter chart&#10;&#10;Description automatically generated">
            <a:extLst>
              <a:ext uri="{FF2B5EF4-FFF2-40B4-BE49-F238E27FC236}">
                <a16:creationId xmlns:a16="http://schemas.microsoft.com/office/drawing/2014/main" id="{0EFA4961-7EBF-4643-AAEB-D8A9324C4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1" t="3956" r="28849"/>
          <a:stretch/>
        </p:blipFill>
        <p:spPr>
          <a:xfrm>
            <a:off x="62951" y="1801856"/>
            <a:ext cx="4207193" cy="4179198"/>
          </a:xfr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79771" y="6067128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</p:spTree>
    <p:extLst>
      <p:ext uri="{BB962C8B-B14F-4D97-AF65-F5344CB8AC3E}">
        <p14:creationId xmlns:p14="http://schemas.microsoft.com/office/powerpoint/2010/main" val="10094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111393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(307-406A)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3747F8-63D5-4C10-9DE0-0BF2439DA142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5796B0-ED29-44C4-89AA-9CF61DF4EA00}"/>
              </a:ext>
            </a:extLst>
          </p:cNvPr>
          <p:cNvCxnSpPr>
            <a:cxnSpLocks/>
          </p:cNvCxnSpPr>
          <p:nvPr/>
        </p:nvCxnSpPr>
        <p:spPr>
          <a:xfrm>
            <a:off x="7719285" y="5332086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84B9D7-1D5D-4E10-BC6D-3864937C8CEC}"/>
              </a:ext>
            </a:extLst>
          </p:cNvPr>
          <p:cNvSpPr txBox="1"/>
          <p:nvPr/>
        </p:nvSpPr>
        <p:spPr>
          <a:xfrm>
            <a:off x="4518901" y="5547623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367</a:t>
            </a:r>
          </a:p>
          <a:p>
            <a:r>
              <a:rPr lang="en-US" dirty="0"/>
              <a:t>Number of Exosomes detected: 343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36A75-B053-4D3E-9CD8-11837600A898}"/>
              </a:ext>
            </a:extLst>
          </p:cNvPr>
          <p:cNvSpPr txBox="1"/>
          <p:nvPr/>
        </p:nvSpPr>
        <p:spPr>
          <a:xfrm>
            <a:off x="8415040" y="554762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187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41887" y="6116040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AB636EA-A5B8-4664-9356-55F210335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2" t="4131" r="28849"/>
          <a:stretch/>
        </p:blipFill>
        <p:spPr>
          <a:xfrm>
            <a:off x="46690" y="1519236"/>
            <a:ext cx="4280187" cy="4171590"/>
          </a:xfr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9A8F8659-5686-4BED-BC20-DA5E094A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24" y="1641662"/>
            <a:ext cx="3628775" cy="3647894"/>
          </a:xfrm>
          <a:prstGeom prst="rect">
            <a:avLst/>
          </a:prstGeom>
        </p:spPr>
      </p:pic>
      <p:pic>
        <p:nvPicPr>
          <p:cNvPr id="15" name="Picture 14" descr="A picture containing white, night sky&#10;&#10;Description automatically generated">
            <a:extLst>
              <a:ext uri="{FF2B5EF4-FFF2-40B4-BE49-F238E27FC236}">
                <a16:creationId xmlns:a16="http://schemas.microsoft.com/office/drawing/2014/main" id="{7F92382D-3821-48A9-9C3A-AF677ABC5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47" y="1626325"/>
            <a:ext cx="3598648" cy="364429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66EB23-53DA-4022-8115-E6151B85338E}"/>
              </a:ext>
            </a:extLst>
          </p:cNvPr>
          <p:cNvCxnSpPr>
            <a:cxnSpLocks/>
          </p:cNvCxnSpPr>
          <p:nvPr/>
        </p:nvCxnSpPr>
        <p:spPr>
          <a:xfrm>
            <a:off x="11410225" y="5176638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9A4412-792A-48BF-A3B4-226C7FA81088}"/>
              </a:ext>
            </a:extLst>
          </p:cNvPr>
          <p:cNvCxnSpPr>
            <a:cxnSpLocks/>
          </p:cNvCxnSpPr>
          <p:nvPr/>
        </p:nvCxnSpPr>
        <p:spPr>
          <a:xfrm>
            <a:off x="7661410" y="5215502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9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(307-417A)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48051" y="5561360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359</a:t>
            </a:r>
          </a:p>
          <a:p>
            <a:r>
              <a:rPr lang="en-US" dirty="0"/>
              <a:t>Number of Exosomes detected: 333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308449" y="5561359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255 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320136" y="6082606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E9E37E1-0BAA-46B0-82CB-26AC0EC7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3453" r="27907"/>
          <a:stretch/>
        </p:blipFill>
        <p:spPr>
          <a:xfrm>
            <a:off x="0" y="1814961"/>
            <a:ext cx="4309233" cy="4201091"/>
          </a:xfrm>
        </p:spPr>
      </p:pic>
      <p:pic>
        <p:nvPicPr>
          <p:cNvPr id="10" name="Picture 9" descr="A picture containing outdoor object, night&#10;&#10;Description automatically generated">
            <a:extLst>
              <a:ext uri="{FF2B5EF4-FFF2-40B4-BE49-F238E27FC236}">
                <a16:creationId xmlns:a16="http://schemas.microsoft.com/office/drawing/2014/main" id="{4C2EB4EC-266C-4DCF-A2E6-453EEE1EE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33" y="1700074"/>
            <a:ext cx="3814396" cy="3867092"/>
          </a:xfrm>
          <a:prstGeom prst="rect">
            <a:avLst/>
          </a:prstGeom>
        </p:spPr>
      </p:pic>
      <p:pic>
        <p:nvPicPr>
          <p:cNvPr id="16" name="Picture 15" descr="A picture containing night, outdoor object, night sky&#10;&#10;Description automatically generated">
            <a:extLst>
              <a:ext uri="{FF2B5EF4-FFF2-40B4-BE49-F238E27FC236}">
                <a16:creationId xmlns:a16="http://schemas.microsoft.com/office/drawing/2014/main" id="{66D65D2F-6774-46C3-BCE3-60A20BF1E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0" y="1700074"/>
            <a:ext cx="3814396" cy="388316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10891-D5D7-45B8-81EA-5E1DFB208BC6}"/>
              </a:ext>
            </a:extLst>
          </p:cNvPr>
          <p:cNvCxnSpPr>
            <a:cxnSpLocks/>
          </p:cNvCxnSpPr>
          <p:nvPr/>
        </p:nvCxnSpPr>
        <p:spPr>
          <a:xfrm>
            <a:off x="11534401" y="5441166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F8003-F76D-4232-BECD-CE5D4B14B1EC}"/>
              </a:ext>
            </a:extLst>
          </p:cNvPr>
          <p:cNvCxnSpPr>
            <a:cxnSpLocks/>
          </p:cNvCxnSpPr>
          <p:nvPr/>
        </p:nvCxnSpPr>
        <p:spPr>
          <a:xfrm>
            <a:off x="7616713" y="5442231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7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(307-428A)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74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 Bar: 10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DA11C-AD99-4B7B-9A13-01AE86BCC12F}"/>
              </a:ext>
            </a:extLst>
          </p:cNvPr>
          <p:cNvSpPr txBox="1"/>
          <p:nvPr/>
        </p:nvSpPr>
        <p:spPr>
          <a:xfrm>
            <a:off x="4301814" y="5790129"/>
            <a:ext cx="38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Wash</a:t>
            </a:r>
          </a:p>
          <a:p>
            <a:r>
              <a:rPr lang="en-US" dirty="0"/>
              <a:t>Number of Particles detected: 251</a:t>
            </a:r>
          </a:p>
          <a:p>
            <a:r>
              <a:rPr lang="en-US" dirty="0"/>
              <a:t>Number of Exosomes detected: 169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0C277-4977-44BE-9B42-5DEDC6221A16}"/>
              </a:ext>
            </a:extLst>
          </p:cNvPr>
          <p:cNvSpPr txBox="1"/>
          <p:nvPr/>
        </p:nvSpPr>
        <p:spPr>
          <a:xfrm>
            <a:off x="8198806" y="572578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Wash</a:t>
            </a:r>
          </a:p>
          <a:p>
            <a:r>
              <a:rPr lang="en-US" dirty="0"/>
              <a:t>Number of Exosomes Retained: 111 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190928" y="6078654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B5DDAB-8B67-44E7-9D27-18963247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2" t="4329" r="27907"/>
          <a:stretch/>
        </p:blipFill>
        <p:spPr>
          <a:xfrm>
            <a:off x="0" y="1820844"/>
            <a:ext cx="4326841" cy="4162967"/>
          </a:xfrm>
        </p:spPr>
      </p:pic>
      <p:pic>
        <p:nvPicPr>
          <p:cNvPr id="10" name="Picture 9" descr="A picture containing tree, star, outdoor object, night sky&#10;&#10;Description automatically generated">
            <a:extLst>
              <a:ext uri="{FF2B5EF4-FFF2-40B4-BE49-F238E27FC236}">
                <a16:creationId xmlns:a16="http://schemas.microsoft.com/office/drawing/2014/main" id="{7E8A3001-BFF1-44C7-814F-1AD153BCA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14" y="1820844"/>
            <a:ext cx="3816732" cy="3857292"/>
          </a:xfrm>
          <a:prstGeom prst="rect">
            <a:avLst/>
          </a:prstGeom>
        </p:spPr>
      </p:pic>
      <p:pic>
        <p:nvPicPr>
          <p:cNvPr id="19" name="Picture 18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D3C9C6D9-A22D-4571-AB28-D1703751E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14" y="1804378"/>
            <a:ext cx="3816731" cy="38737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B17EC5-8BE6-47E0-8DBA-226E6218ED08}"/>
              </a:ext>
            </a:extLst>
          </p:cNvPr>
          <p:cNvCxnSpPr>
            <a:cxnSpLocks/>
          </p:cNvCxnSpPr>
          <p:nvPr/>
        </p:nvCxnSpPr>
        <p:spPr>
          <a:xfrm>
            <a:off x="11534401" y="5505832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C53C3A-AF30-4402-959E-AB412C84051A}"/>
              </a:ext>
            </a:extLst>
          </p:cNvPr>
          <p:cNvCxnSpPr>
            <a:cxnSpLocks/>
          </p:cNvCxnSpPr>
          <p:nvPr/>
        </p:nvCxnSpPr>
        <p:spPr>
          <a:xfrm>
            <a:off x="7616713" y="5505832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751</Words>
  <Application>Microsoft Office PowerPoint</Application>
  <PresentationFormat>Widescreen</PresentationFormat>
  <Paragraphs>258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Detection of Esophageal Sample via PANORAMA</vt:lpstr>
      <vt:lpstr>Specifications</vt:lpstr>
      <vt:lpstr>Image of Detected Particles via PANORAMA (307-388A)</vt:lpstr>
      <vt:lpstr>Image of Detected Particles via PANORAMA (307-400A)</vt:lpstr>
      <vt:lpstr>Image of Detected Particles via PANORAMA (307-454A)</vt:lpstr>
      <vt:lpstr>Image of Detected Particles via PANORAMA (307-456A)</vt:lpstr>
      <vt:lpstr>Image of Detected Particles via PANORAMA (307-406A)</vt:lpstr>
      <vt:lpstr>Image of Detected Particles via PANORAMA (307-417A)</vt:lpstr>
      <vt:lpstr>Image of Detected Particles via PANORAMA (307-428A)</vt:lpstr>
      <vt:lpstr>Image of Detected Particles via PANORAMA (307-466A)</vt:lpstr>
      <vt:lpstr>Image of Detected Particles via PANORAMA (307-474A)</vt:lpstr>
      <vt:lpstr>Image of Detected Particles via PANORAMA (307-410A)</vt:lpstr>
      <vt:lpstr>Image of Detected Particles via PANORAMA (307-471A)</vt:lpstr>
      <vt:lpstr>Summary of Particle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Esophageal Sample via PANORAMA</dc:title>
  <dc:creator>Sadman Mallick</dc:creator>
  <cp:lastModifiedBy>nareg ohannesian</cp:lastModifiedBy>
  <cp:revision>15</cp:revision>
  <dcterms:created xsi:type="dcterms:W3CDTF">2022-01-20T17:42:19Z</dcterms:created>
  <dcterms:modified xsi:type="dcterms:W3CDTF">2022-02-21T16:15:08Z</dcterms:modified>
</cp:coreProperties>
</file>