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2" r:id="rId3"/>
    <p:sldId id="300" r:id="rId4"/>
    <p:sldId id="30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reg ohannesian" initials="no" lastIdx="2" clrIdx="0">
    <p:extLst>
      <p:ext uri="{19B8F6BF-5375-455C-9EA6-DF929625EA0E}">
        <p15:presenceInfo xmlns:p15="http://schemas.microsoft.com/office/powerpoint/2012/main" userId="nareg ohannesi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E8A2D-365F-4D89-8802-1DAD6042236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575C1-DB32-421D-B9CA-DA98877A0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03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866C-D140-466A-A946-51C53211D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C357C-E673-4D66-BA9E-3636B2787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5CDA6-C1AF-4FE8-9AB9-4E41616C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26A6-555A-4B2B-9FC3-DD61247AA8A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05B29-8695-476A-8852-8D548B9AB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FF656-2C19-43DC-900A-9DA3D129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683F-8EC1-4E3C-8AC1-BC044311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5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8067-676E-4685-B7C9-0D4EEEEE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597D3-36A6-4523-A3F7-FE0EDE294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82858-6DE3-4E6B-BF84-86E49C657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26A6-555A-4B2B-9FC3-DD61247AA8A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D9515-A85D-4120-9A09-F3809326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05DD9-6FC5-472A-A739-45A19504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683F-8EC1-4E3C-8AC1-BC044311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1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66124F-EAAD-4145-9FA9-D8E8CDB40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8DBB9-2A79-4425-9CF0-4D710F1AC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1FEF8-5012-4645-BE5A-A8F04113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26A6-555A-4B2B-9FC3-DD61247AA8A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A86E1-D69C-46E9-94D7-B04F183F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9485C-7D24-49A9-BA0B-A695E5B8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683F-8EC1-4E3C-8AC1-BC044311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1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7B11-E038-4858-BB98-A58F3AE59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08B8-6323-441E-A58E-D8114FF02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30338-1D7D-4975-9BF9-983C34191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26A6-555A-4B2B-9FC3-DD61247AA8A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0D7D6-F4F2-41D5-846D-4620B7DD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2621F-40C9-4999-B1B3-DB81B4B3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683F-8EC1-4E3C-8AC1-BC044311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7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ECAE-110B-4B48-AAFE-FDB1823A8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0F863-404A-40EC-B79D-B9B8C6EF9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F5AE9-CF04-477E-8B4F-6477675B4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26A6-555A-4B2B-9FC3-DD61247AA8A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C2942-E227-477E-8E71-00450BA02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D1629-34CB-40EA-B4E7-03F0A561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683F-8EC1-4E3C-8AC1-BC044311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4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F8CB-D4F0-4E35-A50C-4AF4BFD9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2CF8C-25CF-4369-8FFD-9AAB22853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9BBB3-6B86-4696-981D-6C7791533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0EBDC-3AE5-4444-9073-553F61EE1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26A6-555A-4B2B-9FC3-DD61247AA8A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6A8F8-5ACE-4497-A530-344D0531F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AFD72-DA4E-45F0-86E6-B27CB445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683F-8EC1-4E3C-8AC1-BC044311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2B9EF-2768-41C0-96BC-4A5EFB7A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A82B0-1591-4007-A5F6-12F00BE0D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7F534-ACAC-4CB4-9127-B3A136B1D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21FFF2-6F3D-40C1-90C2-448F18FA3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177475-3C2A-4FF4-A5DE-923A148B6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B6B90-600B-4BC4-B1A9-BB076706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26A6-555A-4B2B-9FC3-DD61247AA8A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1E5C39-88FD-4B56-B4B6-F97AA5A75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EFC3F-B54A-4A57-9840-D8E7D315A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683F-8EC1-4E3C-8AC1-BC044311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7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71345-230F-4990-8204-1A983D9E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044A39-9D18-4848-AEAC-3D5B6510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26A6-555A-4B2B-9FC3-DD61247AA8A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3F6A0-7A74-4502-91AC-01E82FCE3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62511-2AA3-4190-B379-7D6F74AC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683F-8EC1-4E3C-8AC1-BC044311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8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24E005-FE71-4B29-92FC-32E5A15D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26A6-555A-4B2B-9FC3-DD61247AA8A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C623F2-1F73-48E4-B9A9-3FFD0225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79441-A35A-4410-B98D-E4B229E6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683F-8EC1-4E3C-8AC1-BC044311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1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2487E-39F8-4FD8-A032-93968F02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05937-8164-4E45-9C81-290812D65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2EBF4-3C8C-4D66-B032-74A77E9E0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ECCE9-124D-4B4F-A93A-039463F9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26A6-555A-4B2B-9FC3-DD61247AA8A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2CB91-6F55-453F-A546-3EC68654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8EB4A-C00E-4DCD-BCAE-C1FE399A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683F-8EC1-4E3C-8AC1-BC044311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8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0901-E2CB-406D-BC3C-F4EB96E40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6BA19-618F-496C-AFB0-38A8CC7D9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94C7E-9F0B-4CC4-ADDA-98C20DBF1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2762D-54C3-4F98-85C8-11C352403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26A6-555A-4B2B-9FC3-DD61247AA8A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0DCF0-B881-4127-A868-AADF401D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E47A3-7BC0-40B5-915C-A330462F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683F-8EC1-4E3C-8AC1-BC044311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4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ACE737-3C26-4A24-A1ED-558ED605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E4593-09F9-42D6-AD79-137BC8076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4644F-E429-40C0-BA65-EAE9FB08E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C26A6-555A-4B2B-9FC3-DD61247AA8A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3CFA7-CE56-44BF-B777-563443511F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4CA13-0D67-4E4F-A642-D5DC3AAA8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6683F-8EC1-4E3C-8AC1-BC044311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8165-F3D4-4301-9A5D-5A8CAB1F8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PANORAMA and Fluorescence images of H460/NHBE exosome mixture and Plasma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8B6B-6616-4BC4-AE65-86E882CE7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8857" y="5575981"/>
            <a:ext cx="9144000" cy="1655762"/>
          </a:xfrm>
        </p:spPr>
        <p:txBody>
          <a:bodyPr/>
          <a:lstStyle/>
          <a:p>
            <a:r>
              <a:rPr lang="en-US" dirty="0"/>
              <a:t>By Nareg Ohannesian</a:t>
            </a:r>
          </a:p>
          <a:p>
            <a:r>
              <a:rPr lang="en-US" dirty="0"/>
              <a:t>05-13-2021</a:t>
            </a:r>
          </a:p>
        </p:txBody>
      </p:sp>
    </p:spTree>
    <p:extLst>
      <p:ext uri="{BB962C8B-B14F-4D97-AF65-F5344CB8AC3E}">
        <p14:creationId xmlns:p14="http://schemas.microsoft.com/office/powerpoint/2010/main" val="230546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9A99-E000-4585-BC9F-0CB75CE5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8473"/>
          </a:xfrm>
        </p:spPr>
        <p:txBody>
          <a:bodyPr>
            <a:normAutofit/>
          </a:bodyPr>
          <a:lstStyle/>
          <a:p>
            <a:r>
              <a:rPr lang="en-US" sz="3200" b="1" dirty="0"/>
              <a:t>Experimental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AD23FB-48A1-4E04-919D-89BE1B58E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79" t="12245" r="9387" b="5306"/>
          <a:stretch/>
        </p:blipFill>
        <p:spPr>
          <a:xfrm>
            <a:off x="245948" y="3116423"/>
            <a:ext cx="5147314" cy="36482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476782-288F-4C81-BC20-C2AF683338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22" t="27778" r="7333" b="24444"/>
          <a:stretch/>
        </p:blipFill>
        <p:spPr>
          <a:xfrm>
            <a:off x="5893671" y="2803334"/>
            <a:ext cx="5599922" cy="40812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703B26-092B-4819-B330-8DA5A24E3B7F}"/>
              </a:ext>
            </a:extLst>
          </p:cNvPr>
          <p:cNvSpPr txBox="1"/>
          <p:nvPr/>
        </p:nvSpPr>
        <p:spPr>
          <a:xfrm>
            <a:off x="2032984" y="5369266"/>
            <a:ext cx="283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NHBE SIZE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CEF67-85E8-4447-AF69-373CA0E993EB}"/>
              </a:ext>
            </a:extLst>
          </p:cNvPr>
          <p:cNvSpPr txBox="1"/>
          <p:nvPr/>
        </p:nvSpPr>
        <p:spPr>
          <a:xfrm>
            <a:off x="7935481" y="5369266"/>
            <a:ext cx="28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H460 SIZE DISTRIBUTION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58BAB0B-11E6-48D8-9387-B3277D62B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409" y="2140552"/>
            <a:ext cx="5231069" cy="1325563"/>
          </a:xfrm>
        </p:spPr>
        <p:txBody>
          <a:bodyPr anchor="ctr">
            <a:normAutofit fontScale="25000" lnSpcReduction="20000"/>
          </a:bodyPr>
          <a:lstStyle/>
          <a:p>
            <a:pPr>
              <a:buClr>
                <a:srgbClr val="FFA91E"/>
              </a:buClr>
            </a:pPr>
            <a:r>
              <a:rPr lang="en-US" sz="5600" dirty="0"/>
              <a:t>Exosome used: H460; NHBE</a:t>
            </a:r>
          </a:p>
          <a:p>
            <a:pPr>
              <a:buClr>
                <a:srgbClr val="FFA91E"/>
              </a:buClr>
            </a:pPr>
            <a:r>
              <a:rPr lang="en-US" sz="5600" dirty="0"/>
              <a:t>Antibody for capture: CD9; CD63; CD81 </a:t>
            </a:r>
          </a:p>
          <a:p>
            <a:pPr>
              <a:buClr>
                <a:srgbClr val="FFA91E"/>
              </a:buClr>
            </a:pPr>
            <a:r>
              <a:rPr lang="en-US" sz="5600" dirty="0"/>
              <a:t>Concentrations used: 2x10</a:t>
            </a:r>
            <a:r>
              <a:rPr lang="en-US" sz="5600" baseline="30000" dirty="0"/>
              <a:t>4 </a:t>
            </a:r>
            <a:r>
              <a:rPr lang="en-US" sz="5600" dirty="0"/>
              <a:t> ex/ µl.</a:t>
            </a:r>
          </a:p>
          <a:p>
            <a:pPr>
              <a:buClr>
                <a:srgbClr val="FFA91E"/>
              </a:buClr>
            </a:pPr>
            <a:r>
              <a:rPr lang="en-US" sz="5600" dirty="0"/>
              <a:t>Volume used: 20 µl</a:t>
            </a:r>
          </a:p>
          <a:p>
            <a:pPr>
              <a:buClr>
                <a:srgbClr val="FFA91E"/>
              </a:buClr>
            </a:pPr>
            <a:r>
              <a:rPr lang="en-US" sz="5600" dirty="0"/>
              <a:t>Experiment duration: 45 min</a:t>
            </a:r>
          </a:p>
          <a:p>
            <a:pPr lvl="0">
              <a:buClr>
                <a:srgbClr val="FFA91E"/>
              </a:buClr>
            </a:pPr>
            <a:r>
              <a:rPr lang="en-US" sz="4800" dirty="0">
                <a:solidFill>
                  <a:prstClr val="black"/>
                </a:solidFill>
              </a:rPr>
              <a:t>Fluorescence filters used:</a:t>
            </a:r>
          </a:p>
          <a:p>
            <a:pPr lvl="1">
              <a:buClr>
                <a:srgbClr val="FFA91E"/>
              </a:buClr>
            </a:pPr>
            <a:r>
              <a:rPr lang="en-US" sz="4400" dirty="0">
                <a:solidFill>
                  <a:prstClr val="black"/>
                </a:solidFill>
              </a:rPr>
              <a:t>Excitation wavelength: 512-550 nm</a:t>
            </a:r>
          </a:p>
          <a:p>
            <a:pPr lvl="1">
              <a:buClr>
                <a:srgbClr val="FFA91E"/>
              </a:buClr>
            </a:pPr>
            <a:r>
              <a:rPr lang="en-US" sz="4400" dirty="0">
                <a:solidFill>
                  <a:prstClr val="black"/>
                </a:solidFill>
              </a:rPr>
              <a:t>Emission wavelength: 570-615 nm</a:t>
            </a:r>
          </a:p>
          <a:p>
            <a:pPr lvl="1">
              <a:buClr>
                <a:srgbClr val="FFA91E"/>
              </a:buClr>
            </a:pPr>
            <a:r>
              <a:rPr lang="en-US" sz="4400" dirty="0">
                <a:solidFill>
                  <a:prstClr val="black"/>
                </a:solidFill>
              </a:rPr>
              <a:t>Dichroic Mirror: 560 nm</a:t>
            </a:r>
          </a:p>
          <a:p>
            <a:pPr lvl="1">
              <a:buClr>
                <a:srgbClr val="FFA91E"/>
              </a:buClr>
            </a:pPr>
            <a:endParaRPr lang="en-US" sz="4400" dirty="0">
              <a:solidFill>
                <a:prstClr val="black"/>
              </a:solidFill>
            </a:endParaRPr>
          </a:p>
          <a:p>
            <a:pPr>
              <a:buClr>
                <a:srgbClr val="FFA91E"/>
              </a:buClr>
            </a:pPr>
            <a:endParaRPr lang="en-US" sz="1800" dirty="0"/>
          </a:p>
          <a:p>
            <a:endParaRPr lang="en-US" sz="1800" dirty="0"/>
          </a:p>
          <a:p>
            <a:pPr>
              <a:buClr>
                <a:srgbClr val="FFA91E"/>
              </a:buClr>
            </a:pPr>
            <a:endParaRPr lang="en-US" sz="1800" dirty="0"/>
          </a:p>
          <a:p>
            <a:pPr>
              <a:buClr>
                <a:srgbClr val="FFA91E"/>
              </a:buClr>
            </a:pPr>
            <a:endParaRPr lang="en-US" sz="1800" dirty="0"/>
          </a:p>
          <a:p>
            <a:pPr>
              <a:buClr>
                <a:srgbClr val="FFA91E"/>
              </a:buClr>
            </a:pPr>
            <a:endParaRPr lang="en-US" sz="1800" dirty="0"/>
          </a:p>
          <a:p>
            <a:pPr marL="0" indent="0">
              <a:buClr>
                <a:srgbClr val="FFA91E"/>
              </a:buClr>
              <a:buNone/>
            </a:pPr>
            <a:endParaRPr lang="en-US" sz="1200" dirty="0"/>
          </a:p>
          <a:p>
            <a:pPr>
              <a:buClr>
                <a:srgbClr val="FFA91E"/>
              </a:buClr>
            </a:pP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DE6362-EF55-4DF5-8152-C797C2A18616}"/>
              </a:ext>
            </a:extLst>
          </p:cNvPr>
          <p:cNvSpPr txBox="1"/>
          <p:nvPr/>
        </p:nvSpPr>
        <p:spPr>
          <a:xfrm>
            <a:off x="5640709" y="1155182"/>
            <a:ext cx="5513882" cy="158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FFA91E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Cy3 labelled molecular beacon: 50 µl of 6x10^14 molecule/µl</a:t>
            </a:r>
          </a:p>
          <a:p>
            <a:pPr marL="685800" lvl="1" indent="-228600">
              <a:lnSpc>
                <a:spcPct val="90000"/>
              </a:lnSpc>
              <a:buClr>
                <a:srgbClr val="FFA91E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</a:rPr>
              <a:t>Excitation:  520-555 nm (max 545 nm)</a:t>
            </a:r>
          </a:p>
          <a:p>
            <a:pPr marL="685800" lvl="1" indent="-228600">
              <a:lnSpc>
                <a:spcPct val="90000"/>
              </a:lnSpc>
              <a:buClr>
                <a:srgbClr val="FFA91E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</a:rPr>
              <a:t>Emission: 565-600 nm (max 570 nm)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FFA91E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Acquisition time: 0.5 sec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FFA91E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Target molecule: miRNA-21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MB sequence: /5Cy3/GCGCGTCAACATCAGTCTGATAAGCTACGCGC/3BH</a:t>
            </a:r>
            <a:endParaRPr lang="en-US" sz="15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008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50F12-EDE4-4806-AA58-A1217C0A9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47" y="3627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Fluorescence Response of cancerous and non-cancerous exosomes to miR-21 biomarker via molecular beacon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6B60373-8A96-4504-BAC9-0DD6CDACA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696449"/>
              </p:ext>
            </p:extLst>
          </p:nvPr>
        </p:nvGraphicFramePr>
        <p:xfrm>
          <a:off x="191194" y="1928552"/>
          <a:ext cx="11304805" cy="4529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7744">
                  <a:extLst>
                    <a:ext uri="{9D8B030D-6E8A-4147-A177-3AD203B41FA5}">
                      <a16:colId xmlns:a16="http://schemas.microsoft.com/office/drawing/2014/main" val="3119039911"/>
                    </a:ext>
                  </a:extLst>
                </a:gridCol>
                <a:gridCol w="1784178">
                  <a:extLst>
                    <a:ext uri="{9D8B030D-6E8A-4147-A177-3AD203B41FA5}">
                      <a16:colId xmlns:a16="http://schemas.microsoft.com/office/drawing/2014/main" val="21236190"/>
                    </a:ext>
                  </a:extLst>
                </a:gridCol>
                <a:gridCol w="2260961">
                  <a:extLst>
                    <a:ext uri="{9D8B030D-6E8A-4147-A177-3AD203B41FA5}">
                      <a16:colId xmlns:a16="http://schemas.microsoft.com/office/drawing/2014/main" val="4060407927"/>
                    </a:ext>
                  </a:extLst>
                </a:gridCol>
                <a:gridCol w="2260961">
                  <a:extLst>
                    <a:ext uri="{9D8B030D-6E8A-4147-A177-3AD203B41FA5}">
                      <a16:colId xmlns:a16="http://schemas.microsoft.com/office/drawing/2014/main" val="3927875776"/>
                    </a:ext>
                  </a:extLst>
                </a:gridCol>
                <a:gridCol w="2260961">
                  <a:extLst>
                    <a:ext uri="{9D8B030D-6E8A-4147-A177-3AD203B41FA5}">
                      <a16:colId xmlns:a16="http://schemas.microsoft.com/office/drawing/2014/main" val="3206453573"/>
                    </a:ext>
                  </a:extLst>
                </a:gridCol>
              </a:tblGrid>
              <a:tr h="6872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Exosomes Cell 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H460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293A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MCF10A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NHBE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969370"/>
                  </a:ext>
                </a:extLst>
              </a:tr>
              <a:tr h="6219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Fluorescence Particle</a:t>
                      </a:r>
                    </a:p>
                    <a:p>
                      <a:pPr algn="ctr"/>
                      <a:r>
                        <a:rPr lang="en-US" dirty="0"/>
                        <a:t>Intensity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436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±228</a:t>
                      </a:r>
                    </a:p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509±358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308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±63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389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±118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5892889"/>
                  </a:ext>
                </a:extLst>
              </a:tr>
              <a:tr h="685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Fluorescence Background</a:t>
                      </a:r>
                    </a:p>
                    <a:p>
                      <a:pPr algn="ctr"/>
                      <a:r>
                        <a:rPr lang="en-US" dirty="0"/>
                        <a:t>Intensity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45±42</a:t>
                      </a:r>
                    </a:p>
                    <a:p>
                      <a:pPr algn="ctr"/>
                      <a:r>
                        <a:rPr lang="en-US" dirty="0"/>
                        <a:t>40±41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36±25</a:t>
                      </a:r>
                    </a:p>
                    <a:p>
                      <a:pPr algn="ctr"/>
                      <a:r>
                        <a:rPr lang="en-US" dirty="0"/>
                        <a:t>16±47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19±40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24±40</a:t>
                      </a:r>
                    </a:p>
                    <a:p>
                      <a:pPr algn="ctr"/>
                      <a:r>
                        <a:rPr lang="en-US" dirty="0"/>
                        <a:t>20±32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2928909"/>
                  </a:ext>
                </a:extLst>
              </a:tr>
              <a:tr h="6872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of mir21 response</a:t>
                      </a:r>
                    </a:p>
                    <a:p>
                      <a:pPr algn="ctr"/>
                      <a:r>
                        <a:rPr lang="en-US" dirty="0"/>
                        <a:t>(fluor count/pan count) 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70-90%</a:t>
                      </a:r>
                    </a:p>
                    <a:p>
                      <a:pPr algn="ctr"/>
                      <a:r>
                        <a:rPr lang="en-US" dirty="0"/>
                        <a:t>(715/944)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13.5-15 %</a:t>
                      </a:r>
                    </a:p>
                    <a:p>
                      <a:pPr algn="ctr"/>
                      <a:r>
                        <a:rPr lang="en-US" dirty="0"/>
                        <a:t>(123/906);(165/1043)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7-10 %</a:t>
                      </a:r>
                    </a:p>
                    <a:p>
                      <a:pPr algn="ctr"/>
                      <a:r>
                        <a:rPr lang="en-US" dirty="0"/>
                        <a:t>(93/1297)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0 %</a:t>
                      </a:r>
                    </a:p>
                    <a:p>
                      <a:pPr algn="ctr"/>
                      <a:r>
                        <a:rPr lang="en-US" dirty="0"/>
                        <a:t>(0/928)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155639"/>
                  </a:ext>
                </a:extLst>
              </a:tr>
              <a:tr h="8884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Cell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Cancer</a:t>
                      </a:r>
                    </a:p>
                    <a:p>
                      <a:pPr algn="ctr"/>
                      <a:r>
                        <a:rPr lang="en-US" dirty="0"/>
                        <a:t>Immortalized</a:t>
                      </a:r>
                    </a:p>
                    <a:p>
                      <a:pPr algn="ctr"/>
                      <a:r>
                        <a:rPr lang="en-US" dirty="0"/>
                        <a:t>Lung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Non-cancer</a:t>
                      </a:r>
                    </a:p>
                    <a:p>
                      <a:pPr algn="ctr"/>
                      <a:r>
                        <a:rPr lang="en-US" dirty="0"/>
                        <a:t>Immortalized embryonal kidney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Non-cancer</a:t>
                      </a:r>
                    </a:p>
                    <a:p>
                      <a:pPr algn="ctr"/>
                      <a:r>
                        <a:rPr lang="en-US" dirty="0"/>
                        <a:t>Mammary epithelial cell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Non-cancer</a:t>
                      </a:r>
                    </a:p>
                    <a:p>
                      <a:pPr algn="ctr"/>
                      <a:r>
                        <a:rPr lang="en-US" dirty="0"/>
                        <a:t>Bronchial epithelial cell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865024"/>
                  </a:ext>
                </a:extLst>
              </a:tr>
              <a:tr h="6872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PANORAMA 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1.115±0.046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1.125±0.048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1.13±0.055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1.12±0.05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1.108±0.046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1.10±0.051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1.13±0.04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0590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139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25B3F88-FC52-42C8-9235-43B8B6577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48499"/>
            <a:ext cx="11392452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Summary of NHBE and H460 exosomes mixture on miR-21 biomarker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E6ADC39-B5DE-4416-9485-18A480308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924621"/>
              </p:ext>
            </p:extLst>
          </p:nvPr>
        </p:nvGraphicFramePr>
        <p:xfrm>
          <a:off x="584200" y="1825126"/>
          <a:ext cx="11392452" cy="436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3972">
                  <a:extLst>
                    <a:ext uri="{9D8B030D-6E8A-4147-A177-3AD203B41FA5}">
                      <a16:colId xmlns:a16="http://schemas.microsoft.com/office/drawing/2014/main" val="3136584284"/>
                    </a:ext>
                  </a:extLst>
                </a:gridCol>
                <a:gridCol w="1657971">
                  <a:extLst>
                    <a:ext uri="{9D8B030D-6E8A-4147-A177-3AD203B41FA5}">
                      <a16:colId xmlns:a16="http://schemas.microsoft.com/office/drawing/2014/main" val="3289477561"/>
                    </a:ext>
                  </a:extLst>
                </a:gridCol>
                <a:gridCol w="1773231">
                  <a:extLst>
                    <a:ext uri="{9D8B030D-6E8A-4147-A177-3AD203B41FA5}">
                      <a16:colId xmlns:a16="http://schemas.microsoft.com/office/drawing/2014/main" val="2997719640"/>
                    </a:ext>
                  </a:extLst>
                </a:gridCol>
                <a:gridCol w="1947085">
                  <a:extLst>
                    <a:ext uri="{9D8B030D-6E8A-4147-A177-3AD203B41FA5}">
                      <a16:colId xmlns:a16="http://schemas.microsoft.com/office/drawing/2014/main" val="2933557447"/>
                    </a:ext>
                  </a:extLst>
                </a:gridCol>
                <a:gridCol w="1842233">
                  <a:extLst>
                    <a:ext uri="{9D8B030D-6E8A-4147-A177-3AD203B41FA5}">
                      <a16:colId xmlns:a16="http://schemas.microsoft.com/office/drawing/2014/main" val="3395795451"/>
                    </a:ext>
                  </a:extLst>
                </a:gridCol>
                <a:gridCol w="1387960">
                  <a:extLst>
                    <a:ext uri="{9D8B030D-6E8A-4147-A177-3AD203B41FA5}">
                      <a16:colId xmlns:a16="http://schemas.microsoft.com/office/drawing/2014/main" val="4204581989"/>
                    </a:ext>
                  </a:extLst>
                </a:gridCol>
              </a:tblGrid>
              <a:tr h="9732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NHBE-H460 Mixture</a:t>
                      </a:r>
                    </a:p>
                    <a:p>
                      <a:pPr algn="ctr"/>
                      <a:r>
                        <a:rPr lang="en-US" dirty="0"/>
                        <a:t>% of H460</a:t>
                      </a:r>
                    </a:p>
                    <a:p>
                      <a:pPr algn="ctr"/>
                      <a:r>
                        <a:rPr lang="en-US" dirty="0"/>
                        <a:t>(% of NHBE)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  <a:p>
                      <a:pPr algn="ctr"/>
                      <a:r>
                        <a:rPr lang="en-US" dirty="0"/>
                        <a:t>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15%</a:t>
                      </a:r>
                    </a:p>
                    <a:p>
                      <a:pPr algn="ctr"/>
                      <a:r>
                        <a:rPr lang="en-US" dirty="0"/>
                        <a:t>(85)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25%</a:t>
                      </a:r>
                    </a:p>
                    <a:p>
                      <a:pPr algn="ctr"/>
                      <a:r>
                        <a:rPr lang="en-US" dirty="0"/>
                        <a:t>(75)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50%</a:t>
                      </a:r>
                    </a:p>
                    <a:p>
                      <a:pPr algn="ctr"/>
                      <a:r>
                        <a:rPr lang="en-US" dirty="0"/>
                        <a:t>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  <a:p>
                      <a:pPr algn="ctr"/>
                      <a:r>
                        <a:rPr lang="en-US" dirty="0"/>
                        <a:t>(0)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5549343"/>
                  </a:ext>
                </a:extLst>
              </a:tr>
              <a:tr h="8084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Fluorescence Particle</a:t>
                      </a:r>
                    </a:p>
                    <a:p>
                      <a:pPr algn="ctr"/>
                      <a:r>
                        <a:rPr lang="en-US" dirty="0"/>
                        <a:t>Intensity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620 ± 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401 ± 199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442 ± 199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436 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±228</a:t>
                      </a:r>
                    </a:p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509 ± 358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829733"/>
                  </a:ext>
                </a:extLst>
              </a:tr>
              <a:tr h="8164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Fluorescence Background</a:t>
                      </a:r>
                    </a:p>
                    <a:p>
                      <a:pPr algn="ctr"/>
                      <a:r>
                        <a:rPr lang="en-US" dirty="0"/>
                        <a:t>Intensity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24±40</a:t>
                      </a:r>
                    </a:p>
                    <a:p>
                      <a:pPr algn="ctr"/>
                      <a:r>
                        <a:rPr lang="en-US" dirty="0"/>
                        <a:t>20±32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6±17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 ± 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 ± 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45±42</a:t>
                      </a:r>
                    </a:p>
                    <a:p>
                      <a:pPr algn="ctr"/>
                      <a:r>
                        <a:rPr lang="en-US" dirty="0"/>
                        <a:t>40±41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079829"/>
                  </a:ext>
                </a:extLst>
              </a:tr>
              <a:tr h="8132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of miR-21 response</a:t>
                      </a:r>
                    </a:p>
                    <a:p>
                      <a:pPr algn="ctr"/>
                      <a:r>
                        <a:rPr lang="en-US" dirty="0"/>
                        <a:t>Within the population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0 %</a:t>
                      </a:r>
                    </a:p>
                    <a:p>
                      <a:pPr algn="ctr"/>
                      <a:r>
                        <a:rPr lang="en-US" dirty="0"/>
                        <a:t>(0/928)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12-13 %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(113/927)</a:t>
                      </a:r>
                    </a:p>
                    <a:p>
                      <a:pPr algn="ctr"/>
                      <a:r>
                        <a:rPr lang="en-US" dirty="0"/>
                        <a:t>(12%/15%= 80%)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20 %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(296/1430)</a:t>
                      </a:r>
                    </a:p>
                    <a:p>
                      <a:pPr algn="ctr"/>
                      <a:r>
                        <a:rPr lang="en-US" dirty="0"/>
                        <a:t>(20%/25%=80%)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34-38 %</a:t>
                      </a:r>
                    </a:p>
                    <a:p>
                      <a:pPr algn="ctr"/>
                      <a:r>
                        <a:rPr lang="en-US" dirty="0"/>
                        <a:t>(275/782)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(36%/50%=72%)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70-90 %</a:t>
                      </a:r>
                    </a:p>
                    <a:p>
                      <a:pPr algn="ctr"/>
                      <a:r>
                        <a:rPr lang="en-US" dirty="0"/>
                        <a:t>(715/944)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624276"/>
                  </a:ext>
                </a:extLst>
              </a:tr>
              <a:tr h="8475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PANORAMA 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1.10±0.051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1.13±0.04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1.108 ± 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1.117 ± 0.059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1.11 ± 0.051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1.115±0.046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1.125±0.048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242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694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11386</TotalTime>
  <Words>366</Words>
  <Application>Microsoft Office PowerPoint</Application>
  <PresentationFormat>Widescreen</PresentationFormat>
  <Paragraphs>131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PANORAMA and Fluorescence images of H460/NHBE exosome mixture and Plasma</vt:lpstr>
      <vt:lpstr>Experimental Details</vt:lpstr>
      <vt:lpstr>Fluorescence Response of cancerous and non-cancerous exosomes to miR-21 biomarker via molecular beacon</vt:lpstr>
      <vt:lpstr>Summary of NHBE and H460 exosomes mixture on miR-21 biomarker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nareg ohannesian</dc:creator>
  <cp:lastModifiedBy>Sadman Mallick</cp:lastModifiedBy>
  <cp:revision>70</cp:revision>
  <dcterms:created xsi:type="dcterms:W3CDTF">2021-05-07T20:34:02Z</dcterms:created>
  <dcterms:modified xsi:type="dcterms:W3CDTF">2024-02-25T22:41:14Z</dcterms:modified>
</cp:coreProperties>
</file>