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76" r:id="rId3"/>
    <p:sldId id="303" r:id="rId4"/>
    <p:sldId id="308" r:id="rId5"/>
    <p:sldId id="309" r:id="rId6"/>
    <p:sldId id="302" r:id="rId7"/>
    <p:sldId id="311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6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Before Washing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50800" dist="50800" dir="5400000" sx="118000" sy="118000" algn="ctr" rotWithShape="0">
                <a:srgbClr val="000000">
                  <a:alpha val="0"/>
                </a:srgbClr>
              </a:outerShdw>
              <a:softEdge rad="0"/>
            </a:effectLst>
          </c:spPr>
          <c:invertIfNegative val="0"/>
          <c:dLbls>
            <c:dLbl>
              <c:idx val="12"/>
              <c:showLegendKey val="0"/>
              <c:showVal val="1"/>
              <c:showCatName val="0"/>
              <c:showSerName val="0"/>
              <c:showPercent val="0"/>
              <c:showBubbleSize val="0"/>
              <c:separator>.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0EB-435A-B36A-5691A60A2A84}"/>
                </c:ext>
              </c:extLst>
            </c:dLbl>
            <c:dLbl>
              <c:idx val="18"/>
              <c:layout>
                <c:manualLayout>
                  <c:x val="-1.3293451582946532E-3"/>
                  <c:y val="-2.730375100507902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0EB-435A-B36A-5691A60A2A84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Sheet1!$C$13:$V$13</c:f>
                <c:numCache>
                  <c:formatCode>General</c:formatCode>
                  <c:ptCount val="20"/>
                  <c:pt idx="0">
                    <c:v>4.9216076867444665</c:v>
                  </c:pt>
                  <c:pt idx="1">
                    <c:v>17.133463034528528</c:v>
                  </c:pt>
                  <c:pt idx="2">
                    <c:v>0.47140452079103168</c:v>
                  </c:pt>
                  <c:pt idx="3">
                    <c:v>23.508863576673939</c:v>
                  </c:pt>
                  <c:pt idx="4">
                    <c:v>0</c:v>
                  </c:pt>
                  <c:pt idx="5">
                    <c:v>8.4983658559879736</c:v>
                  </c:pt>
                  <c:pt idx="6">
                    <c:v>4.0824829046386304</c:v>
                  </c:pt>
                  <c:pt idx="7">
                    <c:v>2.8674417556808756</c:v>
                  </c:pt>
                  <c:pt idx="8">
                    <c:v>2.0548046676563256</c:v>
                  </c:pt>
                  <c:pt idx="9">
                    <c:v>0</c:v>
                  </c:pt>
                  <c:pt idx="10">
                    <c:v>0.47140452079103168</c:v>
                  </c:pt>
                  <c:pt idx="11">
                    <c:v>4.5460605656619517</c:v>
                  </c:pt>
                  <c:pt idx="12">
                    <c:v>13.767917618708923</c:v>
                  </c:pt>
                  <c:pt idx="13">
                    <c:v>0</c:v>
                  </c:pt>
                  <c:pt idx="14">
                    <c:v>4.9665548085837798</c:v>
                  </c:pt>
                  <c:pt idx="15">
                    <c:v>2.6246692913372702</c:v>
                  </c:pt>
                  <c:pt idx="16">
                    <c:v>6.97614984548545</c:v>
                  </c:pt>
                  <c:pt idx="17">
                    <c:v>0.81649658092772603</c:v>
                  </c:pt>
                  <c:pt idx="18">
                    <c:v>81.976961533239461</c:v>
                  </c:pt>
                  <c:pt idx="19">
                    <c:v>8.3399973354645347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/>
                </a:solidFill>
                <a:round/>
              </a:ln>
              <a:effectLst>
                <a:outerShdw blurRad="50800" dist="50800" dir="5400000" algn="ctr" rotWithShape="0">
                  <a:srgbClr val="000000"/>
                </a:outerShdw>
              </a:effectLst>
            </c:spPr>
          </c:errBars>
          <c:cat>
            <c:strRef>
              <c:f>Sheet1!$C$1:$V$1</c:f>
              <c:strCache>
                <c:ptCount val="20"/>
                <c:pt idx="0">
                  <c:v>HCR 001</c:v>
                </c:pt>
                <c:pt idx="1">
                  <c:v>HCR 55</c:v>
                </c:pt>
                <c:pt idx="2">
                  <c:v>HCR 83</c:v>
                </c:pt>
                <c:pt idx="3">
                  <c:v>HCR 153</c:v>
                </c:pt>
                <c:pt idx="4">
                  <c:v>HCR 154</c:v>
                </c:pt>
                <c:pt idx="5">
                  <c:v>HCR 155</c:v>
                </c:pt>
                <c:pt idx="6">
                  <c:v>HCR 156</c:v>
                </c:pt>
                <c:pt idx="7">
                  <c:v>HCR 157</c:v>
                </c:pt>
                <c:pt idx="8">
                  <c:v>HCR 158</c:v>
                </c:pt>
                <c:pt idx="9">
                  <c:v>HCR 164</c:v>
                </c:pt>
                <c:pt idx="10">
                  <c:v>12A</c:v>
                </c:pt>
                <c:pt idx="11">
                  <c:v>280A</c:v>
                </c:pt>
                <c:pt idx="12">
                  <c:v>300A</c:v>
                </c:pt>
                <c:pt idx="13">
                  <c:v>745A</c:v>
                </c:pt>
                <c:pt idx="14">
                  <c:v>825A</c:v>
                </c:pt>
                <c:pt idx="15">
                  <c:v>827A</c:v>
                </c:pt>
                <c:pt idx="16">
                  <c:v>830A</c:v>
                </c:pt>
                <c:pt idx="17">
                  <c:v>962A</c:v>
                </c:pt>
                <c:pt idx="18">
                  <c:v>1013A</c:v>
                </c:pt>
                <c:pt idx="19">
                  <c:v>1021A</c:v>
                </c:pt>
              </c:strCache>
            </c:strRef>
          </c:cat>
          <c:val>
            <c:numRef>
              <c:f>Sheet1!$C$2:$V$2</c:f>
              <c:numCache>
                <c:formatCode>General</c:formatCode>
                <c:ptCount val="20"/>
                <c:pt idx="0">
                  <c:v>69.333333333333329</c:v>
                </c:pt>
                <c:pt idx="1">
                  <c:v>36.333333333333336</c:v>
                </c:pt>
                <c:pt idx="2">
                  <c:v>4.333333333333333</c:v>
                </c:pt>
                <c:pt idx="3">
                  <c:v>33</c:v>
                </c:pt>
                <c:pt idx="4">
                  <c:v>3</c:v>
                </c:pt>
                <c:pt idx="5">
                  <c:v>381.66666666666669</c:v>
                </c:pt>
                <c:pt idx="6">
                  <c:v>140</c:v>
                </c:pt>
                <c:pt idx="7">
                  <c:v>110.33333333333333</c:v>
                </c:pt>
                <c:pt idx="8">
                  <c:v>317.66666666666669</c:v>
                </c:pt>
                <c:pt idx="9">
                  <c:v>309</c:v>
                </c:pt>
                <c:pt idx="10">
                  <c:v>605.66666666666663</c:v>
                </c:pt>
                <c:pt idx="11">
                  <c:v>1251</c:v>
                </c:pt>
                <c:pt idx="12">
                  <c:v>1054.6666666666667</c:v>
                </c:pt>
                <c:pt idx="13">
                  <c:v>2500</c:v>
                </c:pt>
                <c:pt idx="14">
                  <c:v>993</c:v>
                </c:pt>
                <c:pt idx="15">
                  <c:v>1228.6666666666667</c:v>
                </c:pt>
                <c:pt idx="16">
                  <c:v>759</c:v>
                </c:pt>
                <c:pt idx="17">
                  <c:v>461</c:v>
                </c:pt>
                <c:pt idx="18">
                  <c:v>2127.6666666666665</c:v>
                </c:pt>
                <c:pt idx="19">
                  <c:v>262.66666666666669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EB-435A-B36A-5691A60A2A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0"/>
        <c:overlap val="-60"/>
        <c:axId val="1616135647"/>
        <c:axId val="1616122751"/>
      </c:barChart>
      <c:catAx>
        <c:axId val="1616135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Plasma 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122751"/>
        <c:crosses val="autoZero"/>
        <c:auto val="1"/>
        <c:lblAlgn val="ctr"/>
        <c:lblOffset val="100"/>
        <c:noMultiLvlLbl val="0"/>
      </c:catAx>
      <c:valAx>
        <c:axId val="1616122751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135647"/>
        <c:crosses val="autoZero"/>
        <c:crossBetween val="between"/>
      </c:valAx>
      <c:spPr>
        <a:noFill/>
        <a:ln cmpd="dbl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After Wash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Sheet1!$C$16:$V$16</c:f>
                <c:numCache>
                  <c:formatCode>General</c:formatCode>
                  <c:ptCount val="20"/>
                  <c:pt idx="0">
                    <c:v>2.8284271247461903</c:v>
                  </c:pt>
                  <c:pt idx="1">
                    <c:v>0.81649658092772603</c:v>
                  </c:pt>
                  <c:pt idx="2">
                    <c:v>0</c:v>
                  </c:pt>
                  <c:pt idx="3">
                    <c:v>2.1602468994692869</c:v>
                  </c:pt>
                  <c:pt idx="4">
                    <c:v>0</c:v>
                  </c:pt>
                  <c:pt idx="5">
                    <c:v>1.247219128924647</c:v>
                  </c:pt>
                  <c:pt idx="6">
                    <c:v>0</c:v>
                  </c:pt>
                  <c:pt idx="7">
                    <c:v>0.47140452079103168</c:v>
                  </c:pt>
                  <c:pt idx="8">
                    <c:v>2.0548046676563256</c:v>
                  </c:pt>
                  <c:pt idx="9">
                    <c:v>0</c:v>
                  </c:pt>
                  <c:pt idx="10">
                    <c:v>0.47140452079103168</c:v>
                  </c:pt>
                  <c:pt idx="11">
                    <c:v>6.182412330330469</c:v>
                  </c:pt>
                  <c:pt idx="12">
                    <c:v>1.4142135623730951</c:v>
                  </c:pt>
                  <c:pt idx="13">
                    <c:v>2.0548046676563256</c:v>
                  </c:pt>
                  <c:pt idx="14">
                    <c:v>4.6427960923947067</c:v>
                  </c:pt>
                  <c:pt idx="15">
                    <c:v>4.1096093353126513</c:v>
                  </c:pt>
                  <c:pt idx="16">
                    <c:v>16.35712552851373</c:v>
                  </c:pt>
                  <c:pt idx="17">
                    <c:v>0.81649658092772603</c:v>
                  </c:pt>
                  <c:pt idx="18">
                    <c:v>18.239152027072603</c:v>
                  </c:pt>
                  <c:pt idx="19">
                    <c:v>1.6329931618554521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Sheet1!$C$1:$V$1</c:f>
              <c:strCache>
                <c:ptCount val="20"/>
                <c:pt idx="0">
                  <c:v>HCR 001</c:v>
                </c:pt>
                <c:pt idx="1">
                  <c:v>HCR 55</c:v>
                </c:pt>
                <c:pt idx="2">
                  <c:v>HCR 83</c:v>
                </c:pt>
                <c:pt idx="3">
                  <c:v>HCR 153</c:v>
                </c:pt>
                <c:pt idx="4">
                  <c:v>HCR 154</c:v>
                </c:pt>
                <c:pt idx="5">
                  <c:v>HCR 155</c:v>
                </c:pt>
                <c:pt idx="6">
                  <c:v>HCR 156</c:v>
                </c:pt>
                <c:pt idx="7">
                  <c:v>HCR 157</c:v>
                </c:pt>
                <c:pt idx="8">
                  <c:v>HCR 158</c:v>
                </c:pt>
                <c:pt idx="9">
                  <c:v>HCR 164</c:v>
                </c:pt>
                <c:pt idx="10">
                  <c:v>12A</c:v>
                </c:pt>
                <c:pt idx="11">
                  <c:v>280A</c:v>
                </c:pt>
                <c:pt idx="12">
                  <c:v>300A</c:v>
                </c:pt>
                <c:pt idx="13">
                  <c:v>745A</c:v>
                </c:pt>
                <c:pt idx="14">
                  <c:v>825A</c:v>
                </c:pt>
                <c:pt idx="15">
                  <c:v>827A</c:v>
                </c:pt>
                <c:pt idx="16">
                  <c:v>830A</c:v>
                </c:pt>
                <c:pt idx="17">
                  <c:v>962A</c:v>
                </c:pt>
                <c:pt idx="18">
                  <c:v>1013A</c:v>
                </c:pt>
                <c:pt idx="19">
                  <c:v>1021A</c:v>
                </c:pt>
              </c:strCache>
            </c:strRef>
          </c:cat>
          <c:val>
            <c:numRef>
              <c:f>Sheet1!$C$3:$V$3</c:f>
              <c:numCache>
                <c:formatCode>General</c:formatCode>
                <c:ptCount val="20"/>
                <c:pt idx="0">
                  <c:v>22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17.333333333333332</c:v>
                </c:pt>
                <c:pt idx="6">
                  <c:v>8</c:v>
                </c:pt>
                <c:pt idx="7">
                  <c:v>12.333333333333334</c:v>
                </c:pt>
                <c:pt idx="8">
                  <c:v>17.333333333333332</c:v>
                </c:pt>
                <c:pt idx="9">
                  <c:v>0</c:v>
                </c:pt>
                <c:pt idx="10">
                  <c:v>142.66666666666666</c:v>
                </c:pt>
                <c:pt idx="11">
                  <c:v>156.33333333333334</c:v>
                </c:pt>
                <c:pt idx="12">
                  <c:v>328</c:v>
                </c:pt>
                <c:pt idx="13">
                  <c:v>565.33333333333337</c:v>
                </c:pt>
                <c:pt idx="14">
                  <c:v>71.666666666666671</c:v>
                </c:pt>
                <c:pt idx="15">
                  <c:v>155.33333333333334</c:v>
                </c:pt>
                <c:pt idx="16">
                  <c:v>263.66666666666669</c:v>
                </c:pt>
                <c:pt idx="17">
                  <c:v>72</c:v>
                </c:pt>
                <c:pt idx="18">
                  <c:v>199</c:v>
                </c:pt>
                <c:pt idx="19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390-48AD-86C7-AB55DF26AFB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75910735"/>
        <c:axId val="1475907823"/>
      </c:barChart>
      <c:catAx>
        <c:axId val="1475910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Plasma 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907823"/>
        <c:crosses val="autoZero"/>
        <c:auto val="1"/>
        <c:lblAlgn val="ctr"/>
        <c:lblOffset val="100"/>
        <c:noMultiLvlLbl val="0"/>
      </c:catAx>
      <c:valAx>
        <c:axId val="1475907823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75910735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7774730245158482E-2"/>
          <c:y val="1.7094017094017096E-2"/>
          <c:w val="0.91372714094773055"/>
          <c:h val="0.89684097180160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Before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Sheet1!$C$13:$V$13</c:f>
                <c:numCache>
                  <c:formatCode>General</c:formatCode>
                  <c:ptCount val="20"/>
                  <c:pt idx="0">
                    <c:v>4.9216076867444665</c:v>
                  </c:pt>
                  <c:pt idx="1">
                    <c:v>17.133463034528528</c:v>
                  </c:pt>
                  <c:pt idx="2">
                    <c:v>0.47140452079103168</c:v>
                  </c:pt>
                  <c:pt idx="3">
                    <c:v>23.508863576673939</c:v>
                  </c:pt>
                  <c:pt idx="4">
                    <c:v>0</c:v>
                  </c:pt>
                  <c:pt idx="5">
                    <c:v>8.4983658559879736</c:v>
                  </c:pt>
                  <c:pt idx="6">
                    <c:v>4.0824829046386304</c:v>
                  </c:pt>
                  <c:pt idx="7">
                    <c:v>2.8674417556808756</c:v>
                  </c:pt>
                  <c:pt idx="8">
                    <c:v>2.0548046676563256</c:v>
                  </c:pt>
                  <c:pt idx="9">
                    <c:v>0</c:v>
                  </c:pt>
                  <c:pt idx="10">
                    <c:v>0.47140452079103168</c:v>
                  </c:pt>
                  <c:pt idx="11">
                    <c:v>4.5460605656619517</c:v>
                  </c:pt>
                  <c:pt idx="12">
                    <c:v>13.767917618708923</c:v>
                  </c:pt>
                  <c:pt idx="13">
                    <c:v>0</c:v>
                  </c:pt>
                  <c:pt idx="14">
                    <c:v>4.9665548085837798</c:v>
                  </c:pt>
                  <c:pt idx="15">
                    <c:v>2.6246692913372702</c:v>
                  </c:pt>
                  <c:pt idx="16">
                    <c:v>6.97614984548545</c:v>
                  </c:pt>
                  <c:pt idx="17">
                    <c:v>0.81649658092772603</c:v>
                  </c:pt>
                  <c:pt idx="18">
                    <c:v>81.976961533239461</c:v>
                  </c:pt>
                  <c:pt idx="19">
                    <c:v>8.3399973354645347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Sheet1!$C$1:$V$1</c:f>
              <c:strCache>
                <c:ptCount val="20"/>
                <c:pt idx="0">
                  <c:v>HCR 001</c:v>
                </c:pt>
                <c:pt idx="1">
                  <c:v>HCR 55</c:v>
                </c:pt>
                <c:pt idx="2">
                  <c:v>HCR 83</c:v>
                </c:pt>
                <c:pt idx="3">
                  <c:v>HCR 153</c:v>
                </c:pt>
                <c:pt idx="4">
                  <c:v>HCR 154</c:v>
                </c:pt>
                <c:pt idx="5">
                  <c:v>HCR 155</c:v>
                </c:pt>
                <c:pt idx="6">
                  <c:v>HCR 156</c:v>
                </c:pt>
                <c:pt idx="7">
                  <c:v>HCR 157</c:v>
                </c:pt>
                <c:pt idx="8">
                  <c:v>HCR 158</c:v>
                </c:pt>
                <c:pt idx="9">
                  <c:v>HCR 164</c:v>
                </c:pt>
                <c:pt idx="10">
                  <c:v>12A</c:v>
                </c:pt>
                <c:pt idx="11">
                  <c:v>280A</c:v>
                </c:pt>
                <c:pt idx="12">
                  <c:v>300A</c:v>
                </c:pt>
                <c:pt idx="13">
                  <c:v>745A</c:v>
                </c:pt>
                <c:pt idx="14">
                  <c:v>825A</c:v>
                </c:pt>
                <c:pt idx="15">
                  <c:v>827A</c:v>
                </c:pt>
                <c:pt idx="16">
                  <c:v>830A</c:v>
                </c:pt>
                <c:pt idx="17">
                  <c:v>962A</c:v>
                </c:pt>
                <c:pt idx="18">
                  <c:v>1013A</c:v>
                </c:pt>
                <c:pt idx="19">
                  <c:v>1021A</c:v>
                </c:pt>
              </c:strCache>
            </c:strRef>
          </c:cat>
          <c:val>
            <c:numRef>
              <c:f>Sheet1!$C$2:$V$2</c:f>
              <c:numCache>
                <c:formatCode>General</c:formatCode>
                <c:ptCount val="20"/>
                <c:pt idx="0">
                  <c:v>69.333333333333329</c:v>
                </c:pt>
                <c:pt idx="1">
                  <c:v>36.333333333333336</c:v>
                </c:pt>
                <c:pt idx="2">
                  <c:v>4.333333333333333</c:v>
                </c:pt>
                <c:pt idx="3">
                  <c:v>33</c:v>
                </c:pt>
                <c:pt idx="4">
                  <c:v>3</c:v>
                </c:pt>
                <c:pt idx="5">
                  <c:v>381.66666666666669</c:v>
                </c:pt>
                <c:pt idx="6">
                  <c:v>140</c:v>
                </c:pt>
                <c:pt idx="7">
                  <c:v>110.33333333333333</c:v>
                </c:pt>
                <c:pt idx="8">
                  <c:v>317.66666666666669</c:v>
                </c:pt>
                <c:pt idx="9">
                  <c:v>309</c:v>
                </c:pt>
                <c:pt idx="10">
                  <c:v>605.66666666666663</c:v>
                </c:pt>
                <c:pt idx="11">
                  <c:v>1251</c:v>
                </c:pt>
                <c:pt idx="12">
                  <c:v>1054.6666666666667</c:v>
                </c:pt>
                <c:pt idx="13">
                  <c:v>2500</c:v>
                </c:pt>
                <c:pt idx="14">
                  <c:v>993</c:v>
                </c:pt>
                <c:pt idx="15">
                  <c:v>1228.6666666666667</c:v>
                </c:pt>
                <c:pt idx="16">
                  <c:v>759</c:v>
                </c:pt>
                <c:pt idx="17">
                  <c:v>461</c:v>
                </c:pt>
                <c:pt idx="18">
                  <c:v>2127.6666666666665</c:v>
                </c:pt>
                <c:pt idx="19">
                  <c:v>262.66666666666669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9-4C36-9C1D-200C6412FDA9}"/>
            </c:ext>
          </c:extLst>
        </c:ser>
        <c:ser>
          <c:idx val="1"/>
          <c:order val="1"/>
          <c:tx>
            <c:strRef>
              <c:f>Sheet1!$B$3</c:f>
              <c:strCache>
                <c:ptCount val="1"/>
                <c:pt idx="0">
                  <c:v>After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errBars>
            <c:errBarType val="both"/>
            <c:errValType val="cust"/>
            <c:noEndCap val="0"/>
            <c:plus>
              <c:numRef>
                <c:f>Sheet1!$C$16:$V$16</c:f>
                <c:numCache>
                  <c:formatCode>General</c:formatCode>
                  <c:ptCount val="20"/>
                  <c:pt idx="0">
                    <c:v>2.8284271247461903</c:v>
                  </c:pt>
                  <c:pt idx="1">
                    <c:v>0.81649658092772603</c:v>
                  </c:pt>
                  <c:pt idx="2">
                    <c:v>0</c:v>
                  </c:pt>
                  <c:pt idx="3">
                    <c:v>2.1602468994692869</c:v>
                  </c:pt>
                  <c:pt idx="4">
                    <c:v>0</c:v>
                  </c:pt>
                  <c:pt idx="5">
                    <c:v>1.247219128924647</c:v>
                  </c:pt>
                  <c:pt idx="6">
                    <c:v>0</c:v>
                  </c:pt>
                  <c:pt idx="7">
                    <c:v>0.47140452079103168</c:v>
                  </c:pt>
                  <c:pt idx="8">
                    <c:v>2.0548046676563256</c:v>
                  </c:pt>
                  <c:pt idx="9">
                    <c:v>0</c:v>
                  </c:pt>
                  <c:pt idx="10">
                    <c:v>0.47140452079103168</c:v>
                  </c:pt>
                  <c:pt idx="11">
                    <c:v>6.182412330330469</c:v>
                  </c:pt>
                  <c:pt idx="12">
                    <c:v>1.4142135623730951</c:v>
                  </c:pt>
                  <c:pt idx="13">
                    <c:v>2.0548046676563256</c:v>
                  </c:pt>
                  <c:pt idx="14">
                    <c:v>4.6427960923947067</c:v>
                  </c:pt>
                  <c:pt idx="15">
                    <c:v>4.1096093353126513</c:v>
                  </c:pt>
                  <c:pt idx="16">
                    <c:v>16.35712552851373</c:v>
                  </c:pt>
                  <c:pt idx="17">
                    <c:v>0.81649658092772603</c:v>
                  </c:pt>
                  <c:pt idx="18">
                    <c:v>18.239152027072603</c:v>
                  </c:pt>
                  <c:pt idx="19">
                    <c:v>1.6329931618554521</c:v>
                  </c:pt>
                </c:numCache>
              </c:numRef>
            </c:plus>
            <c:minus>
              <c:numLit>
                <c:formatCode>General</c:formatCode>
                <c:ptCount val="1"/>
                <c:pt idx="0">
                  <c:v>1</c:v>
                </c:pt>
              </c:numLit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Sheet1!$C$1:$V$1</c:f>
              <c:strCache>
                <c:ptCount val="20"/>
                <c:pt idx="0">
                  <c:v>HCR 001</c:v>
                </c:pt>
                <c:pt idx="1">
                  <c:v>HCR 55</c:v>
                </c:pt>
                <c:pt idx="2">
                  <c:v>HCR 83</c:v>
                </c:pt>
                <c:pt idx="3">
                  <c:v>HCR 153</c:v>
                </c:pt>
                <c:pt idx="4">
                  <c:v>HCR 154</c:v>
                </c:pt>
                <c:pt idx="5">
                  <c:v>HCR 155</c:v>
                </c:pt>
                <c:pt idx="6">
                  <c:v>HCR 156</c:v>
                </c:pt>
                <c:pt idx="7">
                  <c:v>HCR 157</c:v>
                </c:pt>
                <c:pt idx="8">
                  <c:v>HCR 158</c:v>
                </c:pt>
                <c:pt idx="9">
                  <c:v>HCR 164</c:v>
                </c:pt>
                <c:pt idx="10">
                  <c:v>12A</c:v>
                </c:pt>
                <c:pt idx="11">
                  <c:v>280A</c:v>
                </c:pt>
                <c:pt idx="12">
                  <c:v>300A</c:v>
                </c:pt>
                <c:pt idx="13">
                  <c:v>745A</c:v>
                </c:pt>
                <c:pt idx="14">
                  <c:v>825A</c:v>
                </c:pt>
                <c:pt idx="15">
                  <c:v>827A</c:v>
                </c:pt>
                <c:pt idx="16">
                  <c:v>830A</c:v>
                </c:pt>
                <c:pt idx="17">
                  <c:v>962A</c:v>
                </c:pt>
                <c:pt idx="18">
                  <c:v>1013A</c:v>
                </c:pt>
                <c:pt idx="19">
                  <c:v>1021A</c:v>
                </c:pt>
              </c:strCache>
            </c:strRef>
          </c:cat>
          <c:val>
            <c:numRef>
              <c:f>Sheet1!$C$3:$V$3</c:f>
              <c:numCache>
                <c:formatCode>General</c:formatCode>
                <c:ptCount val="20"/>
                <c:pt idx="0">
                  <c:v>22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2</c:v>
                </c:pt>
                <c:pt idx="5">
                  <c:v>17.333333333333332</c:v>
                </c:pt>
                <c:pt idx="6">
                  <c:v>8</c:v>
                </c:pt>
                <c:pt idx="7">
                  <c:v>12.333333333333334</c:v>
                </c:pt>
                <c:pt idx="8">
                  <c:v>17.333333333333332</c:v>
                </c:pt>
                <c:pt idx="9">
                  <c:v>0</c:v>
                </c:pt>
                <c:pt idx="10">
                  <c:v>142.66666666666666</c:v>
                </c:pt>
                <c:pt idx="11">
                  <c:v>156.33333333333334</c:v>
                </c:pt>
                <c:pt idx="12">
                  <c:v>328</c:v>
                </c:pt>
                <c:pt idx="13">
                  <c:v>565.33333333333337</c:v>
                </c:pt>
                <c:pt idx="14">
                  <c:v>71.666666666666671</c:v>
                </c:pt>
                <c:pt idx="15">
                  <c:v>155.33333333333334</c:v>
                </c:pt>
                <c:pt idx="16">
                  <c:v>263.66666666666669</c:v>
                </c:pt>
                <c:pt idx="17">
                  <c:v>72</c:v>
                </c:pt>
                <c:pt idx="18">
                  <c:v>199</c:v>
                </c:pt>
                <c:pt idx="19">
                  <c:v>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9-4C36-9C1D-200C6412FD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5575311"/>
        <c:axId val="1935574895"/>
      </c:barChart>
      <c:catAx>
        <c:axId val="19355753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Plasma 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574895"/>
        <c:crosses val="autoZero"/>
        <c:auto val="1"/>
        <c:lblAlgn val="ctr"/>
        <c:lblOffset val="100"/>
        <c:noMultiLvlLbl val="0"/>
      </c:catAx>
      <c:valAx>
        <c:axId val="1935574895"/>
        <c:scaling>
          <c:orientation val="minMax"/>
          <c:max val="2600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5575311"/>
        <c:crosses val="autoZero"/>
        <c:crossBetween val="between"/>
      </c:val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9.4139245548926775E-2"/>
          <c:y val="4.0865132243084995E-2"/>
          <c:w val="0.17221477014202252"/>
          <c:h val="0.13862204724409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282765522670627E-2"/>
          <c:y val="4.6716869988703544E-2"/>
          <c:w val="0.83564095337515598"/>
          <c:h val="0.832044327792359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Panorama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Sheet1!$D$1:$G$1</c:f>
              <c:strCache>
                <c:ptCount val="4"/>
                <c:pt idx="0">
                  <c:v>300A</c:v>
                </c:pt>
                <c:pt idx="1">
                  <c:v>745A</c:v>
                </c:pt>
                <c:pt idx="2">
                  <c:v>827A </c:v>
                </c:pt>
                <c:pt idx="3">
                  <c:v>1013A</c:v>
                </c:pt>
              </c:strCache>
            </c:strRef>
          </c:cat>
          <c:val>
            <c:numRef>
              <c:f>Sheet1!$D$2:$G$2</c:f>
              <c:numCache>
                <c:formatCode>General</c:formatCode>
                <c:ptCount val="4"/>
                <c:pt idx="0">
                  <c:v>144</c:v>
                </c:pt>
                <c:pt idx="1">
                  <c:v>277</c:v>
                </c:pt>
                <c:pt idx="2">
                  <c:v>104</c:v>
                </c:pt>
                <c:pt idx="3">
                  <c:v>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C1-4C3C-81CC-749C48A967A4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Fluorescence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Sheet1!$D$1:$G$1</c:f>
              <c:strCache>
                <c:ptCount val="4"/>
                <c:pt idx="0">
                  <c:v>300A</c:v>
                </c:pt>
                <c:pt idx="1">
                  <c:v>745A</c:v>
                </c:pt>
                <c:pt idx="2">
                  <c:v>827A </c:v>
                </c:pt>
                <c:pt idx="3">
                  <c:v>1013A</c:v>
                </c:pt>
              </c:strCache>
            </c:strRef>
          </c:cat>
          <c:val>
            <c:numRef>
              <c:f>Sheet1!$D$3:$G$3</c:f>
              <c:numCache>
                <c:formatCode>General</c:formatCode>
                <c:ptCount val="4"/>
                <c:pt idx="0">
                  <c:v>25</c:v>
                </c:pt>
                <c:pt idx="1">
                  <c:v>45</c:v>
                </c:pt>
                <c:pt idx="2">
                  <c:v>13</c:v>
                </c:pt>
                <c:pt idx="3">
                  <c:v>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C1-4C3C-81CC-749C48A9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729926143"/>
        <c:axId val="1729925727"/>
      </c:barChart>
      <c:lineChart>
        <c:grouping val="standard"/>
        <c:varyColors val="0"/>
        <c:ser>
          <c:idx val="2"/>
          <c:order val="2"/>
          <c:tx>
            <c:strRef>
              <c:f>Sheet1!$C$4</c:f>
              <c:strCache>
                <c:ptCount val="1"/>
                <c:pt idx="0">
                  <c:v>mir-21 positive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9953674480939355E-2"/>
                  <c:y val="-4.471054848577345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8C1-4C3C-81CC-749C48A967A4}"/>
                </c:ext>
              </c:extLst>
            </c:dLbl>
            <c:dLbl>
              <c:idx val="1"/>
              <c:layout>
                <c:manualLayout>
                  <c:x val="-2.494209310117421E-2"/>
                  <c:y val="-3.12973839400413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8C1-4C3C-81CC-749C48A967A4}"/>
                </c:ext>
              </c:extLst>
            </c:dLbl>
            <c:dLbl>
              <c:idx val="2"/>
              <c:layout>
                <c:manualLayout>
                  <c:x val="-4.4895767582113492E-2"/>
                  <c:y val="-5.81237130315054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8C1-4C3C-81CC-749C48A967A4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Sheet1!$D$1:$G$1</c:f>
              <c:strCache>
                <c:ptCount val="4"/>
                <c:pt idx="0">
                  <c:v>300A</c:v>
                </c:pt>
                <c:pt idx="1">
                  <c:v>745A</c:v>
                </c:pt>
                <c:pt idx="2">
                  <c:v>827A </c:v>
                </c:pt>
                <c:pt idx="3">
                  <c:v>1013A</c:v>
                </c:pt>
              </c:strCache>
            </c:strRef>
          </c:cat>
          <c:val>
            <c:numRef>
              <c:f>Sheet1!$D$4:$G$4</c:f>
              <c:numCache>
                <c:formatCode>General</c:formatCode>
                <c:ptCount val="4"/>
                <c:pt idx="0">
                  <c:v>17.361111111111111</c:v>
                </c:pt>
                <c:pt idx="1">
                  <c:v>16.245487364620939</c:v>
                </c:pt>
                <c:pt idx="2">
                  <c:v>12.5</c:v>
                </c:pt>
                <c:pt idx="3">
                  <c:v>23.717948717948715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8C1-4C3C-81CC-749C48A967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26417183"/>
        <c:axId val="1826420927"/>
      </c:lineChart>
      <c:catAx>
        <c:axId val="17299261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Plasma Samples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925727"/>
        <c:crosses val="autoZero"/>
        <c:auto val="1"/>
        <c:lblAlgn val="ctr"/>
        <c:lblOffset val="100"/>
        <c:noMultiLvlLbl val="0"/>
      </c:catAx>
      <c:valAx>
        <c:axId val="1729925727"/>
        <c:scaling>
          <c:orientation val="minMax"/>
          <c:max val="45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Count</a:t>
                </a:r>
              </a:p>
            </c:rich>
          </c:tx>
          <c:layout>
            <c:manualLayout>
              <c:xMode val="edge"/>
              <c:yMode val="edge"/>
              <c:x val="1.8662530970470197E-2"/>
              <c:y val="0.379270059580079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9926143"/>
        <c:crosses val="autoZero"/>
        <c:crossBetween val="between"/>
      </c:valAx>
      <c:valAx>
        <c:axId val="1826420927"/>
        <c:scaling>
          <c:orientation val="minMax"/>
          <c:max val="35"/>
          <c:min val="-30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/>
                  <a:t>mir-21</a:t>
                </a:r>
                <a:r>
                  <a:rPr lang="en-US" sz="1200" baseline="0"/>
                  <a:t> positive  (in %)</a:t>
                </a:r>
                <a:endParaRPr lang="en-US" sz="1200"/>
              </a:p>
            </c:rich>
          </c:tx>
          <c:layout>
            <c:manualLayout>
              <c:xMode val="edge"/>
              <c:yMode val="edge"/>
              <c:x val="0.96440589489578943"/>
              <c:y val="0.271266322812179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417183"/>
        <c:crosses val="max"/>
        <c:crossBetween val="between"/>
      </c:valAx>
      <c:catAx>
        <c:axId val="182641718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26420927"/>
        <c:crosses val="autoZero"/>
        <c:auto val="1"/>
        <c:lblAlgn val="ctr"/>
        <c:lblOffset val="100"/>
        <c:noMultiLvlLbl val="0"/>
      </c:catAx>
      <c:spPr>
        <a:noFill/>
        <a:ln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.15518339708558335"/>
          <c:y val="9.2428823113371347E-2"/>
          <c:w val="0.61530444771479886"/>
          <c:h val="0.104393711970133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30B46-3C45-4238-95E7-5C07A7279A73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E2F0F-0894-4B90-8D9C-23C961C8A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7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2C63-6639-4BC7-B1DC-62D1F7F33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1C152-A0A8-4144-B057-39B9DCF26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E8125-B76B-45F3-BCC6-416E762D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FFFBC-657E-424E-9A17-AA89E4F55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B6929-710F-4BCD-9069-53A5292E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0085-8C10-4C95-BA20-3912960A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8C603-4B91-4FEE-B026-F5FC984F5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B2C5-D42E-427D-8352-7D112109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BB6F6-CB34-4AC7-B4BB-E98C111C2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24BC4-9CEC-4BCB-B1B8-4DBFBD5B4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9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E44BB-BB9E-48AE-8BAA-67423E4AB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702C11-E385-448B-ADD6-9FA859F16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CA1B-9A66-41E3-AC5C-149D214F2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94683-3E82-4C18-B79D-C70954A8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0177C-EF9A-43D4-8381-4A76A6DE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2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355F-2B6B-4F80-B460-723AEE3B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69A3-ADD3-441E-B3D7-54B01D22B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ECB2-74FB-4A5F-B450-FF75BCC0E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FE80E-D757-4C5F-946C-A12D826C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CACBB-E4D3-4DC8-B882-130FE231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68639-986A-4355-87FE-BDAEB0A5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68024-023E-4273-AB17-D908A0B5A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D6F58-E0BC-413A-B0E4-D73F65A2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E132-0A49-49D1-8704-70144423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AD13C-2989-4A67-9881-383EED66E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50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6C50-0BAE-4256-B5DA-E88A1F73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0830-0C64-404B-92C6-0D0783A5D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8D593-C151-468F-BBBE-40FBD73B5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8C563-31BD-4D77-9371-6DCB3AFD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B9E4-B0F7-436A-A46A-A149E5E2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8508-B672-493F-BB14-7DBA1122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74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F410-A21D-4C48-8318-307A085C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6C7DE-B331-4C3B-BC39-0DA7E9DF2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34213-7551-4FCC-98CF-A05E74BA9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921D3F-9F80-4C63-A47C-E7631A5FB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C0FE4-1B3D-42D1-B0E2-DDEC31D0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2563C8-BB13-4214-A8D0-D6C77453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8E4EA-9D9E-4D03-A802-D3A5D8B8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BEBD7-D16F-4471-BCE9-9A3BC054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7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8A19-30E4-4964-A57F-F71192B8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7516A-0F35-4F14-BC9B-E163E3FE5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9AA44-C12F-4EA2-ACA9-CDDF442BF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B90FE-9A69-4490-9D12-E365D27AC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3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3EDCA-5256-402A-B4CE-E2A3ACEB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36B83-78E4-4849-A701-F010A904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3F452-A98A-4724-ABC7-FB711B087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0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A5D62-925F-45D9-B0E4-D474489D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CA45-F73B-473E-A371-238D55A4A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A7862B-69AA-45FA-BC19-8C0D657E5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54EBB-EC19-4DBF-B5B7-9253793D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7305D-A863-4EA3-AAE6-7E274F57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CBDE7-2EC6-4E60-989B-5FDA8840A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4B32-5DAE-40E5-B612-6563CA22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5BC751-23E4-4501-A536-7A159A5DF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3999E-6ECA-451B-9285-30992DC89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9DC6FA-11B1-4897-8870-2CAA9EC1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C5B51-6287-4238-8166-DC58F4F82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40C72-D11C-4C9C-A5A8-1817A7CF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93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56445-9F5E-4549-B94B-5FCDE4F3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D9545-52B8-4E7F-8B6E-E6C8BA6E1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143F-0B9D-47CE-8C7C-9FE540342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8018-E383-496B-970F-DC775FB78975}" type="datetimeFigureOut">
              <a:rPr lang="en-US" smtClean="0"/>
              <a:t>8/23/2021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94130-E9F8-40CC-B6A5-154074F99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7613-8078-41F8-BE2F-A05F81968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569B0-49E9-4CBE-8080-1F08D4693F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36FC-54A7-4BA7-A271-D084DAE1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02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Investigating the differences among healthy and cancer patient plasma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D8217D-D183-4DB3-AE1F-9ED3E036C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4169"/>
            <a:ext cx="9144000" cy="1655762"/>
          </a:xfrm>
        </p:spPr>
        <p:txBody>
          <a:bodyPr/>
          <a:lstStyle/>
          <a:p>
            <a:r>
              <a:rPr lang="en-US" dirty="0"/>
              <a:t>7-14-2021</a:t>
            </a:r>
          </a:p>
          <a:p>
            <a:r>
              <a:rPr lang="en-US" dirty="0"/>
              <a:t>Pres. By Nareg Ohannesian</a:t>
            </a:r>
          </a:p>
        </p:txBody>
      </p:sp>
    </p:spTree>
    <p:extLst>
      <p:ext uri="{BB962C8B-B14F-4D97-AF65-F5344CB8AC3E}">
        <p14:creationId xmlns:p14="http://schemas.microsoft.com/office/powerpoint/2010/main" val="24011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07B66-6738-48BA-A5AC-9026F64A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FF157-4FDE-40B0-BCFC-8F533B734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494" y="2003046"/>
            <a:ext cx="11622774" cy="4351338"/>
          </a:xfrm>
        </p:spPr>
        <p:txBody>
          <a:bodyPr/>
          <a:lstStyle/>
          <a:p>
            <a:r>
              <a:rPr lang="en-US" dirty="0"/>
              <a:t>Used samples: HCR 001; 55; 83; 153; 154; 155; 156; 157; 158; 164 (Healthy) and 12A; 280; 300; 825A; 827; 830A; 745; 962A; 1013A; 1021A (cancer)</a:t>
            </a:r>
          </a:p>
          <a:p>
            <a:r>
              <a:rPr lang="en-US" dirty="0"/>
              <a:t>Plasma (20 microliter)</a:t>
            </a:r>
          </a:p>
          <a:p>
            <a:r>
              <a:rPr lang="en-US" dirty="0"/>
              <a:t>Concentration: unknown.</a:t>
            </a:r>
          </a:p>
          <a:p>
            <a:r>
              <a:rPr lang="en-US" dirty="0"/>
              <a:t>Size Distribution: Unknown.</a:t>
            </a:r>
          </a:p>
          <a:p>
            <a:r>
              <a:rPr lang="en-US" dirty="0"/>
              <a:t>Experimental duration: 60 min.</a:t>
            </a:r>
          </a:p>
          <a:p>
            <a:r>
              <a:rPr lang="en-US" dirty="0"/>
              <a:t>Antibody used: CD9, CD81, and CD63.</a:t>
            </a:r>
          </a:p>
        </p:txBody>
      </p:sp>
    </p:spTree>
    <p:extLst>
      <p:ext uri="{BB962C8B-B14F-4D97-AF65-F5344CB8AC3E}">
        <p14:creationId xmlns:p14="http://schemas.microsoft.com/office/powerpoint/2010/main" val="98553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EA78E-0C62-46C5-99DC-F40F6C08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Particle detected from plasma samples before washing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E088D4-3A68-45B3-8878-C5E8326DA0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1099924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0707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44F58E4-B5B1-4211-903B-07CC477083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1846490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36F62B94-A639-4778-B10C-B13F6F53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731" y="353083"/>
            <a:ext cx="11529448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Particle captured from plasma samples after washing</a:t>
            </a:r>
          </a:p>
        </p:txBody>
      </p:sp>
    </p:spTree>
    <p:extLst>
      <p:ext uri="{BB962C8B-B14F-4D97-AF65-F5344CB8AC3E}">
        <p14:creationId xmlns:p14="http://schemas.microsoft.com/office/powerpoint/2010/main" val="192841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3B5C-B261-46EB-A977-B0FA44D0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Both together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08FD1B1-F3FF-423D-8288-0838FD57A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8762544"/>
              </p:ext>
            </p:extLst>
          </p:nvPr>
        </p:nvGraphicFramePr>
        <p:xfrm>
          <a:off x="838200" y="1863801"/>
          <a:ext cx="10515599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60726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4C44D-647C-447C-93F8-97C08333A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Details for molecular beacon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5B501-CE82-40CB-BE06-4B7978FF431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690688"/>
            <a:ext cx="8666285" cy="3476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FFA91E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Cy3 labelled molecular beacon: 1 µl of 6x10^14 molecule/µl</a:t>
            </a:r>
          </a:p>
          <a:p>
            <a:pPr marL="685800" lvl="1" indent="-228600">
              <a:lnSpc>
                <a:spcPct val="90000"/>
              </a:lnSpc>
              <a:buClr>
                <a:srgbClr val="FFA91E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Excitation:  520-555 nm (max 545 nm)</a:t>
            </a:r>
          </a:p>
          <a:p>
            <a:pPr marL="685800" lvl="1" indent="-228600">
              <a:lnSpc>
                <a:spcPct val="90000"/>
              </a:lnSpc>
              <a:buClr>
                <a:srgbClr val="FFA91E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black"/>
                </a:solidFill>
              </a:rPr>
              <a:t>Emission: 565-600 nm (max 570 nm)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FFA91E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Acquisition time: 0.5 sec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Clr>
                <a:srgbClr val="FFA91E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Target molecule: miRNA-21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</a:rPr>
              <a:t>MB sequence: /5Cy3/GCGCGTCAACATCAGTCTGATAAGCTACGCGC/3BH</a:t>
            </a:r>
          </a:p>
          <a:p>
            <a:pPr lvl="0">
              <a:buClr>
                <a:srgbClr val="FFA91E"/>
              </a:buClr>
            </a:pPr>
            <a:r>
              <a:rPr lang="en-US" sz="1400" dirty="0">
                <a:solidFill>
                  <a:prstClr val="black"/>
                </a:solidFill>
              </a:rPr>
              <a:t>Fluorescence filters used:</a:t>
            </a:r>
          </a:p>
          <a:p>
            <a:pPr lvl="1">
              <a:buClr>
                <a:srgbClr val="FFA91E"/>
              </a:buClr>
            </a:pPr>
            <a:r>
              <a:rPr lang="en-US" sz="1200" dirty="0">
                <a:solidFill>
                  <a:prstClr val="black"/>
                </a:solidFill>
              </a:rPr>
              <a:t>Excitation wavelength: 512-550 nm</a:t>
            </a:r>
          </a:p>
          <a:p>
            <a:pPr lvl="1">
              <a:buClr>
                <a:srgbClr val="FFA91E"/>
              </a:buClr>
            </a:pPr>
            <a:r>
              <a:rPr lang="en-US" sz="1200" dirty="0">
                <a:solidFill>
                  <a:prstClr val="black"/>
                </a:solidFill>
              </a:rPr>
              <a:t>Emission wavelength: 570-615 nm</a:t>
            </a:r>
          </a:p>
          <a:p>
            <a:pPr>
              <a:buClr>
                <a:srgbClr val="FFA91E"/>
              </a:buClr>
            </a:pPr>
            <a:r>
              <a:rPr lang="en-US" sz="1400" dirty="0">
                <a:solidFill>
                  <a:prstClr val="black"/>
                </a:solidFill>
              </a:rPr>
              <a:t>Lamp Used MINTL5 range 500 nm to 600 nm</a:t>
            </a:r>
          </a:p>
          <a:p>
            <a:pPr>
              <a:buClr>
                <a:srgbClr val="FFA91E"/>
              </a:buClr>
            </a:pPr>
            <a:r>
              <a:rPr lang="en-US" sz="1400" dirty="0">
                <a:solidFill>
                  <a:prstClr val="black"/>
                </a:solidFill>
              </a:rPr>
              <a:t>Samples Used: HCR 83; 153; 154; 155; 156; 157; and 158 and 280; 300; 745; 827; 830; 1013; and 1021 A 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15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9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6CCE-D01B-473D-8C47-03DAE166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Cancerous plasma 745A mir-21 response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45EC3-A7E9-44BE-A7DE-884EA01763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7000"/>
                    </a14:imgEffect>
                  </a14:imgLayer>
                </a14:imgProps>
              </a:ext>
            </a:extLst>
          </a:blip>
          <a:srcRect l="23984" t="4166" r="25391" b="3889"/>
          <a:stretch/>
        </p:blipFill>
        <p:spPr>
          <a:xfrm>
            <a:off x="2022245" y="2416175"/>
            <a:ext cx="3990486" cy="407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EA6C9-D77D-4660-9556-7573F6E4B05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1000"/>
                    </a14:imgEffect>
                    <a14:imgEffect>
                      <a14:brightnessContrast bright="12000"/>
                    </a14:imgEffect>
                  </a14:imgLayer>
                </a14:imgProps>
              </a:ext>
            </a:extLst>
          </a:blip>
          <a:srcRect l="24063" t="4167" r="25469" b="4167"/>
          <a:stretch/>
        </p:blipFill>
        <p:spPr>
          <a:xfrm>
            <a:off x="6096000" y="2416175"/>
            <a:ext cx="3990224" cy="4076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3075DF-90CB-465E-B5D7-4A26F9EC8460}"/>
              </a:ext>
            </a:extLst>
          </p:cNvPr>
          <p:cNvSpPr txBox="1"/>
          <p:nvPr/>
        </p:nvSpPr>
        <p:spPr>
          <a:xfrm>
            <a:off x="2022245" y="1566341"/>
            <a:ext cx="2409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PANORAMA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Time: 60 min wash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Count:  277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8FE6CC-B47A-4D1A-9A26-310E1FA0DCF3}"/>
              </a:ext>
            </a:extLst>
          </p:cNvPr>
          <p:cNvSpPr txBox="1"/>
          <p:nvPr/>
        </p:nvSpPr>
        <p:spPr>
          <a:xfrm>
            <a:off x="6012731" y="1572485"/>
            <a:ext cx="3831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Fluorescence (16%;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600±80</a:t>
            </a: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Time: 60 wash min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Count:  45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CFD01-246C-4B55-BACA-E7974EE8D17C}"/>
              </a:ext>
            </a:extLst>
          </p:cNvPr>
          <p:cNvSpPr txBox="1"/>
          <p:nvPr/>
        </p:nvSpPr>
        <p:spPr>
          <a:xfrm>
            <a:off x="10553107" y="6528394"/>
            <a:ext cx="21671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Scale bar: 10 µm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65BB7C-7538-4E6E-B09C-395FAA189161}"/>
              </a:ext>
            </a:extLst>
          </p:cNvPr>
          <p:cNvCxnSpPr>
            <a:cxnSpLocks/>
          </p:cNvCxnSpPr>
          <p:nvPr/>
        </p:nvCxnSpPr>
        <p:spPr>
          <a:xfrm>
            <a:off x="5377335" y="6327438"/>
            <a:ext cx="5092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BA1E690-DF0C-4B94-954C-E67599CF539A}"/>
              </a:ext>
            </a:extLst>
          </p:cNvPr>
          <p:cNvCxnSpPr>
            <a:cxnSpLocks/>
          </p:cNvCxnSpPr>
          <p:nvPr/>
        </p:nvCxnSpPr>
        <p:spPr>
          <a:xfrm>
            <a:off x="9440372" y="6327438"/>
            <a:ext cx="50922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54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978C-85D8-4568-AC83-AB10B22D3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769" y="267340"/>
            <a:ext cx="9576461" cy="93268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Plasma samples mir-21 positive and negative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36CB51-8CF3-4AB5-9E6C-7F89BFFDCB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1686649"/>
              </p:ext>
            </p:extLst>
          </p:nvPr>
        </p:nvGraphicFramePr>
        <p:xfrm>
          <a:off x="102918" y="1863801"/>
          <a:ext cx="9100460" cy="4440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F59E618-2D6E-48A1-95FE-910FFC50F684}"/>
              </a:ext>
            </a:extLst>
          </p:cNvPr>
          <p:cNvSpPr txBox="1"/>
          <p:nvPr/>
        </p:nvSpPr>
        <p:spPr>
          <a:xfrm>
            <a:off x="9203378" y="1898802"/>
            <a:ext cx="31350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Mir-21 negative plasma samples</a:t>
            </a:r>
          </a:p>
          <a:p>
            <a:r>
              <a:rPr lang="en-US" b="1" dirty="0"/>
              <a:t>Healthy Plasma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HCR 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HCR 153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HCR 154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HCR 155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HCR 156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HCR 157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HCR 158</a:t>
            </a:r>
          </a:p>
          <a:p>
            <a:r>
              <a:rPr lang="en-US" b="1" dirty="0"/>
              <a:t>Cancer Plasma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280A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830A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1021A</a:t>
            </a:r>
          </a:p>
        </p:txBody>
      </p:sp>
    </p:spTree>
    <p:extLst>
      <p:ext uri="{BB962C8B-B14F-4D97-AF65-F5344CB8AC3E}">
        <p14:creationId xmlns:p14="http://schemas.microsoft.com/office/powerpoint/2010/main" val="193583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327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Investigating the differences among healthy and cancer patient plasma</vt:lpstr>
      <vt:lpstr>Experimental Details</vt:lpstr>
      <vt:lpstr>Particle detected from plasma samples before washing</vt:lpstr>
      <vt:lpstr>Particle captured from plasma samples after washing</vt:lpstr>
      <vt:lpstr>Both together</vt:lpstr>
      <vt:lpstr>Experimental Details for molecular beacon</vt:lpstr>
      <vt:lpstr>Cancerous plasma 745A mir-21 response</vt:lpstr>
      <vt:lpstr>Plasma samples mir-21 positive and negative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Investigating the differences among healthy and cancer patient plasma</dc:title>
  <dc:creator>nareg ohannesian</dc:creator>
  <cp:lastModifiedBy>nareg ohannesian</cp:lastModifiedBy>
  <cp:revision>9</cp:revision>
  <dcterms:created xsi:type="dcterms:W3CDTF">2021-08-05T21:07:20Z</dcterms:created>
  <dcterms:modified xsi:type="dcterms:W3CDTF">2021-08-23T22:17:15Z</dcterms:modified>
</cp:coreProperties>
</file>