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4E13-6B41-4370-B730-3EB28E97856F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1C44-4E92-4FAD-82DB-63BED081B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199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4E13-6B41-4370-B730-3EB28E97856F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1C44-4E92-4FAD-82DB-63BED081B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11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4E13-6B41-4370-B730-3EB28E97856F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1C44-4E92-4FAD-82DB-63BED081B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87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4E13-6B41-4370-B730-3EB28E97856F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1C44-4E92-4FAD-82DB-63BED081B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49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4E13-6B41-4370-B730-3EB28E97856F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1C44-4E92-4FAD-82DB-63BED081B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47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4E13-6B41-4370-B730-3EB28E97856F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1C44-4E92-4FAD-82DB-63BED081B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34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4E13-6B41-4370-B730-3EB28E97856F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1C44-4E92-4FAD-82DB-63BED081B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24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4E13-6B41-4370-B730-3EB28E97856F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1C44-4E92-4FAD-82DB-63BED081B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22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4E13-6B41-4370-B730-3EB28E97856F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1C44-4E92-4FAD-82DB-63BED081B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853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4E13-6B41-4370-B730-3EB28E97856F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1C44-4E92-4FAD-82DB-63BED081B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807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4E13-6B41-4370-B730-3EB28E97856F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1C44-4E92-4FAD-82DB-63BED081B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468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74E13-6B41-4370-B730-3EB28E97856F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B1C44-4E92-4FAD-82DB-63BED081BA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4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755576" y="1068757"/>
            <a:ext cx="1296144" cy="115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WCU</a:t>
            </a:r>
          </a:p>
          <a:p>
            <a:pPr algn="ctr"/>
            <a:r>
              <a:rPr lang="hu-HU" sz="1400" dirty="0" err="1"/>
              <a:t>Power</a:t>
            </a:r>
            <a:r>
              <a:rPr lang="hu-HU" sz="1400" dirty="0"/>
              <a:t> </a:t>
            </a:r>
            <a:r>
              <a:rPr lang="hu-HU" sz="1400" dirty="0" err="1"/>
              <a:t>Supply</a:t>
            </a:r>
            <a:endParaRPr lang="hu-HU" sz="1400" dirty="0"/>
          </a:p>
          <a:p>
            <a:pPr algn="ctr"/>
            <a:r>
              <a:rPr lang="hu-HU" sz="1400" dirty="0"/>
              <a:t>+5V</a:t>
            </a:r>
          </a:p>
          <a:p>
            <a:pPr algn="ctr"/>
            <a:r>
              <a:rPr lang="hu-HU" sz="1400" dirty="0"/>
              <a:t>+12V</a:t>
            </a:r>
          </a:p>
        </p:txBody>
      </p:sp>
      <p:sp>
        <p:nvSpPr>
          <p:cNvPr id="10" name="AutoShape 2" descr="Képtalálat a következ&amp;odblac;re: „arduino mega2560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1" name="AutoShape 4" descr="Képtalálat a következ&amp;odblac;re: „arduino mega2560”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0" name="Picture 6" descr="Képtalálat a következ&amp;odblac;re: „arduino mega2560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31" y="1556791"/>
            <a:ext cx="2636621" cy="13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31" y="2780927"/>
            <a:ext cx="2118418" cy="12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71728" y="3394473"/>
            <a:ext cx="2521843" cy="103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182" y="4506609"/>
            <a:ext cx="1323389" cy="96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31" y="5292079"/>
            <a:ext cx="1202694" cy="71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86" y="4610499"/>
            <a:ext cx="4905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églalap 19"/>
          <p:cNvSpPr/>
          <p:nvPr/>
        </p:nvSpPr>
        <p:spPr>
          <a:xfrm>
            <a:off x="647564" y="3101112"/>
            <a:ext cx="1512168" cy="188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HAJDU</a:t>
            </a:r>
          </a:p>
          <a:p>
            <a:pPr algn="ctr"/>
            <a:r>
              <a:rPr lang="hu-HU" sz="1400"/>
              <a:t>Electromechanical </a:t>
            </a:r>
            <a:r>
              <a:rPr lang="hu-HU" sz="1400" dirty="0"/>
              <a:t>Unit</a:t>
            </a: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348" y="476672"/>
            <a:ext cx="1794756" cy="808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43" name="Picture 19" descr="Képtalálat a következ&amp;odblac;re: „arduino sensor shield”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31" y="4437193"/>
            <a:ext cx="1153610" cy="11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gyenes összekötő nyíllal 13"/>
          <p:cNvCxnSpPr>
            <a:stCxn id="1041" idx="2"/>
          </p:cNvCxnSpPr>
          <p:nvPr/>
        </p:nvCxnSpPr>
        <p:spPr>
          <a:xfrm>
            <a:off x="4610726" y="1284782"/>
            <a:ext cx="9018" cy="2720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/>
          <p:nvPr/>
        </p:nvCxnSpPr>
        <p:spPr>
          <a:xfrm>
            <a:off x="4280379" y="2865027"/>
            <a:ext cx="0" cy="5439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zögletes összekötő 17"/>
          <p:cNvCxnSpPr>
            <a:endCxn id="1035" idx="3"/>
          </p:cNvCxnSpPr>
          <p:nvPr/>
        </p:nvCxnSpPr>
        <p:spPr>
          <a:xfrm rot="16200000" flipH="1">
            <a:off x="4225426" y="3519589"/>
            <a:ext cx="2102750" cy="833539"/>
          </a:xfrm>
          <a:prstGeom prst="bentConnector4">
            <a:avLst>
              <a:gd name="adj1" fmla="val 12384"/>
              <a:gd name="adj2" fmla="val 12742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495" y="880727"/>
            <a:ext cx="18192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zögletes összekötő 31"/>
          <p:cNvCxnSpPr>
            <a:stCxn id="6" idx="0"/>
            <a:endCxn id="1044" idx="0"/>
          </p:cNvCxnSpPr>
          <p:nvPr/>
        </p:nvCxnSpPr>
        <p:spPr>
          <a:xfrm rot="5400000" flipH="1" flipV="1">
            <a:off x="4489875" y="-2205500"/>
            <a:ext cx="188030" cy="6360485"/>
          </a:xfrm>
          <a:prstGeom prst="bentConnector3">
            <a:avLst>
              <a:gd name="adj1" fmla="val 43403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zögletes összekötő 41"/>
          <p:cNvCxnSpPr>
            <a:stCxn id="6" idx="2"/>
          </p:cNvCxnSpPr>
          <p:nvPr/>
        </p:nvCxnSpPr>
        <p:spPr>
          <a:xfrm rot="16200000" flipH="1">
            <a:off x="2060777" y="1563758"/>
            <a:ext cx="416024" cy="173028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zögletes összekötő 43"/>
          <p:cNvCxnSpPr>
            <a:stCxn id="1043" idx="2"/>
            <a:endCxn id="1030" idx="3"/>
          </p:cNvCxnSpPr>
          <p:nvPr/>
        </p:nvCxnSpPr>
        <p:spPr>
          <a:xfrm rot="5400000" flipH="1" flipV="1">
            <a:off x="2973336" y="2958288"/>
            <a:ext cx="3369915" cy="1895116"/>
          </a:xfrm>
          <a:prstGeom prst="bentConnector4">
            <a:avLst>
              <a:gd name="adj1" fmla="val -6784"/>
              <a:gd name="adj2" fmla="val 13361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zögletes összekötő 48"/>
          <p:cNvCxnSpPr>
            <a:stCxn id="1034" idx="3"/>
          </p:cNvCxnSpPr>
          <p:nvPr/>
        </p:nvCxnSpPr>
        <p:spPr>
          <a:xfrm rot="10800000">
            <a:off x="2159732" y="3905847"/>
            <a:ext cx="1011996" cy="368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zögletes összekötő 50"/>
          <p:cNvCxnSpPr>
            <a:stCxn id="20" idx="2"/>
          </p:cNvCxnSpPr>
          <p:nvPr/>
        </p:nvCxnSpPr>
        <p:spPr>
          <a:xfrm rot="16200000" flipH="1">
            <a:off x="2135516" y="4255866"/>
            <a:ext cx="304345" cy="176808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Egyenes összekötő nyíllal 52"/>
          <p:cNvCxnSpPr/>
          <p:nvPr/>
        </p:nvCxnSpPr>
        <p:spPr>
          <a:xfrm flipV="1">
            <a:off x="4860031" y="1284782"/>
            <a:ext cx="0" cy="2720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Egyenes összekötő 56"/>
          <p:cNvCxnSpPr/>
          <p:nvPr/>
        </p:nvCxnSpPr>
        <p:spPr>
          <a:xfrm>
            <a:off x="5605852" y="1988840"/>
            <a:ext cx="83835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Egyenes összekötő 58"/>
          <p:cNvCxnSpPr/>
          <p:nvPr/>
        </p:nvCxnSpPr>
        <p:spPr>
          <a:xfrm>
            <a:off x="6444208" y="1988840"/>
            <a:ext cx="13800" cy="365871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Egyenes összekötő 60"/>
          <p:cNvCxnSpPr>
            <a:endCxn id="1036" idx="1"/>
          </p:cNvCxnSpPr>
          <p:nvPr/>
        </p:nvCxnSpPr>
        <p:spPr>
          <a:xfrm>
            <a:off x="6458008" y="5647555"/>
            <a:ext cx="46332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5" y="4449274"/>
            <a:ext cx="13049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Egyenes összekötő nyíllal 75"/>
          <p:cNvCxnSpPr>
            <a:endCxn id="1033" idx="0"/>
          </p:cNvCxnSpPr>
          <p:nvPr/>
        </p:nvCxnSpPr>
        <p:spPr>
          <a:xfrm>
            <a:off x="7980540" y="2147552"/>
            <a:ext cx="0" cy="633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zögletes összekötő 66"/>
          <p:cNvCxnSpPr>
            <a:stCxn id="1044" idx="1"/>
            <a:endCxn id="1045" idx="1"/>
          </p:cNvCxnSpPr>
          <p:nvPr/>
        </p:nvCxnSpPr>
        <p:spPr>
          <a:xfrm rot="10800000" flipH="1" flipV="1">
            <a:off x="6854495" y="1514140"/>
            <a:ext cx="1920" cy="3311372"/>
          </a:xfrm>
          <a:prstGeom prst="bentConnector3">
            <a:avLst>
              <a:gd name="adj1" fmla="val -1190625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Egyenes összekötő 71"/>
          <p:cNvCxnSpPr/>
          <p:nvPr/>
        </p:nvCxnSpPr>
        <p:spPr>
          <a:xfrm flipV="1">
            <a:off x="6444208" y="1284782"/>
            <a:ext cx="0" cy="7040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Egyenes összekötő 73"/>
          <p:cNvCxnSpPr/>
          <p:nvPr/>
        </p:nvCxnSpPr>
        <p:spPr>
          <a:xfrm>
            <a:off x="6444208" y="1284782"/>
            <a:ext cx="41028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Szövegdoboz 76"/>
          <p:cNvSpPr txBox="1"/>
          <p:nvPr/>
        </p:nvSpPr>
        <p:spPr>
          <a:xfrm>
            <a:off x="6025030" y="170936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I2C</a:t>
            </a:r>
          </a:p>
        </p:txBody>
      </p:sp>
      <p:sp>
        <p:nvSpPr>
          <p:cNvPr id="91" name="Szövegdoboz 90"/>
          <p:cNvSpPr txBox="1"/>
          <p:nvPr/>
        </p:nvSpPr>
        <p:spPr>
          <a:xfrm>
            <a:off x="6616804" y="2464239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UART</a:t>
            </a:r>
          </a:p>
        </p:txBody>
      </p:sp>
      <p:sp>
        <p:nvSpPr>
          <p:cNvPr id="92" name="Szövegdoboz 91"/>
          <p:cNvSpPr txBox="1"/>
          <p:nvPr/>
        </p:nvSpPr>
        <p:spPr>
          <a:xfrm>
            <a:off x="8014086" y="2356330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8-BIT BUS</a:t>
            </a:r>
          </a:p>
        </p:txBody>
      </p:sp>
      <p:sp>
        <p:nvSpPr>
          <p:cNvPr id="93" name="Szövegdoboz 92"/>
          <p:cNvSpPr txBox="1"/>
          <p:nvPr/>
        </p:nvSpPr>
        <p:spPr>
          <a:xfrm>
            <a:off x="4839035" y="2871444"/>
            <a:ext cx="1533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DOUT </a:t>
            </a:r>
            <a:r>
              <a:rPr lang="hu-HU" sz="1200" dirty="0" err="1"/>
              <a:t>Relay</a:t>
            </a:r>
            <a:r>
              <a:rPr lang="hu-HU" sz="1200" dirty="0"/>
              <a:t> </a:t>
            </a:r>
            <a:r>
              <a:rPr lang="hu-HU" sz="1200" dirty="0" err="1"/>
              <a:t>control</a:t>
            </a:r>
            <a:endParaRPr lang="hu-HU" sz="1200" dirty="0"/>
          </a:p>
        </p:txBody>
      </p:sp>
      <p:sp>
        <p:nvSpPr>
          <p:cNvPr id="94" name="Szövegdoboz 93"/>
          <p:cNvSpPr txBox="1"/>
          <p:nvPr/>
        </p:nvSpPr>
        <p:spPr>
          <a:xfrm>
            <a:off x="4295845" y="2962612"/>
            <a:ext cx="996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DOUT</a:t>
            </a:r>
          </a:p>
          <a:p>
            <a:r>
              <a:rPr lang="hu-HU" sz="1200" dirty="0" err="1"/>
              <a:t>Relay</a:t>
            </a:r>
            <a:r>
              <a:rPr lang="hu-HU" sz="1200" dirty="0"/>
              <a:t> </a:t>
            </a:r>
            <a:r>
              <a:rPr lang="hu-HU" sz="1200" dirty="0" err="1"/>
              <a:t>control</a:t>
            </a:r>
            <a:endParaRPr lang="hu-HU" sz="1200" dirty="0"/>
          </a:p>
        </p:txBody>
      </p:sp>
      <p:sp>
        <p:nvSpPr>
          <p:cNvPr id="95" name="Szövegdoboz 94"/>
          <p:cNvSpPr txBox="1"/>
          <p:nvPr/>
        </p:nvSpPr>
        <p:spPr>
          <a:xfrm>
            <a:off x="4875303" y="1291130"/>
            <a:ext cx="134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DOUT LED </a:t>
            </a:r>
            <a:r>
              <a:rPr lang="hu-HU" sz="1200" dirty="0" err="1"/>
              <a:t>Control</a:t>
            </a:r>
            <a:endParaRPr lang="hu-HU" sz="1200" dirty="0"/>
          </a:p>
        </p:txBody>
      </p:sp>
      <p:sp>
        <p:nvSpPr>
          <p:cNvPr id="97" name="Szövegdoboz 96"/>
          <p:cNvSpPr txBox="1"/>
          <p:nvPr/>
        </p:nvSpPr>
        <p:spPr>
          <a:xfrm>
            <a:off x="4240930" y="5813604"/>
            <a:ext cx="155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Digital &amp; </a:t>
            </a:r>
            <a:r>
              <a:rPr lang="hu-HU" sz="1200" dirty="0" err="1"/>
              <a:t>Analog</a:t>
            </a:r>
            <a:r>
              <a:rPr lang="hu-HU" sz="1200" dirty="0"/>
              <a:t> Input</a:t>
            </a:r>
          </a:p>
        </p:txBody>
      </p:sp>
      <p:sp>
        <p:nvSpPr>
          <p:cNvPr id="98" name="Szövegdoboz 97"/>
          <p:cNvSpPr txBox="1"/>
          <p:nvPr/>
        </p:nvSpPr>
        <p:spPr>
          <a:xfrm>
            <a:off x="5814670" y="300107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VCC</a:t>
            </a:r>
          </a:p>
        </p:txBody>
      </p:sp>
      <p:sp>
        <p:nvSpPr>
          <p:cNvPr id="99" name="Szövegdoboz 98"/>
          <p:cNvSpPr txBox="1"/>
          <p:nvPr/>
        </p:nvSpPr>
        <p:spPr>
          <a:xfrm>
            <a:off x="2242160" y="2359913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VCC</a:t>
            </a:r>
          </a:p>
        </p:txBody>
      </p:sp>
      <p:sp>
        <p:nvSpPr>
          <p:cNvPr id="100" name="Szövegdoboz 99"/>
          <p:cNvSpPr txBox="1"/>
          <p:nvPr/>
        </p:nvSpPr>
        <p:spPr>
          <a:xfrm>
            <a:off x="2397659" y="3394473"/>
            <a:ext cx="7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/>
              <a:t>Relay</a:t>
            </a:r>
            <a:r>
              <a:rPr lang="hu-HU" sz="1200" dirty="0"/>
              <a:t> </a:t>
            </a:r>
            <a:r>
              <a:rPr lang="hu-HU" sz="1200" dirty="0" err="1"/>
              <a:t>Contacts</a:t>
            </a:r>
            <a:endParaRPr lang="hu-HU" sz="1200" dirty="0"/>
          </a:p>
        </p:txBody>
      </p:sp>
      <p:sp>
        <p:nvSpPr>
          <p:cNvPr id="101" name="Szövegdoboz 100"/>
          <p:cNvSpPr txBox="1"/>
          <p:nvPr/>
        </p:nvSpPr>
        <p:spPr>
          <a:xfrm>
            <a:off x="3554156" y="1313734"/>
            <a:ext cx="945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Digital Input</a:t>
            </a:r>
          </a:p>
        </p:txBody>
      </p:sp>
      <p:sp>
        <p:nvSpPr>
          <p:cNvPr id="102" name="Szövegdoboz 101"/>
          <p:cNvSpPr txBox="1"/>
          <p:nvPr/>
        </p:nvSpPr>
        <p:spPr>
          <a:xfrm>
            <a:off x="7530362" y="5647555"/>
            <a:ext cx="425053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bg1"/>
                </a:solidFill>
              </a:rPr>
              <a:t>RTC</a:t>
            </a:r>
          </a:p>
        </p:txBody>
      </p:sp>
      <p:sp>
        <p:nvSpPr>
          <p:cNvPr id="103" name="Szövegdoboz 102"/>
          <p:cNvSpPr txBox="1"/>
          <p:nvPr/>
        </p:nvSpPr>
        <p:spPr>
          <a:xfrm>
            <a:off x="7258376" y="4687011"/>
            <a:ext cx="47961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bg1"/>
                </a:solidFill>
              </a:rPr>
              <a:t>MP3</a:t>
            </a:r>
          </a:p>
        </p:txBody>
      </p:sp>
      <p:sp>
        <p:nvSpPr>
          <p:cNvPr id="104" name="Szövegdoboz 103"/>
          <p:cNvSpPr txBox="1"/>
          <p:nvPr/>
        </p:nvSpPr>
        <p:spPr>
          <a:xfrm>
            <a:off x="8018816" y="3579139"/>
            <a:ext cx="687752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bg1"/>
                </a:solidFill>
              </a:rPr>
              <a:t>TFT LCD</a:t>
            </a:r>
          </a:p>
        </p:txBody>
      </p:sp>
      <p:sp>
        <p:nvSpPr>
          <p:cNvPr id="105" name="Szövegdoboz 104"/>
          <p:cNvSpPr txBox="1"/>
          <p:nvPr/>
        </p:nvSpPr>
        <p:spPr>
          <a:xfrm>
            <a:off x="3379555" y="4837212"/>
            <a:ext cx="66236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hu-HU" sz="600" b="1" dirty="0" err="1">
                <a:solidFill>
                  <a:schemeClr val="bg1"/>
                </a:solidFill>
              </a:rPr>
              <a:t>Level</a:t>
            </a:r>
            <a:r>
              <a:rPr lang="hu-HU" sz="600" b="1" dirty="0">
                <a:solidFill>
                  <a:schemeClr val="bg1"/>
                </a:solidFill>
              </a:rPr>
              <a:t> </a:t>
            </a:r>
            <a:r>
              <a:rPr lang="hu-HU" sz="600" b="1" dirty="0" err="1">
                <a:solidFill>
                  <a:schemeClr val="bg1"/>
                </a:solidFill>
              </a:rPr>
              <a:t>control</a:t>
            </a:r>
            <a:endParaRPr lang="hu-HU" sz="600" b="1" dirty="0">
              <a:solidFill>
                <a:schemeClr val="bg1"/>
              </a:solidFill>
            </a:endParaRPr>
          </a:p>
          <a:p>
            <a:r>
              <a:rPr lang="hu-HU" sz="600" b="1" dirty="0">
                <a:solidFill>
                  <a:schemeClr val="bg1"/>
                </a:solidFill>
              </a:rPr>
              <a:t>and </a:t>
            </a:r>
            <a:r>
              <a:rPr lang="hu-HU" sz="600" b="1" dirty="0" err="1">
                <a:solidFill>
                  <a:schemeClr val="bg1"/>
                </a:solidFill>
              </a:rPr>
              <a:t>protection</a:t>
            </a:r>
            <a:endParaRPr lang="hu-HU" sz="600" b="1" dirty="0">
              <a:solidFill>
                <a:schemeClr val="bg1"/>
              </a:solidFill>
            </a:endParaRPr>
          </a:p>
          <a:p>
            <a:r>
              <a:rPr lang="hu-HU" sz="600" b="1" dirty="0">
                <a:solidFill>
                  <a:schemeClr val="bg1"/>
                </a:solidFill>
              </a:rPr>
              <a:t>unit</a:t>
            </a:r>
          </a:p>
        </p:txBody>
      </p:sp>
      <p:sp>
        <p:nvSpPr>
          <p:cNvPr id="79" name="Szövegdoboz 78"/>
          <p:cNvSpPr txBox="1"/>
          <p:nvPr/>
        </p:nvSpPr>
        <p:spPr>
          <a:xfrm>
            <a:off x="460375" y="5980586"/>
            <a:ext cx="214776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HAJDU </a:t>
            </a:r>
            <a:r>
              <a:rPr lang="hu-HU" dirty="0" err="1"/>
              <a:t>Energo</a:t>
            </a:r>
            <a:r>
              <a:rPr lang="hu-HU" dirty="0"/>
              <a:t> </a:t>
            </a:r>
            <a:r>
              <a:rPr lang="hu-HU" dirty="0" err="1"/>
              <a:t>Smart</a:t>
            </a:r>
            <a:endParaRPr lang="hu-HU" dirty="0"/>
          </a:p>
          <a:p>
            <a:r>
              <a:rPr lang="hu-HU" sz="1400" dirty="0" err="1"/>
              <a:t>Block</a:t>
            </a:r>
            <a:r>
              <a:rPr lang="hu-HU" sz="1400" dirty="0"/>
              <a:t> diagram</a:t>
            </a:r>
          </a:p>
          <a:p>
            <a:r>
              <a:rPr lang="hu-HU" sz="1100" dirty="0"/>
              <a:t>2017.6.1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56" y="718511"/>
            <a:ext cx="1166732" cy="62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Szövegdoboz 49"/>
          <p:cNvSpPr txBox="1"/>
          <p:nvPr/>
        </p:nvSpPr>
        <p:spPr>
          <a:xfrm>
            <a:off x="2804252" y="891139"/>
            <a:ext cx="471604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hu-HU" sz="1200" b="1" dirty="0" err="1">
                <a:solidFill>
                  <a:schemeClr val="bg1"/>
                </a:solidFill>
              </a:rPr>
              <a:t>WiFi</a:t>
            </a:r>
            <a:endParaRPr lang="hu-HU" sz="1200" b="1" dirty="0">
              <a:solidFill>
                <a:schemeClr val="bg1"/>
              </a:solidFill>
            </a:endParaRPr>
          </a:p>
        </p:txBody>
      </p:sp>
      <p:cxnSp>
        <p:nvCxnSpPr>
          <p:cNvPr id="4" name="Egyenes összekötő 3"/>
          <p:cNvCxnSpPr/>
          <p:nvPr/>
        </p:nvCxnSpPr>
        <p:spPr>
          <a:xfrm>
            <a:off x="2665729" y="1340768"/>
            <a:ext cx="0" cy="80678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Egyenes összekötő 6"/>
          <p:cNvCxnSpPr/>
          <p:nvPr/>
        </p:nvCxnSpPr>
        <p:spPr>
          <a:xfrm>
            <a:off x="2665729" y="2147552"/>
            <a:ext cx="4682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Szövegdoboz 54"/>
          <p:cNvSpPr txBox="1"/>
          <p:nvPr/>
        </p:nvSpPr>
        <p:spPr>
          <a:xfrm>
            <a:off x="2606286" y="1417169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84551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soportba foglalás 11"/>
          <p:cNvGrpSpPr/>
          <p:nvPr/>
        </p:nvGrpSpPr>
        <p:grpSpPr>
          <a:xfrm>
            <a:off x="3980023" y="628597"/>
            <a:ext cx="3037160" cy="1800200"/>
            <a:chOff x="2627784" y="1556792"/>
            <a:chExt cx="3037160" cy="1800200"/>
          </a:xfrm>
        </p:grpSpPr>
        <p:sp>
          <p:nvSpPr>
            <p:cNvPr id="4" name="Téglalap 3"/>
            <p:cNvSpPr/>
            <p:nvPr/>
          </p:nvSpPr>
          <p:spPr>
            <a:xfrm>
              <a:off x="2627784" y="1556792"/>
              <a:ext cx="3037160" cy="1800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4691340" y="1715142"/>
              <a:ext cx="811441" cy="89255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>
              <a:defPPr>
                <a:defRPr lang="hu-HU"/>
              </a:defPPr>
              <a:lvl1pPr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hu-HU" dirty="0"/>
                <a:t>WCU</a:t>
              </a:r>
            </a:p>
            <a:p>
              <a:endParaRPr lang="hu-HU" sz="800" b="0" dirty="0"/>
            </a:p>
            <a:p>
              <a:r>
                <a:rPr lang="hu-HU" sz="800" b="0" dirty="0"/>
                <a:t>MEGA 2560</a:t>
              </a:r>
            </a:p>
            <a:p>
              <a:r>
                <a:rPr lang="hu-HU" sz="800" b="0" dirty="0"/>
                <a:t>WIFI (ESP8266)</a:t>
              </a:r>
            </a:p>
            <a:p>
              <a:r>
                <a:rPr lang="hu-HU" sz="800" b="0" dirty="0"/>
                <a:t>RTC (DS3231)</a:t>
              </a:r>
            </a:p>
            <a:p>
              <a:r>
                <a:rPr lang="hu-HU" sz="800" b="0" dirty="0"/>
                <a:t>MP3 </a:t>
              </a:r>
              <a:r>
                <a:rPr lang="hu-HU" sz="800" b="0" dirty="0" err="1"/>
                <a:t>DFPlayer</a:t>
              </a:r>
              <a:endParaRPr lang="hu-HU" sz="800" b="0" dirty="0"/>
            </a:p>
          </p:txBody>
        </p:sp>
      </p:grpSp>
      <p:grpSp>
        <p:nvGrpSpPr>
          <p:cNvPr id="21" name="Csoportba foglalás 20"/>
          <p:cNvGrpSpPr/>
          <p:nvPr/>
        </p:nvGrpSpPr>
        <p:grpSpPr>
          <a:xfrm>
            <a:off x="6691375" y="2792794"/>
            <a:ext cx="2118418" cy="1256183"/>
            <a:chOff x="6778428" y="2712877"/>
            <a:chExt cx="2118418" cy="1256183"/>
          </a:xfrm>
        </p:grpSpPr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428" y="2712877"/>
              <a:ext cx="2118418" cy="1256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Szövegdoboz 14"/>
            <p:cNvSpPr txBox="1"/>
            <p:nvPr/>
          </p:nvSpPr>
          <p:spPr>
            <a:xfrm>
              <a:off x="7570516" y="3448834"/>
              <a:ext cx="1031051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hu-HU" sz="1200" b="1" dirty="0">
                  <a:solidFill>
                    <a:schemeClr val="bg1"/>
                  </a:solidFill>
                </a:rPr>
                <a:t>DISPLAY</a:t>
              </a:r>
            </a:p>
            <a:p>
              <a:r>
                <a:rPr lang="hu-HU" sz="800" dirty="0" err="1">
                  <a:solidFill>
                    <a:schemeClr val="bg1"/>
                  </a:solidFill>
                </a:rPr>
                <a:t>Arduino</a:t>
              </a:r>
              <a:r>
                <a:rPr lang="hu-HU" sz="800" dirty="0">
                  <a:solidFill>
                    <a:schemeClr val="bg1"/>
                  </a:solidFill>
                </a:rPr>
                <a:t> UNO </a:t>
              </a:r>
              <a:r>
                <a:rPr lang="hu-HU" sz="800" dirty="0" err="1">
                  <a:solidFill>
                    <a:schemeClr val="bg1"/>
                  </a:solidFill>
                </a:rPr>
                <a:t>driven</a:t>
              </a:r>
              <a:endParaRPr lang="hu-HU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Csoportba foglalás 21"/>
          <p:cNvGrpSpPr/>
          <p:nvPr/>
        </p:nvGrpSpPr>
        <p:grpSpPr>
          <a:xfrm>
            <a:off x="6663436" y="5021085"/>
            <a:ext cx="2088232" cy="1336214"/>
            <a:chOff x="6660232" y="4941168"/>
            <a:chExt cx="2088232" cy="1336214"/>
          </a:xfrm>
        </p:grpSpPr>
        <p:sp>
          <p:nvSpPr>
            <p:cNvPr id="17" name="Szövegdoboz 16"/>
            <p:cNvSpPr txBox="1"/>
            <p:nvPr/>
          </p:nvSpPr>
          <p:spPr>
            <a:xfrm>
              <a:off x="7837637" y="5877272"/>
              <a:ext cx="910827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hu-HU" sz="1200" b="1" dirty="0">
                  <a:solidFill>
                    <a:schemeClr val="bg1"/>
                  </a:solidFill>
                </a:rPr>
                <a:t>KEYPAD</a:t>
              </a:r>
            </a:p>
            <a:p>
              <a:r>
                <a:rPr lang="hu-HU" sz="800" dirty="0" err="1">
                  <a:solidFill>
                    <a:schemeClr val="bg1"/>
                  </a:solidFill>
                </a:rPr>
                <a:t>Buttons</a:t>
              </a:r>
              <a:r>
                <a:rPr lang="hu-HU" sz="800" dirty="0">
                  <a:solidFill>
                    <a:schemeClr val="bg1"/>
                  </a:solidFill>
                </a:rPr>
                <a:t> and </a:t>
              </a:r>
              <a:r>
                <a:rPr lang="hu-HU" sz="800" dirty="0" err="1">
                  <a:solidFill>
                    <a:schemeClr val="bg1"/>
                  </a:solidFill>
                </a:rPr>
                <a:t>LEDs</a:t>
              </a:r>
              <a:endParaRPr lang="hu-HU" sz="800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4941168"/>
              <a:ext cx="2079022" cy="936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8" name="Csoportba foglalás 17"/>
          <p:cNvGrpSpPr/>
          <p:nvPr/>
        </p:nvGrpSpPr>
        <p:grpSpPr>
          <a:xfrm>
            <a:off x="2846934" y="4120985"/>
            <a:ext cx="3037160" cy="1800200"/>
            <a:chOff x="2627783" y="1556792"/>
            <a:chExt cx="3037159" cy="1800200"/>
          </a:xfrm>
        </p:grpSpPr>
        <p:sp>
          <p:nvSpPr>
            <p:cNvPr id="19" name="Téglalap 18"/>
            <p:cNvSpPr/>
            <p:nvPr/>
          </p:nvSpPr>
          <p:spPr>
            <a:xfrm>
              <a:off x="2627783" y="1556792"/>
              <a:ext cx="3037159" cy="1800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Szövegdoboz 19"/>
            <p:cNvSpPr txBox="1"/>
            <p:nvPr/>
          </p:nvSpPr>
          <p:spPr>
            <a:xfrm>
              <a:off x="4117196" y="2072171"/>
              <a:ext cx="1197764" cy="89255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>
              <a:defPPr>
                <a:defRPr lang="hu-HU"/>
              </a:defPPr>
              <a:lvl1pPr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hu-HU" dirty="0"/>
                <a:t>POWER BOARD</a:t>
              </a:r>
            </a:p>
            <a:p>
              <a:endParaRPr lang="hu-HU" sz="800" b="0" dirty="0"/>
            </a:p>
            <a:p>
              <a:r>
                <a:rPr lang="hu-HU" sz="800" b="0" dirty="0" err="1"/>
                <a:t>Power</a:t>
              </a:r>
              <a:r>
                <a:rPr lang="hu-HU" sz="800" b="0" dirty="0"/>
                <a:t> </a:t>
              </a:r>
              <a:r>
                <a:rPr lang="hu-HU" sz="800" b="0" dirty="0" err="1"/>
                <a:t>Supply</a:t>
              </a:r>
              <a:r>
                <a:rPr lang="hu-HU" sz="800" b="0" dirty="0"/>
                <a:t> +5V, +12V</a:t>
              </a:r>
            </a:p>
            <a:p>
              <a:r>
                <a:rPr lang="hu-HU" sz="800" b="0" dirty="0" err="1"/>
                <a:t>U-Detectors</a:t>
              </a:r>
              <a:r>
                <a:rPr lang="hu-HU" sz="800" b="0" dirty="0"/>
                <a:t> 1, 2</a:t>
              </a:r>
            </a:p>
            <a:p>
              <a:r>
                <a:rPr lang="hu-HU" sz="800" b="0" dirty="0"/>
                <a:t>Main SW </a:t>
              </a:r>
              <a:r>
                <a:rPr lang="hu-HU" sz="800" b="0" dirty="0" err="1"/>
                <a:t>Relay</a:t>
              </a:r>
              <a:r>
                <a:rPr lang="hu-HU" sz="800" b="0" dirty="0"/>
                <a:t> 1, 2</a:t>
              </a:r>
            </a:p>
            <a:p>
              <a:r>
                <a:rPr lang="hu-HU" sz="800" b="0" dirty="0" err="1"/>
                <a:t>Current</a:t>
              </a:r>
              <a:r>
                <a:rPr lang="hu-HU" sz="800" b="0" dirty="0"/>
                <a:t> </a:t>
              </a:r>
              <a:r>
                <a:rPr lang="hu-HU" sz="800" b="0" dirty="0" err="1"/>
                <a:t>Sensor</a:t>
              </a:r>
              <a:endParaRPr lang="hu-HU" sz="800" b="0" dirty="0"/>
            </a:p>
          </p:txBody>
        </p:sp>
      </p:grp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30000" y="824170"/>
            <a:ext cx="176285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16259" y="2437687"/>
            <a:ext cx="99033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Csoportba foglalás 24"/>
          <p:cNvGrpSpPr/>
          <p:nvPr/>
        </p:nvGrpSpPr>
        <p:grpSpPr>
          <a:xfrm>
            <a:off x="429114" y="316354"/>
            <a:ext cx="1158539" cy="6216899"/>
            <a:chOff x="2627784" y="1556792"/>
            <a:chExt cx="3037160" cy="1800200"/>
          </a:xfrm>
        </p:grpSpPr>
        <p:sp>
          <p:nvSpPr>
            <p:cNvPr id="26" name="Téglalap 25"/>
            <p:cNvSpPr/>
            <p:nvPr/>
          </p:nvSpPr>
          <p:spPr>
            <a:xfrm>
              <a:off x="2627784" y="1556792"/>
              <a:ext cx="3037160" cy="1800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3383216" y="2241525"/>
              <a:ext cx="1543101" cy="29410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>
              <a:defPPr>
                <a:defRPr lang="hu-HU"/>
              </a:defPPr>
              <a:lvl1pPr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hu-HU" dirty="0"/>
                <a:t>WMU</a:t>
              </a:r>
            </a:p>
            <a:p>
              <a:endParaRPr lang="hu-HU" sz="800" b="0" dirty="0"/>
            </a:p>
            <a:p>
              <a:r>
                <a:rPr lang="hu-HU" sz="800" b="0" dirty="0"/>
                <a:t>Motors</a:t>
              </a:r>
            </a:p>
            <a:p>
              <a:r>
                <a:rPr lang="hu-HU" sz="800" b="0" dirty="0" err="1"/>
                <a:t>Radiators</a:t>
              </a:r>
              <a:endParaRPr lang="hu-HU" sz="800" b="0" dirty="0"/>
            </a:p>
            <a:p>
              <a:r>
                <a:rPr lang="hu-HU" sz="800" b="0" dirty="0" err="1"/>
                <a:t>Actuators</a:t>
              </a:r>
              <a:endParaRPr lang="hu-HU" sz="800" b="0" dirty="0"/>
            </a:p>
            <a:p>
              <a:r>
                <a:rPr lang="hu-HU" sz="800" b="0" dirty="0" err="1"/>
                <a:t>Sensors</a:t>
              </a:r>
              <a:endParaRPr lang="hu-HU" sz="800" b="0" dirty="0"/>
            </a:p>
            <a:p>
              <a:endParaRPr lang="hu-HU" sz="800" b="0" dirty="0"/>
            </a:p>
          </p:txBody>
        </p:sp>
      </p:grpSp>
      <p:sp>
        <p:nvSpPr>
          <p:cNvPr id="28" name="Szövegdoboz 27"/>
          <p:cNvSpPr txBox="1"/>
          <p:nvPr/>
        </p:nvSpPr>
        <p:spPr>
          <a:xfrm>
            <a:off x="7383516" y="196549"/>
            <a:ext cx="1712264" cy="654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HAJDU </a:t>
            </a:r>
            <a:r>
              <a:rPr lang="hu-HU" sz="1400" dirty="0" err="1"/>
              <a:t>Energo</a:t>
            </a:r>
            <a:r>
              <a:rPr lang="hu-HU" sz="1400" dirty="0"/>
              <a:t> </a:t>
            </a:r>
            <a:r>
              <a:rPr lang="hu-HU" sz="1400" dirty="0" err="1"/>
              <a:t>Smart</a:t>
            </a:r>
            <a:endParaRPr lang="hu-HU" sz="1400" dirty="0"/>
          </a:p>
          <a:p>
            <a:r>
              <a:rPr lang="hu-HU" sz="1100" dirty="0" err="1"/>
              <a:t>Wiring</a:t>
            </a:r>
            <a:r>
              <a:rPr lang="hu-HU" sz="1100" dirty="0"/>
              <a:t> </a:t>
            </a:r>
            <a:r>
              <a:rPr lang="hu-HU" sz="1100" dirty="0" err="1"/>
              <a:t>Scheme</a:t>
            </a:r>
            <a:endParaRPr lang="hu-HU" sz="1100" dirty="0"/>
          </a:p>
          <a:p>
            <a:r>
              <a:rPr lang="hu-HU" sz="1000" dirty="0"/>
              <a:t>2017.6.1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63594" y="5688227"/>
            <a:ext cx="202461" cy="19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Egyenes összekötő nyíllal 30"/>
          <p:cNvCxnSpPr>
            <a:stCxn id="33" idx="0"/>
          </p:cNvCxnSpPr>
          <p:nvPr/>
        </p:nvCxnSpPr>
        <p:spPr>
          <a:xfrm flipH="1" flipV="1">
            <a:off x="4854946" y="5921185"/>
            <a:ext cx="2058" cy="56129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/>
          <p:cNvSpPr txBox="1"/>
          <p:nvPr/>
        </p:nvSpPr>
        <p:spPr>
          <a:xfrm>
            <a:off x="4576318" y="6482479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~240VAC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96879" y="5679990"/>
            <a:ext cx="202461" cy="19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Egyenes összekötő nyíllal 37"/>
          <p:cNvCxnSpPr/>
          <p:nvPr/>
        </p:nvCxnSpPr>
        <p:spPr>
          <a:xfrm flipH="1" flipV="1">
            <a:off x="1587654" y="5786929"/>
            <a:ext cx="1259280" cy="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zövegdoboz 40"/>
          <p:cNvSpPr txBox="1"/>
          <p:nvPr/>
        </p:nvSpPr>
        <p:spPr>
          <a:xfrm>
            <a:off x="1766892" y="5787650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WMU POWER LINE</a:t>
            </a:r>
          </a:p>
          <a:p>
            <a:pPr algn="ctr"/>
            <a:r>
              <a:rPr lang="hu-HU" sz="800" dirty="0"/>
              <a:t>~240VAC</a:t>
            </a:r>
          </a:p>
        </p:txBody>
      </p:sp>
      <p:cxnSp>
        <p:nvCxnSpPr>
          <p:cNvPr id="45" name="Egyenes összekötő nyíllal 44"/>
          <p:cNvCxnSpPr/>
          <p:nvPr/>
        </p:nvCxnSpPr>
        <p:spPr>
          <a:xfrm>
            <a:off x="1587653" y="5256564"/>
            <a:ext cx="12592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/>
          <p:cNvSpPr txBox="1"/>
          <p:nvPr/>
        </p:nvSpPr>
        <p:spPr>
          <a:xfrm>
            <a:off x="1766419" y="5250072"/>
            <a:ext cx="9749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U-DETECTOR LINES</a:t>
            </a: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57" y="4164340"/>
            <a:ext cx="141778" cy="5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76" y="4164339"/>
            <a:ext cx="141778" cy="5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Szövegdoboz 56"/>
          <p:cNvSpPr txBox="1"/>
          <p:nvPr/>
        </p:nvSpPr>
        <p:spPr>
          <a:xfrm rot="16200000">
            <a:off x="3492718" y="4221050"/>
            <a:ext cx="359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500" dirty="0"/>
              <a:t>+5V</a:t>
            </a:r>
          </a:p>
          <a:p>
            <a:pPr algn="r"/>
            <a:r>
              <a:rPr lang="hu-HU" sz="500" dirty="0"/>
              <a:t>GND</a:t>
            </a:r>
          </a:p>
        </p:txBody>
      </p:sp>
      <p:sp>
        <p:nvSpPr>
          <p:cNvPr id="59" name="Szövegdoboz 58"/>
          <p:cNvSpPr txBox="1"/>
          <p:nvPr/>
        </p:nvSpPr>
        <p:spPr>
          <a:xfrm>
            <a:off x="3068364" y="5680733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" dirty="0"/>
              <a:t>AC OUT</a:t>
            </a:r>
          </a:p>
        </p:txBody>
      </p:sp>
      <p:sp>
        <p:nvSpPr>
          <p:cNvPr id="60" name="Szövegdoboz 59"/>
          <p:cNvSpPr txBox="1"/>
          <p:nvPr/>
        </p:nvSpPr>
        <p:spPr>
          <a:xfrm>
            <a:off x="4685930" y="5525141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" dirty="0"/>
              <a:t>AC IN</a:t>
            </a:r>
          </a:p>
        </p:txBody>
      </p:sp>
      <p:sp>
        <p:nvSpPr>
          <p:cNvPr id="61" name="Szövegdoboz 60"/>
          <p:cNvSpPr txBox="1"/>
          <p:nvPr/>
        </p:nvSpPr>
        <p:spPr>
          <a:xfrm>
            <a:off x="3053043" y="5118064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" dirty="0"/>
              <a:t>DOOR_LOCK</a:t>
            </a:r>
          </a:p>
          <a:p>
            <a:r>
              <a:rPr lang="hu-HU" sz="600" dirty="0"/>
              <a:t>T124FUSE</a:t>
            </a:r>
          </a:p>
        </p:txBody>
      </p:sp>
      <p:sp>
        <p:nvSpPr>
          <p:cNvPr id="63" name="Szövegdoboz 62"/>
          <p:cNvSpPr txBox="1"/>
          <p:nvPr/>
        </p:nvSpPr>
        <p:spPr>
          <a:xfrm rot="16200000">
            <a:off x="4687388" y="4190166"/>
            <a:ext cx="6636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500" dirty="0"/>
              <a:t>+12V</a:t>
            </a:r>
          </a:p>
          <a:p>
            <a:pPr algn="r"/>
            <a:r>
              <a:rPr lang="hu-HU" sz="500" dirty="0"/>
              <a:t>+5V</a:t>
            </a:r>
          </a:p>
          <a:p>
            <a:pPr algn="r"/>
            <a:r>
              <a:rPr lang="hu-HU" sz="500" dirty="0"/>
              <a:t>DOOR_LOCK</a:t>
            </a:r>
          </a:p>
          <a:p>
            <a:pPr algn="r"/>
            <a:r>
              <a:rPr lang="hu-HU" sz="500" dirty="0"/>
              <a:t>T124FUSE</a:t>
            </a:r>
          </a:p>
          <a:p>
            <a:pPr algn="r"/>
            <a:r>
              <a:rPr lang="hu-HU" sz="500" dirty="0"/>
              <a:t>CURR_OUT</a:t>
            </a:r>
          </a:p>
          <a:p>
            <a:pPr algn="r"/>
            <a:r>
              <a:rPr lang="hu-HU" sz="500" dirty="0"/>
              <a:t>MAIN SW</a:t>
            </a:r>
          </a:p>
          <a:p>
            <a:pPr algn="r"/>
            <a:r>
              <a:rPr lang="hu-HU" sz="500" dirty="0"/>
              <a:t>GND</a:t>
            </a:r>
          </a:p>
        </p:txBody>
      </p:sp>
      <p:sp>
        <p:nvSpPr>
          <p:cNvPr id="64" name="Szövegdoboz 63"/>
          <p:cNvSpPr txBox="1"/>
          <p:nvPr/>
        </p:nvSpPr>
        <p:spPr>
          <a:xfrm rot="16200000">
            <a:off x="3249199" y="4222689"/>
            <a:ext cx="359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500" dirty="0"/>
              <a:t>+5V</a:t>
            </a:r>
          </a:p>
          <a:p>
            <a:pPr algn="r"/>
            <a:r>
              <a:rPr lang="hu-HU" sz="500" dirty="0"/>
              <a:t>GND</a:t>
            </a:r>
          </a:p>
        </p:txBody>
      </p:sp>
      <p:sp>
        <p:nvSpPr>
          <p:cNvPr id="67" name="Szövegdoboz 66"/>
          <p:cNvSpPr txBox="1"/>
          <p:nvPr/>
        </p:nvSpPr>
        <p:spPr>
          <a:xfrm>
            <a:off x="6591428" y="1850191"/>
            <a:ext cx="359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500" dirty="0"/>
              <a:t>SDA</a:t>
            </a:r>
          </a:p>
          <a:p>
            <a:pPr algn="r"/>
            <a:r>
              <a:rPr lang="hu-HU" sz="500" dirty="0"/>
              <a:t>SCL</a:t>
            </a:r>
          </a:p>
          <a:p>
            <a:pPr algn="r"/>
            <a:r>
              <a:rPr lang="hu-HU" sz="500" dirty="0"/>
              <a:t>+12V</a:t>
            </a:r>
          </a:p>
          <a:p>
            <a:pPr algn="r"/>
            <a:r>
              <a:rPr lang="hu-HU" sz="500" dirty="0"/>
              <a:t>GND</a:t>
            </a:r>
          </a:p>
        </p:txBody>
      </p:sp>
      <p:cxnSp>
        <p:nvCxnSpPr>
          <p:cNvPr id="52" name="Szögletes összekötő 51"/>
          <p:cNvCxnSpPr>
            <a:endCxn id="13" idx="0"/>
          </p:cNvCxnSpPr>
          <p:nvPr/>
        </p:nvCxnSpPr>
        <p:spPr>
          <a:xfrm>
            <a:off x="7017183" y="2211828"/>
            <a:ext cx="733401" cy="580966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63" y="2298890"/>
            <a:ext cx="692671" cy="5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01" y="2298890"/>
            <a:ext cx="141778" cy="5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2" name="Szögletes összekötő 71"/>
          <p:cNvCxnSpPr>
            <a:endCxn id="16" idx="1"/>
          </p:cNvCxnSpPr>
          <p:nvPr/>
        </p:nvCxnSpPr>
        <p:spPr>
          <a:xfrm rot="16200000" flipH="1">
            <a:off x="4919130" y="3744831"/>
            <a:ext cx="3060340" cy="428271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zövegdoboz 81"/>
          <p:cNvSpPr txBox="1"/>
          <p:nvPr/>
        </p:nvSpPr>
        <p:spPr>
          <a:xfrm rot="16200000">
            <a:off x="6063603" y="1660478"/>
            <a:ext cx="34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" dirty="0"/>
              <a:t>ROT1</a:t>
            </a:r>
          </a:p>
          <a:p>
            <a:r>
              <a:rPr lang="hu-HU" sz="500" dirty="0"/>
              <a:t>ROT2</a:t>
            </a:r>
          </a:p>
          <a:p>
            <a:r>
              <a:rPr lang="hu-HU" sz="500" dirty="0"/>
              <a:t>ROT3</a:t>
            </a:r>
          </a:p>
          <a:p>
            <a:r>
              <a:rPr lang="hu-HU" sz="500" dirty="0"/>
              <a:t>PB1</a:t>
            </a:r>
          </a:p>
          <a:p>
            <a:r>
              <a:rPr lang="hu-HU" sz="500" dirty="0"/>
              <a:t>PB2</a:t>
            </a:r>
          </a:p>
          <a:p>
            <a:r>
              <a:rPr lang="hu-HU" sz="500" dirty="0"/>
              <a:t>PB3</a:t>
            </a:r>
          </a:p>
          <a:p>
            <a:r>
              <a:rPr lang="hu-HU" sz="500" dirty="0"/>
              <a:t>PB4</a:t>
            </a:r>
          </a:p>
          <a:p>
            <a:r>
              <a:rPr lang="hu-HU" sz="500" dirty="0"/>
              <a:t>LED1</a:t>
            </a:r>
          </a:p>
          <a:p>
            <a:r>
              <a:rPr lang="hu-HU" sz="500" dirty="0"/>
              <a:t>LED2</a:t>
            </a:r>
          </a:p>
          <a:p>
            <a:r>
              <a:rPr lang="hu-HU" sz="500" dirty="0"/>
              <a:t>LED3</a:t>
            </a:r>
          </a:p>
          <a:p>
            <a:r>
              <a:rPr lang="hu-HU" sz="500" dirty="0"/>
              <a:t>LED4</a:t>
            </a:r>
          </a:p>
          <a:p>
            <a:r>
              <a:rPr lang="hu-HU" sz="500" dirty="0"/>
              <a:t>GND</a:t>
            </a:r>
          </a:p>
        </p:txBody>
      </p:sp>
      <p:sp>
        <p:nvSpPr>
          <p:cNvPr id="86" name="Szövegdoboz 85"/>
          <p:cNvSpPr txBox="1"/>
          <p:nvPr/>
        </p:nvSpPr>
        <p:spPr>
          <a:xfrm rot="16200000">
            <a:off x="5046261" y="1810764"/>
            <a:ext cx="5294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" dirty="0"/>
              <a:t>+12V</a:t>
            </a:r>
          </a:p>
          <a:p>
            <a:r>
              <a:rPr lang="hu-HU" sz="500" dirty="0"/>
              <a:t>+5V</a:t>
            </a:r>
          </a:p>
          <a:p>
            <a:r>
              <a:rPr lang="hu-HU" sz="500" dirty="0"/>
              <a:t>DOOR_LOCK</a:t>
            </a:r>
          </a:p>
          <a:p>
            <a:r>
              <a:rPr lang="hu-HU" sz="500" dirty="0"/>
              <a:t>T124FUSE</a:t>
            </a:r>
          </a:p>
          <a:p>
            <a:r>
              <a:rPr lang="hu-HU" sz="500" dirty="0"/>
              <a:t>CURR_OUT</a:t>
            </a:r>
          </a:p>
          <a:p>
            <a:r>
              <a:rPr lang="hu-HU" sz="500" dirty="0"/>
              <a:t>MAIN SW</a:t>
            </a:r>
          </a:p>
          <a:p>
            <a:r>
              <a:rPr lang="hu-HU" sz="500" dirty="0"/>
              <a:t>GND</a:t>
            </a:r>
          </a:p>
        </p:txBody>
      </p:sp>
      <p:cxnSp>
        <p:nvCxnSpPr>
          <p:cNvPr id="87" name="Szögletes összekötő 86"/>
          <p:cNvCxnSpPr/>
          <p:nvPr/>
        </p:nvCxnSpPr>
        <p:spPr>
          <a:xfrm rot="5400000" flipH="1" flipV="1">
            <a:off x="4288624" y="3136390"/>
            <a:ext cx="1692190" cy="277002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zögletes összekötő 89"/>
          <p:cNvCxnSpPr>
            <a:endCxn id="24" idx="2"/>
          </p:cNvCxnSpPr>
          <p:nvPr/>
        </p:nvCxnSpPr>
        <p:spPr>
          <a:xfrm rot="16200000" flipV="1">
            <a:off x="2593312" y="3375881"/>
            <a:ext cx="1413989" cy="257681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27" y="2318189"/>
            <a:ext cx="219299" cy="5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8" name="Szögletes összekötő 97"/>
          <p:cNvCxnSpPr/>
          <p:nvPr/>
        </p:nvCxnSpPr>
        <p:spPr>
          <a:xfrm rot="10800000" flipV="1">
            <a:off x="1599998" y="2428796"/>
            <a:ext cx="3065096" cy="1217973"/>
          </a:xfrm>
          <a:prstGeom prst="bentConnector3">
            <a:avLst>
              <a:gd name="adj1" fmla="val 72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zövegdoboz 111"/>
          <p:cNvSpPr txBox="1"/>
          <p:nvPr/>
        </p:nvSpPr>
        <p:spPr>
          <a:xfrm rot="16200000">
            <a:off x="4447929" y="2000726"/>
            <a:ext cx="425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" dirty="0"/>
              <a:t>+M5V</a:t>
            </a:r>
          </a:p>
          <a:p>
            <a:r>
              <a:rPr lang="hu-HU" sz="500" dirty="0"/>
              <a:t>PULSE</a:t>
            </a:r>
          </a:p>
          <a:p>
            <a:r>
              <a:rPr lang="hu-HU" sz="500" dirty="0"/>
              <a:t>GND</a:t>
            </a:r>
          </a:p>
        </p:txBody>
      </p:sp>
      <p:sp>
        <p:nvSpPr>
          <p:cNvPr id="114" name="Szövegdoboz 113"/>
          <p:cNvSpPr txBox="1"/>
          <p:nvPr/>
        </p:nvSpPr>
        <p:spPr>
          <a:xfrm>
            <a:off x="4478985" y="1885309"/>
            <a:ext cx="3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dirty="0"/>
              <a:t>FLOW</a:t>
            </a:r>
          </a:p>
          <a:p>
            <a:pPr algn="ctr"/>
            <a:r>
              <a:rPr lang="hu-HU" sz="600" dirty="0"/>
              <a:t>RATE</a:t>
            </a:r>
          </a:p>
        </p:txBody>
      </p:sp>
      <p:cxnSp>
        <p:nvCxnSpPr>
          <p:cNvPr id="110" name="Szögletes összekötő 109"/>
          <p:cNvCxnSpPr/>
          <p:nvPr/>
        </p:nvCxnSpPr>
        <p:spPr>
          <a:xfrm rot="10800000" flipV="1">
            <a:off x="3171465" y="1639791"/>
            <a:ext cx="808558" cy="751184"/>
          </a:xfrm>
          <a:prstGeom prst="bentConnector3">
            <a:avLst>
              <a:gd name="adj1" fmla="val 51767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zögletes összekötő 1023"/>
          <p:cNvCxnSpPr>
            <a:stCxn id="23" idx="2"/>
          </p:cNvCxnSpPr>
          <p:nvPr/>
        </p:nvCxnSpPr>
        <p:spPr>
          <a:xfrm flipV="1">
            <a:off x="3171466" y="1067032"/>
            <a:ext cx="808557" cy="117178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Szövegdoboz 134"/>
          <p:cNvSpPr txBox="1"/>
          <p:nvPr/>
        </p:nvSpPr>
        <p:spPr>
          <a:xfrm>
            <a:off x="4083149" y="1395364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00" dirty="0"/>
              <a:t>+VCC</a:t>
            </a:r>
          </a:p>
          <a:p>
            <a:r>
              <a:rPr lang="hu-HU" sz="500" dirty="0"/>
              <a:t>B9</a:t>
            </a:r>
          </a:p>
          <a:p>
            <a:r>
              <a:rPr lang="hu-HU" sz="500" dirty="0"/>
              <a:t>B10</a:t>
            </a:r>
          </a:p>
          <a:p>
            <a:r>
              <a:rPr lang="hu-HU" sz="500" dirty="0"/>
              <a:t>B11</a:t>
            </a:r>
          </a:p>
          <a:p>
            <a:r>
              <a:rPr lang="hu-HU" sz="500" dirty="0"/>
              <a:t>B12</a:t>
            </a:r>
          </a:p>
          <a:p>
            <a:r>
              <a:rPr lang="hu-HU" sz="500" dirty="0"/>
              <a:t>GND</a:t>
            </a:r>
          </a:p>
        </p:txBody>
      </p:sp>
      <p:sp>
        <p:nvSpPr>
          <p:cNvPr id="136" name="Szövegdoboz 135"/>
          <p:cNvSpPr txBox="1"/>
          <p:nvPr/>
        </p:nvSpPr>
        <p:spPr>
          <a:xfrm>
            <a:off x="4059020" y="616134"/>
            <a:ext cx="3209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00" dirty="0"/>
              <a:t>+VCC</a:t>
            </a:r>
          </a:p>
          <a:p>
            <a:r>
              <a:rPr lang="hu-HU" sz="500" dirty="0"/>
              <a:t>B1</a:t>
            </a:r>
          </a:p>
          <a:p>
            <a:r>
              <a:rPr lang="hu-HU" sz="500" dirty="0"/>
              <a:t>B2</a:t>
            </a:r>
          </a:p>
          <a:p>
            <a:r>
              <a:rPr lang="hu-HU" sz="500" dirty="0"/>
              <a:t>B3</a:t>
            </a:r>
          </a:p>
          <a:p>
            <a:r>
              <a:rPr lang="hu-HU" sz="500" dirty="0"/>
              <a:t>B4</a:t>
            </a:r>
          </a:p>
          <a:p>
            <a:r>
              <a:rPr lang="hu-HU" sz="500" dirty="0"/>
              <a:t>B5</a:t>
            </a:r>
          </a:p>
          <a:p>
            <a:r>
              <a:rPr lang="hu-HU" sz="500" dirty="0"/>
              <a:t>B6</a:t>
            </a:r>
          </a:p>
          <a:p>
            <a:r>
              <a:rPr lang="hu-HU" sz="500" dirty="0"/>
              <a:t>B7</a:t>
            </a:r>
          </a:p>
          <a:p>
            <a:r>
              <a:rPr lang="hu-HU" sz="500" dirty="0"/>
              <a:t>B8</a:t>
            </a:r>
          </a:p>
          <a:p>
            <a:r>
              <a:rPr lang="hu-HU" sz="500" dirty="0"/>
              <a:t>GND</a:t>
            </a:r>
          </a:p>
        </p:txBody>
      </p:sp>
      <p:grpSp>
        <p:nvGrpSpPr>
          <p:cNvPr id="1025" name="Csoportba foglalás 1024"/>
          <p:cNvGrpSpPr/>
          <p:nvPr/>
        </p:nvGrpSpPr>
        <p:grpSpPr>
          <a:xfrm>
            <a:off x="4064438" y="674617"/>
            <a:ext cx="60624" cy="744808"/>
            <a:chOff x="4058235" y="545687"/>
            <a:chExt cx="60624" cy="744808"/>
          </a:xfrm>
        </p:grpSpPr>
        <p:pic>
          <p:nvPicPr>
            <p:cNvPr id="124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902345" y="1073981"/>
              <a:ext cx="372404" cy="60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902345" y="701577"/>
              <a:ext cx="372404" cy="60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63295" y="1641179"/>
            <a:ext cx="462909" cy="6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9" name="Egyenes összekötő 1038"/>
          <p:cNvCxnSpPr>
            <a:endCxn id="24" idx="0"/>
          </p:cNvCxnSpPr>
          <p:nvPr/>
        </p:nvCxnSpPr>
        <p:spPr>
          <a:xfrm>
            <a:off x="1587652" y="2797727"/>
            <a:ext cx="86373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Egyenes összekötő 1041"/>
          <p:cNvCxnSpPr>
            <a:stCxn id="23" idx="0"/>
          </p:cNvCxnSpPr>
          <p:nvPr/>
        </p:nvCxnSpPr>
        <p:spPr>
          <a:xfrm flipH="1">
            <a:off x="1587655" y="1184210"/>
            <a:ext cx="863731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zögletes összekötő 1044"/>
          <p:cNvCxnSpPr>
            <a:endCxn id="23" idx="1"/>
          </p:cNvCxnSpPr>
          <p:nvPr/>
        </p:nvCxnSpPr>
        <p:spPr>
          <a:xfrm rot="16200000" flipV="1">
            <a:off x="2197589" y="2679474"/>
            <a:ext cx="2055349" cy="827674"/>
          </a:xfrm>
          <a:prstGeom prst="bentConnector3">
            <a:avLst>
              <a:gd name="adj1" fmla="val 9263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zögletes összekötő 1057"/>
          <p:cNvCxnSpPr>
            <a:stCxn id="26" idx="0"/>
            <a:endCxn id="4" idx="0"/>
          </p:cNvCxnSpPr>
          <p:nvPr/>
        </p:nvCxnSpPr>
        <p:spPr>
          <a:xfrm rot="16200000" flipH="1">
            <a:off x="3097371" y="-1772634"/>
            <a:ext cx="312243" cy="4490219"/>
          </a:xfrm>
          <a:prstGeom prst="bentConnector3">
            <a:avLst>
              <a:gd name="adj1" fmla="val -3863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zövegdoboz 176"/>
          <p:cNvSpPr txBox="1"/>
          <p:nvPr/>
        </p:nvSpPr>
        <p:spPr>
          <a:xfrm rot="16200000">
            <a:off x="5168152" y="799843"/>
            <a:ext cx="5294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500" dirty="0"/>
              <a:t>SCOM</a:t>
            </a:r>
          </a:p>
          <a:p>
            <a:pPr algn="r"/>
            <a:r>
              <a:rPr lang="hu-HU" sz="500" dirty="0"/>
              <a:t>T36</a:t>
            </a:r>
          </a:p>
          <a:p>
            <a:pPr algn="r"/>
            <a:r>
              <a:rPr lang="hu-HU" sz="500" dirty="0"/>
              <a:t>T55</a:t>
            </a:r>
          </a:p>
          <a:p>
            <a:pPr algn="r"/>
            <a:r>
              <a:rPr lang="hu-HU" sz="500" dirty="0"/>
              <a:t>T85</a:t>
            </a:r>
          </a:p>
          <a:p>
            <a:pPr algn="r"/>
            <a:r>
              <a:rPr lang="hu-HU" sz="500" dirty="0"/>
              <a:t>WL1</a:t>
            </a:r>
          </a:p>
          <a:p>
            <a:pPr algn="r"/>
            <a:r>
              <a:rPr lang="hu-HU" sz="500" dirty="0"/>
              <a:t>WL2</a:t>
            </a:r>
          </a:p>
          <a:p>
            <a:pPr algn="r"/>
            <a:r>
              <a:rPr lang="hu-HU" sz="500" dirty="0"/>
              <a:t>WL3</a:t>
            </a:r>
          </a:p>
        </p:txBody>
      </p:sp>
      <p:grpSp>
        <p:nvGrpSpPr>
          <p:cNvPr id="2" name="Csoportba foglalás 1"/>
          <p:cNvGrpSpPr/>
          <p:nvPr/>
        </p:nvGrpSpPr>
        <p:grpSpPr>
          <a:xfrm>
            <a:off x="5043720" y="2315928"/>
            <a:ext cx="525771" cy="62939"/>
            <a:chOff x="5043720" y="2315928"/>
            <a:chExt cx="525771" cy="62939"/>
          </a:xfrm>
        </p:grpSpPr>
        <p:pic>
          <p:nvPicPr>
            <p:cNvPr id="88" name="Picture 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720" y="2316552"/>
              <a:ext cx="462909" cy="62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7713" y="2315928"/>
              <a:ext cx="141778" cy="56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80701" y="657374"/>
            <a:ext cx="166215" cy="31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77254" y="657374"/>
            <a:ext cx="166215" cy="31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91438" y="5158879"/>
            <a:ext cx="202461" cy="19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33723" y="1968391"/>
            <a:ext cx="141778" cy="5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33723" y="2108170"/>
            <a:ext cx="141778" cy="5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Szövegdoboz 77"/>
          <p:cNvSpPr txBox="1"/>
          <p:nvPr/>
        </p:nvSpPr>
        <p:spPr>
          <a:xfrm>
            <a:off x="4278564" y="2244130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JP8</a:t>
            </a:r>
          </a:p>
        </p:txBody>
      </p:sp>
      <p:sp>
        <p:nvSpPr>
          <p:cNvPr id="80" name="Szövegdoboz 79"/>
          <p:cNvSpPr txBox="1"/>
          <p:nvPr/>
        </p:nvSpPr>
        <p:spPr>
          <a:xfrm>
            <a:off x="4770761" y="2244130"/>
            <a:ext cx="3289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JP14</a:t>
            </a:r>
          </a:p>
        </p:txBody>
      </p:sp>
      <p:sp>
        <p:nvSpPr>
          <p:cNvPr id="81" name="Szövegdoboz 80"/>
          <p:cNvSpPr txBox="1"/>
          <p:nvPr/>
        </p:nvSpPr>
        <p:spPr>
          <a:xfrm>
            <a:off x="5548428" y="2238593"/>
            <a:ext cx="3289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JP13</a:t>
            </a:r>
          </a:p>
        </p:txBody>
      </p:sp>
      <p:sp>
        <p:nvSpPr>
          <p:cNvPr id="83" name="Szövegdoboz 82"/>
          <p:cNvSpPr txBox="1"/>
          <p:nvPr/>
        </p:nvSpPr>
        <p:spPr>
          <a:xfrm>
            <a:off x="4259327" y="1580003"/>
            <a:ext cx="3289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JP11</a:t>
            </a:r>
          </a:p>
        </p:txBody>
      </p:sp>
      <p:sp>
        <p:nvSpPr>
          <p:cNvPr id="84" name="Szövegdoboz 83"/>
          <p:cNvSpPr txBox="1"/>
          <p:nvPr/>
        </p:nvSpPr>
        <p:spPr>
          <a:xfrm>
            <a:off x="4247381" y="954688"/>
            <a:ext cx="3289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JP10</a:t>
            </a:r>
          </a:p>
        </p:txBody>
      </p:sp>
      <p:sp>
        <p:nvSpPr>
          <p:cNvPr id="85" name="Szövegdoboz 84"/>
          <p:cNvSpPr txBox="1"/>
          <p:nvPr/>
        </p:nvSpPr>
        <p:spPr>
          <a:xfrm>
            <a:off x="4872873" y="724214"/>
            <a:ext cx="2648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X4</a:t>
            </a:r>
          </a:p>
        </p:txBody>
      </p:sp>
      <p:sp>
        <p:nvSpPr>
          <p:cNvPr id="89" name="Szövegdoboz 88"/>
          <p:cNvSpPr txBox="1"/>
          <p:nvPr/>
        </p:nvSpPr>
        <p:spPr>
          <a:xfrm>
            <a:off x="5716188" y="724214"/>
            <a:ext cx="2648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X3</a:t>
            </a:r>
          </a:p>
        </p:txBody>
      </p:sp>
      <p:sp>
        <p:nvSpPr>
          <p:cNvPr id="91" name="Szövegdoboz 90"/>
          <p:cNvSpPr txBox="1"/>
          <p:nvPr/>
        </p:nvSpPr>
        <p:spPr>
          <a:xfrm>
            <a:off x="6709788" y="1741191"/>
            <a:ext cx="2904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JP9</a:t>
            </a:r>
          </a:p>
        </p:txBody>
      </p:sp>
      <p:grpSp>
        <p:nvGrpSpPr>
          <p:cNvPr id="93" name="Csoportba foglalás 92"/>
          <p:cNvGrpSpPr/>
          <p:nvPr/>
        </p:nvGrpSpPr>
        <p:grpSpPr>
          <a:xfrm>
            <a:off x="4742395" y="4158111"/>
            <a:ext cx="525771" cy="62939"/>
            <a:chOff x="5043720" y="2315928"/>
            <a:chExt cx="525771" cy="62939"/>
          </a:xfrm>
        </p:grpSpPr>
        <p:pic>
          <p:nvPicPr>
            <p:cNvPr id="100" name="Picture 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720" y="2316552"/>
              <a:ext cx="462909" cy="62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7713" y="2315928"/>
              <a:ext cx="141778" cy="56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" name="Szövegdoboz 102"/>
          <p:cNvSpPr txBox="1"/>
          <p:nvPr/>
        </p:nvSpPr>
        <p:spPr>
          <a:xfrm>
            <a:off x="5260854" y="4100362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JP4</a:t>
            </a:r>
          </a:p>
        </p:txBody>
      </p:sp>
      <p:sp>
        <p:nvSpPr>
          <p:cNvPr id="104" name="Szövegdoboz 103"/>
          <p:cNvSpPr txBox="1"/>
          <p:nvPr/>
        </p:nvSpPr>
        <p:spPr>
          <a:xfrm>
            <a:off x="3281724" y="4347274"/>
            <a:ext cx="2904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JP5</a:t>
            </a:r>
          </a:p>
        </p:txBody>
      </p:sp>
      <p:sp>
        <p:nvSpPr>
          <p:cNvPr id="105" name="Szövegdoboz 104"/>
          <p:cNvSpPr txBox="1"/>
          <p:nvPr/>
        </p:nvSpPr>
        <p:spPr>
          <a:xfrm>
            <a:off x="3527432" y="4347274"/>
            <a:ext cx="2904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JP6</a:t>
            </a:r>
          </a:p>
        </p:txBody>
      </p:sp>
      <p:sp>
        <p:nvSpPr>
          <p:cNvPr id="106" name="Szövegdoboz 105"/>
          <p:cNvSpPr txBox="1"/>
          <p:nvPr/>
        </p:nvSpPr>
        <p:spPr>
          <a:xfrm>
            <a:off x="4962924" y="5694956"/>
            <a:ext cx="2904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JP1</a:t>
            </a:r>
          </a:p>
        </p:txBody>
      </p:sp>
      <p:sp>
        <p:nvSpPr>
          <p:cNvPr id="107" name="Szövegdoboz 106"/>
          <p:cNvSpPr txBox="1"/>
          <p:nvPr/>
        </p:nvSpPr>
        <p:spPr>
          <a:xfrm>
            <a:off x="2847435" y="5500600"/>
            <a:ext cx="2904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JP2</a:t>
            </a:r>
          </a:p>
        </p:txBody>
      </p:sp>
      <p:sp>
        <p:nvSpPr>
          <p:cNvPr id="115" name="Szövegdoboz 114"/>
          <p:cNvSpPr txBox="1"/>
          <p:nvPr/>
        </p:nvSpPr>
        <p:spPr>
          <a:xfrm>
            <a:off x="2852876" y="4972405"/>
            <a:ext cx="2904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600" b="1" dirty="0"/>
              <a:t>JP3</a:t>
            </a:r>
          </a:p>
        </p:txBody>
      </p:sp>
    </p:spTree>
    <p:extLst>
      <p:ext uri="{BB962C8B-B14F-4D97-AF65-F5344CB8AC3E}">
        <p14:creationId xmlns:p14="http://schemas.microsoft.com/office/powerpoint/2010/main" val="350046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216</Words>
  <Application>Microsoft Office PowerPoint</Application>
  <PresentationFormat>Diavetítés a képernyőre (4:3 oldalarány)</PresentationFormat>
  <Paragraphs>138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Tobi</dc:creator>
  <cp:lastModifiedBy>Tobi</cp:lastModifiedBy>
  <cp:revision>170</cp:revision>
  <dcterms:created xsi:type="dcterms:W3CDTF">2017-06-18T13:25:38Z</dcterms:created>
  <dcterms:modified xsi:type="dcterms:W3CDTF">2024-10-10T17:44:42Z</dcterms:modified>
</cp:coreProperties>
</file>