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93" r:id="rId23"/>
    <p:sldId id="290" r:id="rId24"/>
    <p:sldId id="292" r:id="rId25"/>
    <p:sldId id="291" r:id="rId26"/>
    <p:sldId id="294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C59E5-5189-4EBD-AA14-40766EB3047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F76D9-C2C9-48C2-8D9F-C1BC54584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4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7546D-91D7-458E-B143-5C8092D2CC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2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3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0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6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3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6B63-78F9-4F44-AB58-7ADBB1BA86F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nwhale.com/" TargetMode="External"/><Relationship Id="rId2" Type="http://schemas.openxmlformats.org/officeDocument/2006/relationships/hyperlink" Target="http://www.hanmi.co.kr/hanmi/handler/Home-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r>
              <a:rPr lang="ko-KR" altLang="en-US" dirty="0" smtClean="0"/>
              <a:t> 수립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55442" y="5887450"/>
            <a:ext cx="4176464" cy="70990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이창재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5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58491" y="980728"/>
            <a:ext cx="1330274" cy="694056"/>
          </a:xfrm>
          <a:prstGeom prst="roundRect">
            <a:avLst/>
          </a:prstGeom>
          <a:solidFill>
            <a:srgbClr val="F395E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신입이 갖춰야 할 기본 소양</a:t>
            </a:r>
            <a:endParaRPr lang="ko-KR" altLang="en-US" sz="1200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787183" y="980728"/>
            <a:ext cx="1330274" cy="694056"/>
          </a:xfrm>
          <a:prstGeom prst="roundRect">
            <a:avLst/>
          </a:prstGeom>
          <a:solidFill>
            <a:srgbClr val="F395E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프로그래밍 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&amp; </a:t>
            </a:r>
          </a:p>
          <a:p>
            <a:pPr algn="ctr"/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능력</a:t>
            </a:r>
            <a:r>
              <a:rPr lang="en-US" altLang="ko-KR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기술</a:t>
            </a:r>
            <a:r>
              <a:rPr lang="en-US" altLang="ko-KR" sz="1200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  <a:endParaRPr lang="ko-KR" altLang="en-US" sz="1200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34955" y="980728"/>
            <a:ext cx="1330274" cy="694056"/>
          </a:xfrm>
          <a:prstGeom prst="roundRect">
            <a:avLst/>
          </a:prstGeom>
          <a:solidFill>
            <a:srgbClr val="F395E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사이트 관련</a:t>
            </a:r>
            <a:endParaRPr lang="ko-KR" altLang="en-US" sz="1200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46723" y="980728"/>
            <a:ext cx="1330274" cy="694056"/>
          </a:xfrm>
          <a:prstGeom prst="roundRect">
            <a:avLst/>
          </a:prstGeom>
          <a:solidFill>
            <a:srgbClr val="F395E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자기계발</a:t>
            </a:r>
            <a:endParaRPr lang="ko-KR" altLang="en-US" sz="1200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8616" y="1912542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용모단정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8616" y="2886694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의사표현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명확하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8616" y="3860846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근태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8616" y="4834997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인성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86848" y="1912542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새로운 기술에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대한 호기심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습득의지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86848" y="2914669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Creative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 생각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디자인에 대한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열정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86848" y="3916796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Creative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시각적 표현 능력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완성도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86848" y="4918923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 / UX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이해도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86848" y="5921051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본인만의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merit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75080" y="1924754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가독성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좋은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효율적인 레이아웃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75080" y="2926881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개성 표출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사이트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75080" y="3929008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재미있는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애니메이션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75080" y="4931135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portfolio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75080" y="5933263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포괄적 능력이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모두 들어있는지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(portfolio)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27308" y="1929519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Java Script 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기초 능력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827308" y="2931646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서비스 의도에 맞는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디자인 표현 능력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27308" y="3933773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포토샵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일러스트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능력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27308" y="4935900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마크업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능력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27308" y="5938028"/>
            <a:ext cx="1246100" cy="650140"/>
          </a:xfrm>
          <a:prstGeom prst="roundRect">
            <a:avLst/>
          </a:prstGeom>
          <a:solidFill>
            <a:srgbClr val="FFFFC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크로스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브라우징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반응형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웹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838783" y="2516275"/>
            <a:ext cx="1068428" cy="578380"/>
          </a:xfrm>
          <a:prstGeom prst="wedgeRoundRectCallout">
            <a:avLst>
              <a:gd name="adj1" fmla="val -66877"/>
              <a:gd name="adj2" fmla="val 34947"/>
              <a:gd name="adj3" fmla="val 16667"/>
            </a:avLst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전시회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문화생활 하며 영감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얻기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1621223" y="5805264"/>
            <a:ext cx="1025500" cy="555142"/>
          </a:xfrm>
          <a:prstGeom prst="wedgeRoundRectCallout">
            <a:avLst>
              <a:gd name="adj1" fmla="val 66068"/>
              <a:gd name="adj2" fmla="val -21358"/>
              <a:gd name="adj3" fmla="val 16667"/>
            </a:avLst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 습관화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838783" y="4462583"/>
            <a:ext cx="1068428" cy="578380"/>
          </a:xfrm>
          <a:prstGeom prst="wedgeRoundRectCallout">
            <a:avLst>
              <a:gd name="adj1" fmla="val -24724"/>
              <a:gd name="adj2" fmla="val 69689"/>
              <a:gd name="adj3" fmla="val 16667"/>
            </a:avLst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마인드 컨트롤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(mind Control)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5788395" y="3460460"/>
            <a:ext cx="1068428" cy="578380"/>
          </a:xfrm>
          <a:prstGeom prst="wedgeRoundRectCallout">
            <a:avLst>
              <a:gd name="adj1" fmla="val -35100"/>
              <a:gd name="adj2" fmla="val 72085"/>
              <a:gd name="adj3" fmla="val 16667"/>
            </a:avLst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 찾기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기술 서적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인터넷 자료 등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오른쪽 대괄호 30"/>
          <p:cNvSpPr/>
          <p:nvPr/>
        </p:nvSpPr>
        <p:spPr>
          <a:xfrm>
            <a:off x="8416764" y="2161333"/>
            <a:ext cx="231352" cy="3759470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8170155" y="3765917"/>
            <a:ext cx="867570" cy="469648"/>
          </a:xfrm>
          <a:prstGeom prst="wedgeRoundRectCallout">
            <a:avLst>
              <a:gd name="adj1" fmla="val 5631"/>
              <a:gd name="adj2" fmla="val 41103"/>
              <a:gd name="adj3" fmla="val 16667"/>
            </a:avLst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복습하기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22971" y="294488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데이터 분석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(Affinity Mapping)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29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96304" y="836712"/>
            <a:ext cx="6688064" cy="69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신입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웹퍼블리셔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웹디자이너가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해당 직종 취업에 어려움을 겪고 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07869" y="2155952"/>
            <a:ext cx="4392488" cy="6501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경력직을 원함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07868" y="3431276"/>
            <a:ext cx="4392488" cy="6501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신입 교육 비용보다 경력직을 채용하는 시간과 비용이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 절감되기 때문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07869" y="4706600"/>
            <a:ext cx="4392488" cy="6501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기업에서는 효율적이고 능률적인 사람을 원함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3858" y="5981928"/>
            <a:ext cx="6760510" cy="6501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기업은 이익을 추구하는 집단이기 때문</a:t>
            </a:r>
            <a:endParaRPr lang="en-US" altLang="ko-KR" sz="1400" b="1" dirty="0" smtClean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적은 비용으로 최대한 많은 이윤을 얻기 위해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675" y="29448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5 - Whys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4290149" y="1614324"/>
            <a:ext cx="427927" cy="45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4290149" y="2889648"/>
            <a:ext cx="427927" cy="45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4290149" y="4164972"/>
            <a:ext cx="427927" cy="45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290149" y="5440296"/>
            <a:ext cx="427927" cy="45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4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08642" y="980728"/>
            <a:ext cx="7851789" cy="56166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Kozuka Mincho Pr6N H" pitchFamily="18" charset="-128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2127047"/>
            <a:ext cx="4392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Kozuka Mincho Pr6N H" pitchFamily="18" charset="-128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최영주</a:t>
            </a:r>
            <a:endParaRPr lang="en-US" altLang="ko-KR" b="1" dirty="0" smtClean="0">
              <a:latin typeface="Kozuka Mincho Pr6N H" pitchFamily="18" charset="-128"/>
              <a:ea typeface="Kozuka Mincho Pr6N H" pitchFamily="18" charset="-128"/>
              <a:cs typeface="KoPubWorld돋움체 Bold" panose="00000800000000000000" pitchFamily="2" charset="-127"/>
            </a:endParaRPr>
          </a:p>
          <a:p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여성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 에이전시 과장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38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err="1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비혼주의자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일에 환장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주당</a:t>
            </a:r>
            <a:endParaRPr lang="en-US" altLang="ko-KR" sz="1000" dirty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algn="just"/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후배가 실수를 하면 앞에서 할 말 다하지만 뒤끝 절대 없음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.</a:t>
            </a:r>
            <a:r>
              <a:rPr lang="ko-KR" altLang="en-US" sz="1000" dirty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algn="just"/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불의를 보면 절대 안 넘어가는 성격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.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 개발과 디자인에 천부적인 재능은 없지만 꾸준한 노력과 의지로 웹 에이전시 과장이 됨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. </a:t>
            </a:r>
          </a:p>
          <a:p>
            <a:pPr algn="just"/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다른 회사에서도 스카우트 제의를 많이 받을 정도로 능력 있는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 </a:t>
            </a:r>
          </a:p>
          <a:p>
            <a:pPr algn="just"/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노력형 커리어 </a:t>
            </a:r>
            <a:r>
              <a:rPr lang="ko-KR" altLang="en-US" sz="1000" dirty="0" err="1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우먼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.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회사의 실세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.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사세 확장으로 신입이 필요한 상황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71981"/>
            <a:ext cx="1795686" cy="2345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832" y="137198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zuka Mincho Pr6N H" pitchFamily="18" charset="-128"/>
                <a:ea typeface="Kozuka Mincho Pr6N H" pitchFamily="18" charset="-128"/>
              </a:rPr>
              <a:t>“ </a:t>
            </a:r>
            <a:r>
              <a:rPr lang="ko-KR" altLang="en-US" b="1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일할 </a:t>
            </a:r>
            <a:r>
              <a:rPr lang="ko-KR" altLang="en-US" b="1" dirty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땐 일하고</a:t>
            </a:r>
            <a:r>
              <a:rPr lang="en-US" altLang="ko-KR" b="1" dirty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 </a:t>
            </a:r>
            <a:r>
              <a:rPr lang="ko-KR" altLang="en-US" b="1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놀 땐 노는 공사</a:t>
            </a:r>
            <a:r>
              <a:rPr lang="en-US" altLang="ko-KR" b="1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(</a:t>
            </a:r>
            <a:r>
              <a:rPr lang="ko-KR" altLang="en-US" b="1" dirty="0" smtClean="0">
                <a:latin typeface="Kozuka Mincho Pr6N H" pitchFamily="18" charset="-128"/>
              </a:rPr>
              <a:t>公私</a:t>
            </a:r>
            <a:r>
              <a:rPr lang="en-US" altLang="ko-KR" b="1" dirty="0" smtClean="0">
                <a:latin typeface="Kozuka Mincho Pr6N H" pitchFamily="18" charset="-128"/>
                <a:ea typeface="Kozuka Mincho Pr6N H" pitchFamily="18" charset="-128"/>
              </a:rPr>
              <a:t>)</a:t>
            </a:r>
            <a:r>
              <a:rPr lang="ko-KR" altLang="en-US" b="1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구분 확실한 신입을 원해 </a:t>
            </a:r>
            <a:r>
              <a:rPr lang="en-US" altLang="ko-KR" dirty="0" smtClean="0">
                <a:latin typeface="Kozuka Mincho Pr6N H" pitchFamily="18" charset="-128"/>
                <a:ea typeface="Kozuka Mincho Pr6N H" pitchFamily="18" charset="-128"/>
              </a:rPr>
              <a:t>”</a:t>
            </a:r>
            <a:endParaRPr lang="ko-KR" altLang="en-US" dirty="0">
              <a:latin typeface="Kozuka Mincho Pr6N H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5" y="3789040"/>
            <a:ext cx="34189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Kozuka Mincho Pr6N H" pitchFamily="18" charset="-128"/>
                <a:ea typeface="Kozuka Mincho Pr6N H" pitchFamily="18" charset="-128"/>
                <a:cs typeface="KoPubWorld돋움체 Bold" panose="00000800000000000000" pitchFamily="2" charset="-127"/>
              </a:rPr>
              <a:t>Like </a:t>
            </a:r>
            <a:endParaRPr lang="en-US" altLang="ko-KR" b="1" dirty="0">
              <a:latin typeface="Kozuka Mincho Pr6N H" pitchFamily="18" charset="-128"/>
              <a:ea typeface="Kozuka Mincho Pr6N H" pitchFamily="18" charset="-128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무조건 정시 퇴근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Extreme</a:t>
            </a:r>
            <a:r>
              <a:rPr lang="ko-KR" altLang="en-US" sz="1000" dirty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(</a:t>
            </a:r>
            <a:r>
              <a:rPr lang="ko-KR" altLang="en-US" sz="1000" dirty="0" err="1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클라이밍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err="1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스노쿨링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해외여행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시작 전 팀원들과 술 파티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(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친목도모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퇴근 후 개발공부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패션에 관심이 많음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3789040"/>
            <a:ext cx="3582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Kozuka Mincho Pr6N H" pitchFamily="18" charset="-128"/>
                <a:ea typeface="Kozuka Mincho Pr6N H" pitchFamily="18" charset="-128"/>
                <a:cs typeface="KoPubWorld돋움체 Bold" panose="00000800000000000000" pitchFamily="2" charset="-127"/>
              </a:rPr>
              <a:t>Hate </a:t>
            </a:r>
            <a:endParaRPr lang="en-US" altLang="ko-KR" b="1" dirty="0">
              <a:latin typeface="Kozuka Mincho Pr6N H" pitchFamily="18" charset="-128"/>
              <a:ea typeface="Kozuka Mincho Pr6N H" pitchFamily="18" charset="-128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수동적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우유부단한 사람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퇴근 전에 일 주는 것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엉망진창 코드 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ex)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들여쓰기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x,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자기가 쓴 코드 못 알아봄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땀 냄새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폭력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폭언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 smtClean="0">
              <a:latin typeface="Kozuka Mincho Pr6N H" pitchFamily="18" charset="-128"/>
              <a:ea typeface="Kozuka Mincho Pr6N H" pitchFamily="18" charset="-128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0665" y="5305940"/>
            <a:ext cx="34038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Kozuka Mincho Pr6N H" pitchFamily="18" charset="-128"/>
                <a:ea typeface="Kozuka Mincho Pr6N H" pitchFamily="18" charset="-128"/>
                <a:cs typeface="KoPubWorld돋움체 Bold" panose="00000800000000000000" pitchFamily="2" charset="-127"/>
              </a:rPr>
              <a:t>Needs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청결한 신입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인사성 밝고 예의 있는 신입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깔끔한 코드 작성을 하는 신입</a:t>
            </a:r>
            <a:endParaRPr lang="en-US" altLang="ko-KR" sz="1000" dirty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자기계발 의지가 높은 신입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sz="1200" dirty="0">
              <a:latin typeface="Kozuka Mincho Pr6N H" pitchFamily="18" charset="-128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5295224"/>
            <a:ext cx="34038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Kozuka Mincho Pr6N H" pitchFamily="18" charset="-128"/>
                <a:ea typeface="Kozuka Mincho Pr6N H" pitchFamily="18" charset="-128"/>
                <a:cs typeface="KoPubWorld돋움체 Bold" panose="00000800000000000000" pitchFamily="2" charset="-127"/>
              </a:rPr>
              <a:t>Pain Points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창의적이지 않음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끈기가 없어서 못 버팀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지각</a:t>
            </a:r>
            <a:r>
              <a:rPr lang="en-US" altLang="ko-KR" sz="1000" dirty="0" smtClean="0">
                <a:latin typeface="Kozuka Mincho Pr6N H" pitchFamily="18" charset="-128"/>
                <a:ea typeface="Kozuka Mincho Pr6N H" pitchFamily="18" charset="-128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무단결근을 자주 함</a:t>
            </a:r>
            <a:endParaRPr lang="en-US" altLang="ko-KR" sz="1000" dirty="0" smtClean="0">
              <a:latin typeface="Kozuka Mincho Pr6N H" pitchFamily="18" charset="-128"/>
              <a:ea typeface="Kozuka Mincho Pr6N H" pitchFamily="18" charset="-128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latin typeface="Kozuka Mincho Pr6N H" pitchFamily="18" charset="-128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가르쳐 주고 돌아서면 잊어버림</a:t>
            </a:r>
            <a:endParaRPr lang="ko-KR" altLang="en-US" sz="1000" dirty="0">
              <a:latin typeface="Kozuka Mincho Pr6N H" pitchFamily="18" charset="-128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2675" y="294488"/>
            <a:ext cx="118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Mincho Pr6N H" pitchFamily="18" charset="-128"/>
                <a:ea typeface="Kozuka Mincho Pr6N H" pitchFamily="18" charset="-128"/>
              </a:rPr>
              <a:t>Persona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zuka Mincho Pr6N H" pitchFamily="18" charset="-128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77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Story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1329190"/>
            <a:ext cx="8352928" cy="482453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" dirty="0" smtClean="0"/>
          </a:p>
          <a:p>
            <a:pPr marL="0" indent="0">
              <a:buNone/>
            </a:pPr>
            <a:r>
              <a:rPr lang="ko-KR" altLang="en-US" sz="2000" dirty="0" smtClean="0"/>
              <a:t>최영주 과장은 </a:t>
            </a:r>
            <a:r>
              <a:rPr lang="ko-KR" altLang="en-US" sz="2000" dirty="0" err="1" smtClean="0"/>
              <a:t>웹에이전시의</a:t>
            </a:r>
            <a:r>
              <a:rPr lang="ko-KR" altLang="en-US" sz="2000" dirty="0" smtClean="0"/>
              <a:t> 인사업무 담당자다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2000" dirty="0" smtClean="0"/>
              <a:t>최근 사세 확장으로 인해 신입 및 경력 사원을 충원하려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2000" dirty="0" smtClean="0"/>
              <a:t>구인사이트에 공고도 내고 지원자들의 이력서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자소서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포트폴리오를 확인하고 구직자들의 정보를 열람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자기소개페이지 등을 본다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2000" dirty="0" smtClean="0"/>
              <a:t>기본적인 기술능력을 가진 것은 물론 인성이 좋은 사람은 원한다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2000" dirty="0" smtClean="0"/>
              <a:t>하지만 </a:t>
            </a:r>
            <a:r>
              <a:rPr lang="ko-KR" altLang="en-US" sz="2000" dirty="0" err="1" smtClean="0"/>
              <a:t>경력같은</a:t>
            </a:r>
            <a:r>
              <a:rPr lang="ko-KR" altLang="en-US" sz="2000" dirty="0" smtClean="0"/>
              <a:t> 신입을 </a:t>
            </a:r>
            <a:r>
              <a:rPr lang="ko-KR" altLang="en-US" sz="2000" dirty="0" err="1" smtClean="0"/>
              <a:t>뽑는게</a:t>
            </a:r>
            <a:r>
              <a:rPr lang="ko-KR" altLang="en-US" sz="2000" dirty="0" smtClean="0"/>
              <a:t> 쉽지 않다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2000" dirty="0" smtClean="0"/>
              <a:t>지출은 느는데 월급은 오르지 않는 것과 같다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2000" dirty="0" smtClean="0"/>
              <a:t>야근은 싫어하지만 오늘도 일찍 들어가긴 </a:t>
            </a:r>
            <a:r>
              <a:rPr lang="ko-KR" altLang="en-US" sz="2000" dirty="0" err="1" smtClean="0"/>
              <a:t>그른것</a:t>
            </a:r>
            <a:r>
              <a:rPr lang="ko-KR" altLang="en-US" sz="2000" dirty="0" smtClean="0"/>
              <a:t> 같다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830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952675" y="404664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User Scenario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11966"/>
              </p:ext>
            </p:extLst>
          </p:nvPr>
        </p:nvGraphicFramePr>
        <p:xfrm>
          <a:off x="412450" y="1124744"/>
          <a:ext cx="8264006" cy="5033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0720"/>
                <a:gridCol w="1624694"/>
                <a:gridCol w="1728192"/>
                <a:gridCol w="1944216"/>
                <a:gridCol w="1656184"/>
              </a:tblGrid>
              <a:tr h="82587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회사의 사세확장으로 </a:t>
                      </a:r>
                      <a:endParaRPr lang="en-US" altLang="ko-KR" sz="1200" dirty="0" smtClean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인해 신입이 필요한</a:t>
                      </a:r>
                      <a:endParaRPr lang="en-US" altLang="ko-KR" sz="1200" dirty="0" smtClean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상황</a:t>
                      </a:r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프로필 사이트를 보며</a:t>
                      </a:r>
                      <a:endParaRPr lang="en-US" altLang="ko-KR" sz="1200" dirty="0" smtClean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시멘틱하게</a:t>
                      </a:r>
                      <a:r>
                        <a:rPr lang="ko-KR" altLang="en-US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 작성되었는지 확인한다</a:t>
                      </a:r>
                      <a:r>
                        <a:rPr lang="en-US" altLang="ko-KR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 </a:t>
                      </a:r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포트폴리오의 기술적 측면을 확인한다</a:t>
                      </a:r>
                      <a:r>
                        <a:rPr lang="en-US" altLang="ko-KR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지원자의 구체적인 성향을 파악한다</a:t>
                      </a:r>
                      <a:r>
                        <a:rPr lang="en-US" altLang="ko-KR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</a:tr>
              <a:tr h="47026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</a:tr>
              <a:tr h="142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사용자니즈</a:t>
                      </a:r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능력있는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인재 정보가 있으면 좋겠다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시멘틱한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코드로 깔끔하게 작성되었으면 좋겠다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사이트 구성이 잘 되었으면 좋겠다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Html, </a:t>
                      </a:r>
                      <a:r>
                        <a:rPr lang="en-US" altLang="ko-KR" sz="1200" dirty="0" err="1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css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javascript</a:t>
                      </a:r>
                      <a:r>
                        <a:rPr lang="ko-KR" altLang="en-US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의 기본 능력을 갖추고 있고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기획 능력이 있고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맡은 업무를 잘 수행할 수 있었으면 한다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인사성 밝고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예의있고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자기계발 의지가 높은 사람이면 좋겠다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</a:tr>
              <a:tr h="142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사용자행동</a:t>
                      </a:r>
                      <a:endParaRPr lang="ko-KR" altLang="en-US" sz="1200" dirty="0"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구인 공고 사이트에</a:t>
                      </a:r>
                      <a:r>
                        <a:rPr lang="ko-KR" altLang="en-US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</a:t>
                      </a:r>
                      <a:endParaRPr lang="en-US" altLang="ko-KR" sz="1200" dirty="0" smtClean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채용공고를 올린다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 </a:t>
                      </a:r>
                      <a:endParaRPr lang="ko-KR" altLang="en-US" sz="1200" dirty="0" smtClean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이력서를 확인하고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아닌 사람은 거르고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프로필 사이트를</a:t>
                      </a:r>
                      <a:endParaRPr lang="en-US" altLang="ko-KR" sz="1200" dirty="0" smtClean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검토한다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프로필 사이트에 접속하여 정보 구조화가 잘 되었는지 확인한다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 </a:t>
                      </a:r>
                      <a:r>
                        <a:rPr lang="en-US" altLang="ko-KR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(</a:t>
                      </a:r>
                      <a:r>
                        <a:rPr lang="ko-KR" altLang="en-US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지원자의 디자인 스타일</a:t>
                      </a:r>
                      <a:r>
                        <a:rPr lang="en-US" altLang="ko-KR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코딩 기술</a:t>
                      </a:r>
                      <a:r>
                        <a:rPr lang="en-US" altLang="ko-KR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성격</a:t>
                      </a:r>
                      <a:r>
                        <a:rPr lang="en-US" altLang="ko-KR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성향 파악을 제대로 할 수 있는지</a:t>
                      </a:r>
                      <a:r>
                        <a:rPr lang="en-US" altLang="ko-KR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F12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를 눌러서 코드 확인을 한다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페이지 </a:t>
                      </a:r>
                      <a:r>
                        <a:rPr lang="ko-KR" altLang="en-US" sz="1200" dirty="0" err="1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기획안이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잘 작성되었는지 확인한다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r>
                        <a:rPr lang="en-US" altLang="ko-KR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(</a:t>
                      </a:r>
                      <a:r>
                        <a:rPr lang="ko-KR" altLang="en-US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디자인 </a:t>
                      </a:r>
                      <a:r>
                        <a:rPr lang="ko-KR" altLang="en-US" sz="1050" dirty="0" err="1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컨셉</a:t>
                      </a:r>
                      <a:r>
                        <a:rPr lang="en-US" altLang="ko-KR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스토리보드</a:t>
                      </a:r>
                      <a:r>
                        <a:rPr lang="en-US" altLang="ko-KR" sz="105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</a:t>
                      </a:r>
                      <a:r>
                        <a:rPr lang="en-US" altLang="ko-KR" sz="105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와이어프레임</a:t>
                      </a:r>
                      <a:r>
                        <a:rPr lang="en-US" altLang="ko-KR" sz="105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05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시안 등 기획 능력을 확인한다</a:t>
                      </a:r>
                      <a:r>
                        <a:rPr lang="en-US" altLang="ko-KR" sz="105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.)</a:t>
                      </a:r>
                      <a:endParaRPr lang="en-US" altLang="ko-KR" sz="1050" dirty="0" smtClean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여러가지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코딩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기술을 적절하게 활용했는지 확인한다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포트폴리오</a:t>
                      </a:r>
                      <a:r>
                        <a:rPr lang="ko-KR" altLang="en-US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자기소개 </a:t>
                      </a:r>
                      <a:endParaRPr lang="en-US" altLang="ko-KR" sz="1200" baseline="0" dirty="0" smtClean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페이지에서 주위 사람들이 말하는 지원자의 글을 읽고 적합한 인재라고 생각하여 면접을 결정한다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</a:tr>
              <a:tr h="825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  <a:latin typeface="KoPubWorld돋움체_Pro Bold" pitchFamily="50" charset="-127"/>
                          <a:ea typeface="KoPubWorld돋움체_Pro Bold" pitchFamily="50" charset="-127"/>
                          <a:cs typeface="KoPubWorld돋움체_Pro Bold" pitchFamily="50" charset="-127"/>
                        </a:rPr>
                        <a:t>콘텐츠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KoPubWorld돋움체_Pro Bold" pitchFamily="50" charset="-127"/>
                        <a:ea typeface="KoPubWorld돋움체_Pro Bold" pitchFamily="50" charset="-127"/>
                        <a:cs typeface="KoPubWorld돋움체_Pro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카테고리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(home, portfolio, skill,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 address, profile </a:t>
                      </a:r>
                      <a:r>
                        <a:rPr lang="ko-KR" altLang="en-US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등</a:t>
                      </a:r>
                      <a:r>
                        <a:rPr lang="en-US" altLang="ko-KR" sz="1200" baseline="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...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)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기업사이트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쇼핑몰 사이트 등의 기획페이지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주위 사람들이 말하는 나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취미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가치관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각오</a:t>
                      </a:r>
                      <a:r>
                        <a:rPr lang="en-US" altLang="ko-KR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KoPubWorld돋움체_Pro Medium" pitchFamily="50" charset="-127"/>
                          <a:ea typeface="KoPubWorld돋움체_Pro Medium" pitchFamily="50" charset="-127"/>
                          <a:cs typeface="KoPubWorld돋움체_Pro Medium" pitchFamily="50" charset="-127"/>
                        </a:rPr>
                        <a:t>활동 사진</a:t>
                      </a:r>
                      <a:endParaRPr lang="ko-KR" altLang="en-US" sz="1200" dirty="0">
                        <a:latin typeface="KoPubWorld돋움체_Pro Medium" pitchFamily="50" charset="-127"/>
                        <a:ea typeface="KoPubWorld돋움체_Pro Medium" pitchFamily="50" charset="-127"/>
                        <a:cs typeface="KoPubWorld돋움체_Pro Medium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2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자기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solidFill>
            <a:srgbClr val="FFFF99"/>
          </a:solidFill>
        </p:spPr>
        <p:txBody>
          <a:bodyPr>
            <a:normAutofit/>
          </a:bodyPr>
          <a:lstStyle/>
          <a:p>
            <a:endParaRPr lang="en-US" altLang="ko-KR" sz="12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84675"/>
              </p:ext>
            </p:extLst>
          </p:nvPr>
        </p:nvGraphicFramePr>
        <p:xfrm>
          <a:off x="827584" y="2276872"/>
          <a:ext cx="7560840" cy="309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Strength(</a:t>
                      </a:r>
                      <a:r>
                        <a:rPr lang="ko-KR" altLang="en-US" sz="1500" dirty="0" smtClean="0"/>
                        <a:t>강점</a:t>
                      </a:r>
                      <a:r>
                        <a:rPr lang="en-US" altLang="ko-KR" sz="1500" dirty="0" smtClean="0"/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Weakness(</a:t>
                      </a:r>
                      <a:r>
                        <a:rPr lang="ko-KR" altLang="en-US" sz="1500" dirty="0" smtClean="0"/>
                        <a:t>약점</a:t>
                      </a:r>
                      <a:r>
                        <a:rPr lang="en-US" altLang="ko-KR" sz="1500" dirty="0" smtClean="0"/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Opportunity(</a:t>
                      </a:r>
                      <a:r>
                        <a:rPr lang="ko-KR" altLang="en-US" sz="1500" smtClean="0"/>
                        <a:t>기회</a:t>
                      </a:r>
                      <a:r>
                        <a:rPr lang="en-US" altLang="ko-KR" sz="1500" smtClean="0"/>
                        <a:t>)</a:t>
                      </a:r>
                      <a:endParaRPr lang="en-US" altLang="ko-KR" sz="1500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Threat(</a:t>
                      </a:r>
                      <a:r>
                        <a:rPr lang="ko-KR" altLang="en-US" sz="1500" smtClean="0"/>
                        <a:t>위협</a:t>
                      </a:r>
                      <a:r>
                        <a:rPr lang="en-US" altLang="ko-KR" sz="1500" smtClean="0"/>
                        <a:t>)</a:t>
                      </a:r>
                      <a:endParaRPr lang="ko-KR" altLang="en-US" sz="1500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27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근면성실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해외 경험 부족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취업성공패키지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쏟아지는 전공자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27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노력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수상경력과 인턴경력 부족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학원 프로그램 참여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빠른 업데이트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</a:tr>
              <a:tr h="727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자유로운 영혼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야근을 싫어함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실전 경험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실력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ko-KR" altLang="en-US" dirty="0" smtClean="0"/>
                        <a:t>연봉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73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포지셔닝</a:t>
            </a:r>
            <a:r>
              <a:rPr lang="ko-KR" altLang="en-US" dirty="0" smtClean="0"/>
              <a:t>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1628800"/>
            <a:ext cx="8229600" cy="4525963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smtClean="0"/>
          </a:p>
          <a:p>
            <a:endParaRPr lang="en-US" altLang="ko-KR" sz="2400" smtClean="0"/>
          </a:p>
          <a:p>
            <a:endParaRPr lang="en-US" altLang="ko-KR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66035"/>
              </p:ext>
            </p:extLst>
          </p:nvPr>
        </p:nvGraphicFramePr>
        <p:xfrm>
          <a:off x="1547664" y="2780928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무단지각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결석 하지 않고 출퇴근 시간을 잘 지킨다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막히더라도 노력하여 되게 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자유로운 사고방식을 가지도록 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취업성공패키지 등 정책지원을 활용한다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39952" y="227687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</a:t>
            </a:r>
            <a:r>
              <a:rPr lang="ko-KR" altLang="en-US" dirty="0" smtClean="0"/>
              <a:t>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1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정보구조설계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36904" cy="5400600"/>
          </a:xfrm>
        </p:spPr>
      </p:pic>
    </p:spTree>
    <p:extLst>
      <p:ext uri="{BB962C8B-B14F-4D97-AF65-F5344CB8AC3E}">
        <p14:creationId xmlns:p14="http://schemas.microsoft.com/office/powerpoint/2010/main" val="184281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페이지 목적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한미약품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제품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키워드를 어떻게 전달할 것인가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한미약품</a:t>
            </a:r>
            <a:endParaRPr lang="en-US" altLang="ko-KR" sz="1600" dirty="0" smtClean="0"/>
          </a:p>
          <a:p>
            <a:pPr marL="400050" lvl="1" indent="0">
              <a:buNone/>
            </a:pPr>
            <a:r>
              <a:rPr lang="ko-KR" altLang="en-US" sz="1200" b="1" dirty="0" smtClean="0"/>
              <a:t>한미약품은</a:t>
            </a:r>
            <a:r>
              <a:rPr lang="ko-KR" altLang="en-US" sz="1200" dirty="0"/>
              <a:t> 제약산업의 생명인 </a:t>
            </a:r>
            <a:r>
              <a:rPr lang="en-US" altLang="ko-KR" sz="1200" dirty="0"/>
              <a:t>R&amp;D </a:t>
            </a:r>
            <a:r>
              <a:rPr lang="ko-KR" altLang="en-US" sz="1200" dirty="0"/>
              <a:t>투자에 대한 강력한 의지를 바탕으로 효율적이고 전략적인 연구개발 모델을 도출해내는 일에 한미약품의 미래를 걸 계획입니다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회사의 모든 역량을 </a:t>
            </a:r>
            <a:r>
              <a:rPr lang="en-US" altLang="ko-KR" sz="1200" dirty="0"/>
              <a:t>R&amp;D</a:t>
            </a:r>
            <a:r>
              <a:rPr lang="ko-KR" altLang="en-US" sz="1200" dirty="0"/>
              <a:t>에 집중함으로써 신약 파이프라인을 최대한 확보해 세계 무대에서 통하는 글로벌 신약의 탄생 가능성을 높여 나가겠습니다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600" dirty="0" smtClean="0"/>
              <a:t>  2. </a:t>
            </a:r>
            <a:r>
              <a:rPr lang="ko-KR" altLang="en-US" sz="1600" dirty="0" smtClean="0"/>
              <a:t>제품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84984"/>
            <a:ext cx="698477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1800" dirty="0" smtClean="0"/>
              <a:t>페이지 목적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제품의 소개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페이지 목적에 맞는 내용 구성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제품 슬라이드배너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98477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Project Brief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Project Concept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한미약품 홈페이지의 </a:t>
            </a:r>
            <a:r>
              <a:rPr lang="ko-KR" altLang="en-US" sz="1800" dirty="0" err="1" smtClean="0"/>
              <a:t>불편점</a:t>
            </a:r>
            <a:r>
              <a:rPr lang="ko-KR" altLang="en-US" sz="1800" dirty="0" smtClean="0"/>
              <a:t> 개선</a:t>
            </a:r>
            <a:endParaRPr lang="en-US" altLang="ko-KR" sz="1800" dirty="0" smtClean="0"/>
          </a:p>
          <a:p>
            <a:r>
              <a:rPr lang="en-US" altLang="ko-KR" sz="2400" dirty="0" smtClean="0"/>
              <a:t>Goal(</a:t>
            </a:r>
            <a:r>
              <a:rPr lang="ko-KR" altLang="en-US" sz="2400" dirty="0" smtClean="0"/>
              <a:t>목적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목표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</a:t>
            </a:r>
            <a:r>
              <a:rPr lang="en-US" altLang="ko-KR" sz="2400" dirty="0" smtClean="0"/>
              <a:t> </a:t>
            </a:r>
            <a:r>
              <a:rPr lang="ko-KR" altLang="en-US" sz="1800" dirty="0" smtClean="0"/>
              <a:t>한미약품 홈페이지의 </a:t>
            </a:r>
            <a:r>
              <a:rPr lang="ko-KR" altLang="en-US" sz="1800" dirty="0" err="1" smtClean="0"/>
              <a:t>불편점을</a:t>
            </a:r>
            <a:r>
              <a:rPr lang="ko-KR" altLang="en-US" sz="1800" dirty="0" smtClean="0"/>
              <a:t> 개선하여 사용자가 사용하기 </a:t>
            </a:r>
            <a:r>
              <a:rPr lang="ko-KR" altLang="en-US" sz="1800" dirty="0" err="1" smtClean="0"/>
              <a:t>쉽게함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포트폴리오 용도로 제작</a:t>
            </a:r>
            <a:endParaRPr lang="en-US" altLang="ko-KR" sz="1800" dirty="0" smtClean="0"/>
          </a:p>
          <a:p>
            <a:r>
              <a:rPr lang="en-US" altLang="ko-KR" sz="2400" dirty="0" smtClean="0"/>
              <a:t>Target Users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인사팀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정보를 구하는 사람들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400" dirty="0" smtClean="0"/>
              <a:t>Contents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메뉴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슬라이드배너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약정보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한미약품 정보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193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</a:t>
            </a:r>
            <a:r>
              <a:rPr lang="ko-KR" altLang="en-US" dirty="0"/>
              <a:t>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sz="1800" dirty="0" smtClean="0"/>
              <a:t>페이지 목적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제품개발 연구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제품의 효능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부작용 등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64165"/>
            <a:ext cx="8352928" cy="378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페이지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경영시스템과 지배구조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799288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</a:t>
            </a:r>
            <a:r>
              <a:rPr lang="ko-KR" altLang="en-US" dirty="0"/>
              <a:t>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페이지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한미약품의 주가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재무재표</a:t>
            </a:r>
            <a:r>
              <a:rPr lang="ko-KR" altLang="en-US" sz="1800" dirty="0" smtClean="0"/>
              <a:t> 등을 기재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7848872" cy="43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페이지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고객관리를 위한 상담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문의내역 조회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46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페이지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연락을 위한 전화번호</a:t>
            </a:r>
            <a:r>
              <a:rPr lang="en-US" altLang="ko-KR" sz="1800" dirty="0" smtClean="0"/>
              <a:t>, E-mail </a:t>
            </a:r>
            <a:r>
              <a:rPr lang="ko-KR" altLang="en-US" sz="1800" dirty="0" smtClean="0"/>
              <a:t>등 기재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22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페이지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영문 버전 페이지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1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전체메</a:t>
            </a:r>
            <a:r>
              <a:rPr lang="ko-KR" altLang="en-US" dirty="0"/>
              <a:t>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페이지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전체 메뉴를 한 눈에 볼 수 있게 함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08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r>
              <a:rPr lang="ko-KR" altLang="en-US" dirty="0" smtClean="0"/>
              <a:t> 수립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8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r>
              <a:rPr lang="ko-KR" altLang="en-US" dirty="0" smtClean="0"/>
              <a:t> 및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sz="1800" dirty="0" smtClean="0"/>
              <a:t>한미약품의 불편한 점을 </a:t>
            </a:r>
            <a:r>
              <a:rPr lang="ko-KR" altLang="en-US" sz="1800" dirty="0" err="1" smtClean="0"/>
              <a:t>리뉴얼</a:t>
            </a:r>
            <a:endParaRPr lang="en-US" altLang="ko-KR" sz="1800" dirty="0"/>
          </a:p>
          <a:p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1800" dirty="0" smtClean="0"/>
              <a:t>회사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약품소개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15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무드보드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키워드 </a:t>
            </a:r>
            <a:r>
              <a:rPr lang="en-US" altLang="ko-KR" sz="3000" dirty="0" smtClean="0"/>
              <a:t>sky, bird</a:t>
            </a:r>
            <a:endParaRPr lang="ko-KR" altLang="en-US" sz="3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29600" cy="3291840"/>
          </a:xfrm>
        </p:spPr>
      </p:pic>
    </p:spTree>
    <p:extLst>
      <p:ext uri="{BB962C8B-B14F-4D97-AF65-F5344CB8AC3E}">
        <p14:creationId xmlns:p14="http://schemas.microsoft.com/office/powerpoint/2010/main" val="31100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Competitive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http://www.hanmi.co.kr/hanmi/handler/Home-Start</a:t>
            </a:r>
            <a:endParaRPr lang="en-US" altLang="ko-KR" dirty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endParaRPr lang="en-US" altLang="ko-KR" sz="2000" dirty="0" smtClean="0">
              <a:hlinkClick r:id="rId3"/>
            </a:endParaRPr>
          </a:p>
          <a:p>
            <a:endParaRPr lang="en-US" altLang="ko-KR" sz="2000" dirty="0" smtClean="0">
              <a:hlinkClick r:id="rId3"/>
            </a:endParaRP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선정항목 </a:t>
            </a:r>
            <a:r>
              <a:rPr lang="en-US" altLang="ko-KR" sz="2000" dirty="0" smtClean="0"/>
              <a:t>: skills</a:t>
            </a:r>
          </a:p>
          <a:p>
            <a:r>
              <a:rPr lang="ko-KR" altLang="en-US" sz="2000" dirty="0" smtClean="0"/>
              <a:t>선정이유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능력의 수치화</a:t>
            </a:r>
            <a:endParaRPr lang="en-US" altLang="ko-KR" sz="2000" dirty="0">
              <a:hlinkClick r:id="rId3"/>
            </a:endParaRP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7488832" cy="27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528" y="1340768"/>
            <a:ext cx="8424936" cy="53285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디자인가이드 </a:t>
            </a:r>
            <a:r>
              <a:rPr lang="en-US" altLang="ko-KR" dirty="0" smtClean="0"/>
              <a:t>- Color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컬러선정 사유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눈에 부담을 줄이기 위한 색 선정</a:t>
            </a:r>
            <a:endParaRPr lang="en-US" altLang="ko-KR" dirty="0"/>
          </a:p>
          <a:p>
            <a:r>
              <a:rPr lang="en-US" altLang="ko-KR" dirty="0" smtClean="0"/>
              <a:t>Color </a:t>
            </a:r>
            <a:r>
              <a:rPr lang="ko-KR" altLang="en-US" dirty="0" smtClean="0"/>
              <a:t>선정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29000"/>
            <a:ext cx="590465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디자인가이드 </a:t>
            </a:r>
            <a:r>
              <a:rPr lang="en-US" altLang="ko-KR" dirty="0" smtClean="0"/>
              <a:t>- Typography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서체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Font : </a:t>
            </a:r>
            <a:r>
              <a:rPr lang="ko-KR" altLang="en-US" dirty="0" err="1" smtClean="0"/>
              <a:t>나눔고딕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굵기 </a:t>
            </a:r>
            <a:r>
              <a:rPr lang="en-US" altLang="ko-KR" dirty="0" smtClean="0"/>
              <a:t>: 800</a:t>
            </a:r>
            <a:endParaRPr lang="en-US" altLang="ko-KR" dirty="0"/>
          </a:p>
          <a:p>
            <a:r>
              <a:rPr lang="ko-KR" altLang="en-US" dirty="0" smtClean="0"/>
              <a:t>제목 서체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Font : </a:t>
            </a:r>
            <a:r>
              <a:rPr lang="ko-KR" altLang="en-US" dirty="0" err="1" smtClean="0"/>
              <a:t>나눔고딕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굵기 </a:t>
            </a:r>
            <a:r>
              <a:rPr lang="en-US" altLang="ko-KR" dirty="0" smtClean="0"/>
              <a:t>: 800</a:t>
            </a:r>
            <a:endParaRPr lang="en-US" altLang="ko-KR" dirty="0"/>
          </a:p>
          <a:p>
            <a:r>
              <a:rPr lang="ko-KR" altLang="en-US" dirty="0" smtClean="0"/>
              <a:t>본문 서체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Font : </a:t>
            </a:r>
            <a:r>
              <a:rPr lang="ko-KR" altLang="en-US" dirty="0" err="1" smtClean="0"/>
              <a:t>나눔고딕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굵기 </a:t>
            </a:r>
            <a:r>
              <a:rPr lang="en-US" altLang="ko-KR" dirty="0" smtClean="0"/>
              <a:t>: 600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2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디자인가이드 </a:t>
            </a:r>
            <a:r>
              <a:rPr lang="en-US" altLang="ko-KR" dirty="0" smtClean="0"/>
              <a:t>- Layout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16" y="1600200"/>
            <a:ext cx="6171767" cy="4525963"/>
          </a:xfrm>
        </p:spPr>
      </p:pic>
    </p:spTree>
    <p:extLst>
      <p:ext uri="{BB962C8B-B14F-4D97-AF65-F5344CB8AC3E}">
        <p14:creationId xmlns:p14="http://schemas.microsoft.com/office/powerpoint/2010/main" val="38524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Competitive Analysis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598124"/>
              </p:ext>
            </p:extLst>
          </p:nvPr>
        </p:nvGraphicFramePr>
        <p:xfrm>
          <a:off x="395536" y="1700808"/>
          <a:ext cx="8229600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트랜드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(Trend)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가로</a:t>
                      </a:r>
                      <a:r>
                        <a:rPr lang="en-US" altLang="ko-KR" dirty="0" smtClean="0"/>
                        <a:t>100%</a:t>
                      </a:r>
                      <a:r>
                        <a:rPr lang="ko-KR" altLang="en-US" dirty="0" smtClean="0"/>
                        <a:t>의 페이지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회사제품의 </a:t>
                      </a:r>
                      <a:r>
                        <a:rPr lang="ko-KR" altLang="en-US" dirty="0" smtClean="0"/>
                        <a:t>정보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슬라이드배너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약정보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회사정보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PainPoint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(Problem)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메뉴에 마우스진입 후 빠져나오면 메뉴가 사라짐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사용자조사 대상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조사기간 </a:t>
            </a:r>
            <a:r>
              <a:rPr lang="en-US" altLang="ko-KR" sz="2400" dirty="0" smtClean="0"/>
              <a:t>: 2019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30</a:t>
            </a:r>
            <a:r>
              <a:rPr lang="ko-KR" altLang="en-US" sz="2400" dirty="0"/>
              <a:t>일</a:t>
            </a:r>
            <a:endParaRPr lang="en-US" altLang="ko-KR" sz="2400" dirty="0" smtClean="0"/>
          </a:p>
          <a:p>
            <a:r>
              <a:rPr lang="ko-KR" altLang="en-US" sz="2400" dirty="0" smtClean="0"/>
              <a:t>참여자 </a:t>
            </a:r>
            <a:r>
              <a:rPr lang="en-US" altLang="ko-KR" sz="2400" dirty="0" smtClean="0"/>
              <a:t>: 10</a:t>
            </a:r>
            <a:r>
              <a:rPr lang="ko-KR" altLang="en-US" sz="2400" dirty="0" smtClean="0"/>
              <a:t>명</a:t>
            </a:r>
            <a:endParaRPr lang="en-US" altLang="ko-KR" sz="2400" dirty="0" smtClean="0"/>
          </a:p>
          <a:p>
            <a:r>
              <a:rPr lang="ko-KR" altLang="en-US" sz="2400" dirty="0" smtClean="0"/>
              <a:t>참여자 선정기준</a:t>
            </a:r>
            <a:endParaRPr lang="en-US" altLang="ko-KR" sz="2400" dirty="0" smtClean="0"/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80969"/>
              </p:ext>
            </p:extLst>
          </p:nvPr>
        </p:nvGraphicFramePr>
        <p:xfrm>
          <a:off x="611560" y="3429000"/>
          <a:ext cx="8064896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77"/>
                <a:gridCol w="5796619"/>
              </a:tblGrid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30~50</a:t>
                      </a:r>
                      <a:r>
                        <a:rPr lang="ko-KR" altLang="en-US" dirty="0" smtClean="0"/>
                        <a:t>대 이상 성인 남녀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 한국인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외국인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8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리서치 그룹 선정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34127"/>
              </p:ext>
            </p:extLst>
          </p:nvPr>
        </p:nvGraphicFramePr>
        <p:xfrm>
          <a:off x="457200" y="1600200"/>
          <a:ext cx="8064896" cy="484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6224"/>
                <a:gridCol w="1094373"/>
                <a:gridCol w="2938075"/>
              </a:tblGrid>
              <a:tr h="440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참여자수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모집경로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Group-1</a:t>
                      </a:r>
                      <a:endParaRPr lang="ko-KR" altLang="en-US" dirty="0"/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그룹별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명씩 배정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A(</a:t>
                      </a:r>
                      <a:r>
                        <a:rPr lang="ko-KR" altLang="en-US" dirty="0" smtClean="0"/>
                        <a:t>건강관리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카페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Group-2</a:t>
                      </a:r>
                      <a:endParaRPr lang="ko-KR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B(</a:t>
                      </a:r>
                      <a:r>
                        <a:rPr lang="ko-KR" altLang="en-US" dirty="0" smtClean="0"/>
                        <a:t>건강관리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카페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Group-3</a:t>
                      </a:r>
                      <a:endParaRPr lang="ko-KR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카카오톡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오픈채팅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Group-4</a:t>
                      </a:r>
                      <a:endParaRPr lang="ko-KR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A(</a:t>
                      </a:r>
                      <a:r>
                        <a:rPr lang="ko-KR" altLang="en-US" dirty="0" smtClean="0"/>
                        <a:t>건강관리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카페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Group-5</a:t>
                      </a:r>
                      <a:endParaRPr lang="ko-KR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B(</a:t>
                      </a:r>
                      <a:r>
                        <a:rPr lang="ko-KR" altLang="en-US" dirty="0" smtClean="0"/>
                        <a:t>건강관리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카페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Group-6</a:t>
                      </a:r>
                      <a:endParaRPr lang="ko-KR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카카오톡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오픈채팅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Group-7</a:t>
                      </a:r>
                      <a:endParaRPr lang="ko-KR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Group-8</a:t>
                      </a:r>
                      <a:endParaRPr lang="ko-KR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 </a:t>
                      </a:r>
                      <a:r>
                        <a:rPr lang="ko-KR" altLang="en-US" dirty="0" smtClean="0"/>
                        <a:t>밴드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Group-9</a:t>
                      </a:r>
                      <a:endParaRPr lang="ko-KR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Group-10</a:t>
                      </a:r>
                      <a:endParaRPr lang="ko-KR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조건에 맞는 리서치 참여자 스크린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/>
              <a:t>사전 안내</a:t>
            </a:r>
            <a:endParaRPr lang="en-US" altLang="ko-KR" sz="1800" b="1" dirty="0" smtClean="0"/>
          </a:p>
          <a:p>
            <a:endParaRPr lang="en-US" altLang="ko-KR" sz="1200" dirty="0"/>
          </a:p>
          <a:p>
            <a:r>
              <a:rPr lang="ko-KR" altLang="en-US" sz="1800" dirty="0" smtClean="0"/>
              <a:t>먼저 귀중한 시간을 내 주시어 본 설문에 응해주셔서 감사합니다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조사는 개인 포트폴리오 제작을 목적으로 한 </a:t>
            </a:r>
            <a:r>
              <a:rPr lang="ko-KR" altLang="en-US" sz="1800" dirty="0" err="1" smtClean="0"/>
              <a:t>설문자</a:t>
            </a:r>
            <a:r>
              <a:rPr lang="ko-KR" altLang="en-US" sz="1800" dirty="0" smtClean="0"/>
              <a:t> 조사입니다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조사는 무기명으로 실시됩니다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수집된 자료가 공개되는 일은 절대 없으며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안심하시고 설문에 응해주시면 감사하겠습니다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228" y="3356992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당신의</a:t>
            </a:r>
            <a:r>
              <a:rPr lang="en-US" altLang="ko-KR" dirty="0" smtClean="0"/>
              <a:t> IT</a:t>
            </a:r>
            <a:r>
              <a:rPr lang="ko-KR" altLang="en-US" dirty="0" smtClean="0"/>
              <a:t>종사자 입니까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- </a:t>
            </a:r>
            <a:r>
              <a:rPr lang="ko-KR" altLang="en-US" sz="1600" dirty="0" smtClean="0"/>
              <a:t>종사자면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아니면 응해주셔서 감사하지만 저희는 </a:t>
            </a:r>
            <a:r>
              <a:rPr lang="en-US" altLang="ko-KR" sz="1600" dirty="0" smtClean="0"/>
              <a:t>IT</a:t>
            </a:r>
            <a:r>
              <a:rPr lang="ko-KR" altLang="en-US" sz="1600" dirty="0" smtClean="0"/>
              <a:t>업 종사자를 대상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으로   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조사를 하고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다음 기회에 </a:t>
            </a:r>
            <a:r>
              <a:rPr lang="ko-KR" altLang="en-US" sz="1600" dirty="0" err="1" smtClean="0"/>
              <a:t>부탁드리겠습니다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당신의 직업은 무엇입니까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- </a:t>
            </a:r>
            <a:r>
              <a:rPr lang="ko-KR" altLang="en-US" sz="1600" dirty="0" smtClean="0"/>
              <a:t>웹 직업이면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으로 아니면 감사합니다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다음 기회에 </a:t>
            </a:r>
            <a:r>
              <a:rPr lang="ko-KR" altLang="en-US" sz="1600" dirty="0" err="1" smtClean="0"/>
              <a:t>부탁드리겠습니다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당신의 직무와 경력은 무엇입니까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- </a:t>
            </a:r>
            <a:r>
              <a:rPr lang="ko-KR" altLang="en-US" sz="1600" dirty="0" smtClean="0"/>
              <a:t>인사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디자인 개발 직무이면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로 아니면 다음 기회에 </a:t>
            </a:r>
            <a:r>
              <a:rPr lang="ko-KR" altLang="en-US" sz="1600" dirty="0" err="1" smtClean="0"/>
              <a:t>부탁드리겠습니다</a:t>
            </a:r>
            <a:r>
              <a:rPr lang="en-US" altLang="ko-KR" sz="1600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당신은 인사채용 관련 경험이 있습니까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- </a:t>
            </a:r>
            <a:r>
              <a:rPr lang="ko-KR" altLang="en-US" sz="1600" dirty="0" smtClean="0"/>
              <a:t>있으면 진행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없으면 다음기회에</a:t>
            </a:r>
            <a:r>
              <a:rPr lang="en-US" altLang="ko-KR" sz="1600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14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사용자조사 질문가이드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1556792"/>
            <a:ext cx="6275040" cy="492514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접속유형은 </a:t>
            </a:r>
            <a:r>
              <a:rPr lang="ko-KR" altLang="en-US" dirty="0"/>
              <a:t>주로 무엇입니까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PC /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등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접속 </a:t>
            </a:r>
            <a:r>
              <a:rPr lang="ko-KR" altLang="en-US" dirty="0"/>
              <a:t>기기를 이용하는 장소는 주로 어디입니까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집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회사 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주로 </a:t>
            </a:r>
            <a:r>
              <a:rPr lang="ko-KR" altLang="en-US" dirty="0"/>
              <a:t>사용하는 브라우저는 무엇입니까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크롬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익스플로러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엣지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파이어폭스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프로필사이트에서 </a:t>
            </a:r>
            <a:r>
              <a:rPr lang="ko-KR" altLang="en-US" dirty="0"/>
              <a:t>중요하게 생각하는 부분은 어디입니까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포트폴리오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경력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프로필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대인관계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기존 </a:t>
            </a:r>
            <a:r>
              <a:rPr lang="ko-KR" altLang="en-US" dirty="0"/>
              <a:t>프로필사이트에 대한 문제점은 무엇이라고 생각합니까</a:t>
            </a:r>
            <a:r>
              <a:rPr lang="en-US" altLang="ko-KR" dirty="0"/>
              <a:t>?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면접 시 채용에 가장 어필이 되었던 프로필 사이트의 </a:t>
            </a:r>
            <a:r>
              <a:rPr lang="ko-KR" altLang="en-US" dirty="0" smtClean="0"/>
              <a:t> 항목은 </a:t>
            </a:r>
            <a:r>
              <a:rPr lang="ko-KR" altLang="en-US" dirty="0"/>
              <a:t>무엇인가요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 Home </a:t>
            </a:r>
            <a:r>
              <a:rPr lang="en-US" altLang="ko-KR" dirty="0"/>
              <a:t>/ skill / portfolio / </a:t>
            </a:r>
            <a:r>
              <a:rPr lang="ko-KR" altLang="en-US" dirty="0"/>
              <a:t>학력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인성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대인관계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556792"/>
            <a:ext cx="2448272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인터넷접속유형</a:t>
            </a:r>
            <a:endParaRPr lang="en-US" altLang="ko-KR" sz="1600" b="1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2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접속기기 이용장소</a:t>
            </a:r>
            <a:endParaRPr lang="en-US" altLang="ko-KR" sz="1600" b="1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8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사용 브라우저</a:t>
            </a:r>
            <a:endParaRPr lang="en-US" altLang="ko-KR" sz="1600" b="1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9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주요 </a:t>
            </a:r>
            <a:r>
              <a:rPr lang="ko-KR" altLang="en-US" sz="1600" b="1" dirty="0" err="1" smtClean="0"/>
              <a:t>컨텐츠</a:t>
            </a:r>
            <a:r>
              <a:rPr lang="ko-KR" altLang="en-US" sz="1600" b="1" dirty="0" smtClean="0"/>
              <a:t> 선정</a:t>
            </a:r>
            <a:endParaRPr lang="en-US" altLang="ko-KR" sz="1600" b="1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/>
              <a:t>5. </a:t>
            </a:r>
            <a:r>
              <a:rPr lang="ko-KR" altLang="en-US" sz="1600" b="1" dirty="0" smtClean="0"/>
              <a:t>개선점</a:t>
            </a:r>
            <a:endParaRPr lang="en-US" altLang="ko-KR" sz="1600" b="1" dirty="0" smtClean="0"/>
          </a:p>
          <a:p>
            <a:pPr>
              <a:lnSpc>
                <a:spcPct val="120000"/>
              </a:lnSpc>
              <a:buAutoNum type="arabicPeriod"/>
            </a:pPr>
            <a:endParaRPr lang="en-US" altLang="ko-KR" sz="10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주요 </a:t>
            </a:r>
            <a:r>
              <a:rPr lang="ko-KR" altLang="en-US" sz="1600" b="1" dirty="0" err="1" smtClean="0"/>
              <a:t>컨텐츠</a:t>
            </a:r>
            <a:r>
              <a:rPr lang="ko-KR" altLang="en-US" sz="1600" b="1" dirty="0" smtClean="0"/>
              <a:t> 선정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6766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데이터 분석</a:t>
            </a:r>
            <a:r>
              <a:rPr lang="en-US" altLang="ko-KR" dirty="0" smtClean="0"/>
              <a:t>(Affinity </a:t>
            </a:r>
            <a:r>
              <a:rPr lang="en-US" altLang="ko-KR" dirty="0" err="1" smtClean="0"/>
              <a:t>Mappin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84776" cy="4608512"/>
          </a:xfrm>
        </p:spPr>
      </p:pic>
    </p:spTree>
    <p:extLst>
      <p:ext uri="{BB962C8B-B14F-4D97-AF65-F5344CB8AC3E}">
        <p14:creationId xmlns:p14="http://schemas.microsoft.com/office/powerpoint/2010/main" val="100003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1306</Words>
  <Application>Microsoft Office PowerPoint</Application>
  <PresentationFormat>화면 슬라이드 쇼(4:3)</PresentationFormat>
  <Paragraphs>330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디자인 콘셉트 수립</vt:lpstr>
      <vt:lpstr>Project Brief</vt:lpstr>
      <vt:lpstr>Competitive Analysis</vt:lpstr>
      <vt:lpstr>Competitive Analysis</vt:lpstr>
      <vt:lpstr>사용자조사 대상</vt:lpstr>
      <vt:lpstr>리서치 그룹 선정</vt:lpstr>
      <vt:lpstr>조건에 맞는 리서치 참여자 스크린</vt:lpstr>
      <vt:lpstr>사용자조사 질문가이드</vt:lpstr>
      <vt:lpstr>데이터 분석(Affinity Mappin)</vt:lpstr>
      <vt:lpstr>PowerPoint 프레젠테이션</vt:lpstr>
      <vt:lpstr>PowerPoint 프레젠테이션</vt:lpstr>
      <vt:lpstr>PowerPoint 프레젠테이션</vt:lpstr>
      <vt:lpstr>User Story</vt:lpstr>
      <vt:lpstr>PowerPoint 프레젠테이션</vt:lpstr>
      <vt:lpstr>SWOT 자기 분석</vt:lpstr>
      <vt:lpstr>포지셔닝 전략</vt:lpstr>
      <vt:lpstr>정보구조설계</vt:lpstr>
      <vt:lpstr>기업</vt:lpstr>
      <vt:lpstr>제품</vt:lpstr>
      <vt:lpstr>연구</vt:lpstr>
      <vt:lpstr>CSR</vt:lpstr>
      <vt:lpstr>투자</vt:lpstr>
      <vt:lpstr>고객</vt:lpstr>
      <vt:lpstr>채용</vt:lpstr>
      <vt:lpstr>EN</vt:lpstr>
      <vt:lpstr>전체메뉴</vt:lpstr>
      <vt:lpstr>디자인 콘셉트 수립</vt:lpstr>
      <vt:lpstr>디자인 콘셉트 및 키워드</vt:lpstr>
      <vt:lpstr>무드보드 – 키워드 sky, bird</vt:lpstr>
      <vt:lpstr>디자인가이드 - Color</vt:lpstr>
      <vt:lpstr>디자인가이드 - Typography</vt:lpstr>
      <vt:lpstr>디자인가이드 -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콘셉트 수립</dc:title>
  <dc:creator>203-15 하이브리드앱-이창재</dc:creator>
  <cp:lastModifiedBy>203_15</cp:lastModifiedBy>
  <cp:revision>80</cp:revision>
  <dcterms:created xsi:type="dcterms:W3CDTF">2019-09-16T04:35:51Z</dcterms:created>
  <dcterms:modified xsi:type="dcterms:W3CDTF">2019-10-31T01:20:00Z</dcterms:modified>
</cp:coreProperties>
</file>