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23.png" ContentType="image/png"/>
  <Override PartName="/ppt/media/image58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5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53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7.png" ContentType="image/png"/>
  <Override PartName="/ppt/media/image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19.png" ContentType="image/png"/>
  <Override PartName="/ppt/media/image9.png" ContentType="image/png"/>
  <Override PartName="/ppt/media/image94.png" ContentType="image/png"/>
  <Override PartName="/ppt/media/image90.png" ContentType="image/png"/>
  <Override PartName="/ppt/media/image5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95.png" ContentType="image/png"/>
  <Override PartName="/ppt/media/image9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352791-566B-49A0-BC1F-DADA0277FD3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Arduino. Умный дом и терминатор в придачу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399400" y="2221920"/>
            <a:ext cx="5304600" cy="35380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720000" y="649440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8352000" y="648216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4318200" y="2016000"/>
            <a:ext cx="1443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Шпаргалка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Конденсатор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23240" y="720000"/>
            <a:ext cx="640476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Конденсатор — крошечный аккумулятор, который очень быстро заряжается и очень быстро разряжается.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383520" y="1152000"/>
            <a:ext cx="2760480" cy="2086920"/>
          </a:xfrm>
          <a:prstGeom prst="rect">
            <a:avLst/>
          </a:prstGeom>
          <a:ln>
            <a:noFill/>
          </a:ln>
        </p:spPr>
      </p:pic>
      <p:graphicFrame>
        <p:nvGraphicFramePr>
          <p:cNvPr id="141" name="Table 3"/>
          <p:cNvGraphicFramePr/>
          <p:nvPr/>
        </p:nvGraphicFramePr>
        <p:xfrm>
          <a:off x="734760" y="1121760"/>
          <a:ext cx="3352320" cy="823680"/>
        </p:xfrm>
        <a:graphic>
          <a:graphicData uri="http://schemas.openxmlformats.org/drawingml/2006/table">
            <a:tbl>
              <a:tblPr/>
              <a:tblGrid>
                <a:gridCol w="2097720"/>
                <a:gridCol w="415080"/>
                <a:gridCol w="839880"/>
              </a:tblGrid>
              <a:tr h="2160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Ёмкость (номинал)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Фарад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505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(допуск)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±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Максимальное напряжение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2" name="TextShape 4"/>
          <p:cNvSpPr txBox="1"/>
          <p:nvPr/>
        </p:nvSpPr>
        <p:spPr>
          <a:xfrm>
            <a:off x="672840" y="2016000"/>
            <a:ext cx="25671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Кодирование номинала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720000" y="2304000"/>
            <a:ext cx="3960000" cy="15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Номинал в пФ записан на корпусе. Первые 2 цифры — основание, 3-я — множитель. Например: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220 = 22 × 100 пФ = 22 пФ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471 = 47 × 101 пФ = 470 пФ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103 = 10 × 103 пФ = 10 000 пФ = 10 нФ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104 = 10 × 104 пФ = 100 000 пФ = 100 нФ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720000" y="3888000"/>
            <a:ext cx="10695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Поведение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7"/>
          <p:cNvSpPr txBox="1"/>
          <p:nvPr/>
        </p:nvSpPr>
        <p:spPr>
          <a:xfrm>
            <a:off x="720000" y="4149000"/>
            <a:ext cx="3937680" cy="8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подаваемое напряжение больше внутреннего накопленного, конденсатор будет заряжаться.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внешнее напряжение меньше внутреннего, конденсатор будет отдавать заряд.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976000" y="3600000"/>
            <a:ext cx="3384000" cy="3240720"/>
          </a:xfrm>
          <a:prstGeom prst="rect">
            <a:avLst/>
          </a:prstGeom>
          <a:ln>
            <a:noFill/>
          </a:ln>
        </p:spPr>
      </p:pic>
      <p:sp>
        <p:nvSpPr>
          <p:cNvPr id="147" name="TextShape 8"/>
          <p:cNvSpPr txBox="1"/>
          <p:nvPr/>
        </p:nvSpPr>
        <p:spPr>
          <a:xfrm>
            <a:off x="720000" y="4957920"/>
            <a:ext cx="26312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Время заряда и разряда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9"/>
          <p:cNvSpPr txBox="1"/>
          <p:nvPr/>
        </p:nvSpPr>
        <p:spPr>
          <a:xfrm>
            <a:off x="720000" y="5218920"/>
            <a:ext cx="40215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связывания уровня заряда конденсатора с временем используют понятие «постоянной времени τ»: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864000" y="5592960"/>
            <a:ext cx="704520" cy="104400"/>
          </a:xfrm>
          <a:prstGeom prst="rect">
            <a:avLst/>
          </a:prstGeom>
          <a:ln>
            <a:noFill/>
          </a:ln>
        </p:spPr>
      </p:pic>
      <p:sp>
        <p:nvSpPr>
          <p:cNvPr id="150" name="TextShape 10"/>
          <p:cNvSpPr txBox="1"/>
          <p:nvPr/>
        </p:nvSpPr>
        <p:spPr>
          <a:xfrm>
            <a:off x="740520" y="5760000"/>
            <a:ext cx="3939480" cy="12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 τ секунд конденсатор заряжается или разряжается на 63%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 5×τ секунд конденсатор заряжается или разряжается на 99%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резистора в схеме нет, его роль исполняет паразитное сопротивление проводов, разъёмов, дорожек, составляющее доли Ома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36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Кнопка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20000" y="720000"/>
            <a:ext cx="65815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Тактовая кнопка — простой, всем известный механизм, замыкающий цепь пока есть давление на толкатель.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7265160" y="1067400"/>
            <a:ext cx="2094840" cy="1236600"/>
          </a:xfrm>
          <a:prstGeom prst="rect">
            <a:avLst/>
          </a:prstGeom>
          <a:ln>
            <a:noFill/>
          </a:ln>
        </p:spPr>
      </p:pic>
      <p:sp>
        <p:nvSpPr>
          <p:cNvPr id="154" name="TextShape 3"/>
          <p:cNvSpPr txBox="1"/>
          <p:nvPr/>
        </p:nvSpPr>
        <p:spPr>
          <a:xfrm>
            <a:off x="721440" y="1046520"/>
            <a:ext cx="15105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Эффект дребезга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792000" y="1441080"/>
            <a:ext cx="3072960" cy="934920"/>
          </a:xfrm>
          <a:prstGeom prst="rect">
            <a:avLst/>
          </a:prstGeom>
          <a:ln>
            <a:noFill/>
          </a:ln>
        </p:spPr>
      </p:pic>
      <p:sp>
        <p:nvSpPr>
          <p:cNvPr id="156" name="TextShape 4"/>
          <p:cNvSpPr txBox="1"/>
          <p:nvPr/>
        </p:nvSpPr>
        <p:spPr>
          <a:xfrm>
            <a:off x="720000" y="2505600"/>
            <a:ext cx="3960000" cy="7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замыкании и размыкании между пластинами кнопки возникают микроискры, провоцирующие до десятка переключений за несколько миллисекунд. Явление называется дребезгом (англ. bounce). Это нужно учитывать, если необходимо фиксировать «клики».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730800" y="3350520"/>
            <a:ext cx="17172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Схема подключения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6"/>
          <p:cNvSpPr txBox="1"/>
          <p:nvPr/>
        </p:nvSpPr>
        <p:spPr>
          <a:xfrm>
            <a:off x="720000" y="3611520"/>
            <a:ext cx="3888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Напрашивается подключение напрямую. Но это наивный, неверный способ.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864000" y="4021560"/>
            <a:ext cx="1512000" cy="802440"/>
          </a:xfrm>
          <a:prstGeom prst="rect">
            <a:avLst/>
          </a:prstGeom>
          <a:ln>
            <a:noFill/>
          </a:ln>
        </p:spPr>
      </p:pic>
      <p:sp>
        <p:nvSpPr>
          <p:cNvPr id="160" name="TextShape 7"/>
          <p:cNvSpPr txBox="1"/>
          <p:nvPr/>
        </p:nvSpPr>
        <p:spPr>
          <a:xfrm>
            <a:off x="720000" y="4880520"/>
            <a:ext cx="3960000" cy="152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 кнопка нажата, выходное напряжение Vout = Vcc, но пока она отпущена, Vout ≠ 0. Кнопка и провода в этом случае работают как антенна, и Vout будет «шуметь», принимая случайные значения «из воздуха».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 соединения нет, необходимо дать резервный, слабый путь, делающий напряжение определённым. Для этого используют один из двух вариантов.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5388120" y="2520000"/>
            <a:ext cx="2891880" cy="58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Схема со стягивающим резистором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5694480" y="2952000"/>
            <a:ext cx="1649520" cy="1297440"/>
          </a:xfrm>
          <a:prstGeom prst="rect">
            <a:avLst/>
          </a:prstGeom>
          <a:ln>
            <a:noFill/>
          </a:ln>
        </p:spPr>
      </p:pic>
      <p:sp>
        <p:nvSpPr>
          <p:cNvPr id="163" name="TextShape 9"/>
          <p:cNvSpPr txBox="1"/>
          <p:nvPr/>
        </p:nvSpPr>
        <p:spPr>
          <a:xfrm>
            <a:off x="7923240" y="3168000"/>
            <a:ext cx="1652760" cy="52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 нажатие: Vout = Vcc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нажатия: Vout =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10"/>
          <p:cNvSpPr txBox="1"/>
          <p:nvPr/>
        </p:nvSpPr>
        <p:spPr>
          <a:xfrm>
            <a:off x="5433120" y="4341600"/>
            <a:ext cx="299088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Схема с подтягивающим резистором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5904000" y="4760640"/>
            <a:ext cx="1264320" cy="1287360"/>
          </a:xfrm>
          <a:prstGeom prst="rect">
            <a:avLst/>
          </a:prstGeom>
          <a:ln>
            <a:noFill/>
          </a:ln>
        </p:spPr>
      </p:pic>
      <p:sp>
        <p:nvSpPr>
          <p:cNvPr id="166" name="TextShape 11"/>
          <p:cNvSpPr txBox="1"/>
          <p:nvPr/>
        </p:nvSpPr>
        <p:spPr>
          <a:xfrm>
            <a:off x="7920000" y="4824000"/>
            <a:ext cx="1596600" cy="81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 нажатие: Vout =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нажатия: Vout = Vcc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36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Светодиодные сборки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9360" y="720000"/>
            <a:ext cx="75506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Многие компоненты, используемые для индикации, представляют собой несколько отдельных светодиодов в одном корпусе.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720000" y="1008000"/>
            <a:ext cx="180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Светодиодная шкала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720000" y="1269000"/>
            <a:ext cx="396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Светодиодная шкала — это десяток отдельных светодиодов, каждый со своим анодом и катодом.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09520" y="1800000"/>
            <a:ext cx="2778480" cy="1153800"/>
          </a:xfrm>
          <a:prstGeom prst="rect">
            <a:avLst/>
          </a:prstGeom>
          <a:ln>
            <a:noFill/>
          </a:ln>
        </p:spPr>
      </p:pic>
      <p:sp>
        <p:nvSpPr>
          <p:cNvPr id="172" name="TextShape 5"/>
          <p:cNvSpPr txBox="1"/>
          <p:nvPr/>
        </p:nvSpPr>
        <p:spPr>
          <a:xfrm>
            <a:off x="5472000" y="1008000"/>
            <a:ext cx="2376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Семисегментный индикатор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5472000" y="1368000"/>
            <a:ext cx="399384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Семисегментный индикатор — это восемь светодиодов в одном корпусе: 7 сегментов + точка. Анод у каждого светодиода отдельный, а катод у всех общий, на ноге 3 или 8.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812920" y="1966320"/>
            <a:ext cx="2611080" cy="1126800"/>
          </a:xfrm>
          <a:prstGeom prst="rect">
            <a:avLst/>
          </a:prstGeom>
          <a:ln>
            <a:noFill/>
          </a:ln>
        </p:spPr>
      </p:pic>
      <p:sp>
        <p:nvSpPr>
          <p:cNvPr id="175" name="TextShape 7"/>
          <p:cNvSpPr txBox="1"/>
          <p:nvPr/>
        </p:nvSpPr>
        <p:spPr>
          <a:xfrm>
            <a:off x="720000" y="3278520"/>
            <a:ext cx="244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Установка на макетную плату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8"/>
          <p:cNvSpPr txBox="1"/>
          <p:nvPr/>
        </p:nvSpPr>
        <p:spPr>
          <a:xfrm>
            <a:off x="720000" y="3539520"/>
            <a:ext cx="396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подключения на breadboard’е используйте канавку в центре, чтобы не замкнуть ноги на противоположных сторонах.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1002240" y="4248000"/>
            <a:ext cx="2885760" cy="1864440"/>
          </a:xfrm>
          <a:prstGeom prst="rect">
            <a:avLst/>
          </a:prstGeom>
          <a:ln>
            <a:noFill/>
          </a:ln>
        </p:spPr>
      </p:pic>
      <p:sp>
        <p:nvSpPr>
          <p:cNvPr id="178" name="TextShape 9"/>
          <p:cNvSpPr txBox="1"/>
          <p:nvPr/>
        </p:nvSpPr>
        <p:spPr>
          <a:xfrm>
            <a:off x="5466600" y="3240000"/>
            <a:ext cx="27414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Токоограничивающие резисторы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10"/>
          <p:cNvSpPr txBox="1"/>
          <p:nvPr/>
        </p:nvSpPr>
        <p:spPr>
          <a:xfrm>
            <a:off x="5400000" y="3656520"/>
            <a:ext cx="3960000" cy="195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Используйте отдельный резистор для каждого светодиода, иначе при разном количестве включенных сегментов их яркость будет «скакать».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Даже в случае, когда все светодиоды включаются и выключаются синхронно, лучше придерживаться этого правила. Светодиоды могут чуть отличаться своей вольт-амперной характеристикой друг от друга. Первый открывшийся пропустит через себя ток, предназначенный для всех. Из-за чего он может выйти из строя и «эстафета» перейдёт к следующему.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5971680" y="5544000"/>
            <a:ext cx="2812320" cy="12960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36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Широтно-импульсная модуляция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20000" y="720000"/>
            <a:ext cx="8640000" cy="8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Микроконтроллеры обычно не могут выдавать произвольное напряжение. Они могут выдать либо напряжение питания (например, 5 В), либо землю (т.е. 0 В)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 уровнем напряжения управляется многое: например, яркость светодиода или скорость вращения мотора. Для симуляции неполного напряжения используется ШИМ (Широтно-Импульсная Модуляция, англ. Pulse Width Modulation или просто PWM)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22880" y="1595880"/>
            <a:ext cx="3381120" cy="207612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5479920" y="1683000"/>
            <a:ext cx="14320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5400000" y="2160000"/>
            <a:ext cx="3960000" cy="152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Выход микроконтроллера переключается между землёй и Vcc тысячи раз в секунду. Или, как ещё говорят, имеет частоту в тысячи герц. Глаз не замечает мерцания более 50 Гц, поэтому нам кажется, что светодиод не мерцает, а горит в полсилы.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Аналогично, разогнанный мотор не может остановить вал за миллисекунды, поэтому ШИМ-сигнал заставит вращаться его в неполную силу.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701640" y="3926520"/>
            <a:ext cx="1170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Скважность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723600" y="4161600"/>
            <a:ext cx="863640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Отношение полного периода к времени включения называют скважностью (англ. duty cycle). Рассмотрим несколько сценариев при напряжении питания Vcc равным 5 вольтам.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720000" y="4629600"/>
            <a:ext cx="200052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— эквивалент 2,5 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20000" y="5040000"/>
            <a:ext cx="2880000" cy="15976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3600000" y="5036040"/>
            <a:ext cx="2904840" cy="16117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6462000" y="5040000"/>
            <a:ext cx="2898000" cy="1607760"/>
          </a:xfrm>
          <a:prstGeom prst="rect">
            <a:avLst/>
          </a:prstGeom>
          <a:ln>
            <a:noFill/>
          </a:ln>
        </p:spPr>
      </p:pic>
      <p:sp>
        <p:nvSpPr>
          <p:cNvPr id="192" name="TextShape 8"/>
          <p:cNvSpPr txBox="1"/>
          <p:nvPr/>
        </p:nvSpPr>
        <p:spPr>
          <a:xfrm>
            <a:off x="3600000" y="4608000"/>
            <a:ext cx="200052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10% — эквивалент 0,5 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9"/>
          <p:cNvSpPr txBox="1"/>
          <p:nvPr/>
        </p:nvSpPr>
        <p:spPr>
          <a:xfrm>
            <a:off x="6504840" y="4608000"/>
            <a:ext cx="200052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— эквивалент 4,5 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Делитель напряжения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92000" y="720000"/>
            <a:ext cx="68223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Последовательно подключенные резисторы делят поступающее на них напряжение в определённой пропорции.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741080" y="768960"/>
            <a:ext cx="1618920" cy="1895040"/>
          </a:xfrm>
          <a:prstGeom prst="rect">
            <a:avLst/>
          </a:prstGeom>
          <a:ln>
            <a:noFill/>
          </a:ln>
        </p:spPr>
      </p:pic>
      <p:sp>
        <p:nvSpPr>
          <p:cNvPr id="197" name="TextShape 3"/>
          <p:cNvSpPr txBox="1"/>
          <p:nvPr/>
        </p:nvSpPr>
        <p:spPr>
          <a:xfrm>
            <a:off x="720000" y="1190520"/>
            <a:ext cx="2030760" cy="6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Расчёт пропорции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720000" y="1440000"/>
            <a:ext cx="648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Сила тока, протекающая через резисторы одинакова, т.к. они соединены последовательно, и по закону Ома может быть рассчитана как: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864000" y="1872000"/>
            <a:ext cx="847440" cy="333000"/>
          </a:xfrm>
          <a:prstGeom prst="rect">
            <a:avLst/>
          </a:prstGeom>
          <a:ln>
            <a:noFill/>
          </a:ln>
        </p:spPr>
      </p:pic>
      <p:sp>
        <p:nvSpPr>
          <p:cNvPr id="200" name="TextShape 5"/>
          <p:cNvSpPr txBox="1"/>
          <p:nvPr/>
        </p:nvSpPr>
        <p:spPr>
          <a:xfrm>
            <a:off x="720000" y="2287440"/>
            <a:ext cx="56746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тому же закону Ома можно вычислить напряжение Vout, которое падает на резисторе R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864000" y="2520000"/>
            <a:ext cx="2066400" cy="333000"/>
          </a:xfrm>
          <a:prstGeom prst="rect">
            <a:avLst/>
          </a:prstGeom>
          <a:ln>
            <a:noFill/>
          </a:ln>
        </p:spPr>
      </p:pic>
      <p:sp>
        <p:nvSpPr>
          <p:cNvPr id="202" name="TextShape 6"/>
          <p:cNvSpPr txBox="1"/>
          <p:nvPr/>
        </p:nvSpPr>
        <p:spPr>
          <a:xfrm>
            <a:off x="723600" y="2863440"/>
            <a:ext cx="6764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 полученной формулы видно, что чем больше R2 относительно R1, тем большее напряжение падает на нём.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736560" y="3096000"/>
            <a:ext cx="2935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Считывание резистивных сенсоров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8"/>
          <p:cNvSpPr txBox="1"/>
          <p:nvPr/>
        </p:nvSpPr>
        <p:spPr>
          <a:xfrm>
            <a:off x="720000" y="3312000"/>
            <a:ext cx="864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вмето R2 использовать не постоянный резистор, а датчик, который меняет своё сопротивленивление, Vout будет зависеть от измеряемого значения.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792000" y="3720960"/>
            <a:ext cx="2266560" cy="1895040"/>
          </a:xfrm>
          <a:prstGeom prst="rect">
            <a:avLst/>
          </a:prstGeom>
          <a:ln>
            <a:noFill/>
          </a:ln>
        </p:spPr>
      </p:pic>
      <p:sp>
        <p:nvSpPr>
          <p:cNvPr id="206" name="TextShape 9"/>
          <p:cNvSpPr txBox="1"/>
          <p:nvPr/>
        </p:nvSpPr>
        <p:spPr>
          <a:xfrm>
            <a:off x="720000" y="5808960"/>
            <a:ext cx="864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Микроконтроллер умеет измерять напряжение. Таким образом, мы можем использовать свойства делителя напряжения для получения показаний от сенсора.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Биполярный транзистор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751680" y="720000"/>
            <a:ext cx="65923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Транзистор — это электронная кнопка. На кнопку нажимают пальцем, а на биполярный транзистор — током.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720000" y="952560"/>
            <a:ext cx="69901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Транзисторы используют для управления мощными нагрузками при помощи слабых сигналов с микроконтроллера.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979560" y="1368000"/>
            <a:ext cx="1828440" cy="1066320"/>
          </a:xfrm>
          <a:prstGeom prst="rect">
            <a:avLst/>
          </a:prstGeom>
          <a:ln>
            <a:noFill/>
          </a:ln>
        </p:spPr>
      </p:pic>
      <p:sp>
        <p:nvSpPr>
          <p:cNvPr id="211" name="TextShape 4"/>
          <p:cNvSpPr txBox="1"/>
          <p:nvPr/>
        </p:nvSpPr>
        <p:spPr>
          <a:xfrm>
            <a:off x="3600000" y="1296000"/>
            <a:ext cx="577836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Нога, выполняющая роль «кнопки» называется база (англ. base)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 через базу течёт небольшой ток, транзистор открыт.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Большой ток может втекать в коллектор (англ. сollector) и вытекать из эмиттера (англ. emitter)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5"/>
          <p:cNvSpPr txBox="1"/>
          <p:nvPr/>
        </p:nvSpPr>
        <p:spPr>
          <a:xfrm>
            <a:off x="714240" y="2605680"/>
            <a:ext cx="222552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3" name="Table 6"/>
          <p:cNvGraphicFramePr/>
          <p:nvPr/>
        </p:nvGraphicFramePr>
        <p:xfrm>
          <a:off x="728640" y="2932560"/>
          <a:ext cx="3735360" cy="739440"/>
        </p:xfrm>
        <a:graphic>
          <a:graphicData uri="http://schemas.openxmlformats.org/drawingml/2006/table">
            <a:tbl>
              <a:tblPr/>
              <a:tblGrid>
                <a:gridCol w="2449800"/>
                <a:gridCol w="552600"/>
                <a:gridCol w="733320"/>
              </a:tblGrid>
              <a:tr h="2253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Макс. напряжение коллектор-эмиттер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ток через коллектор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632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Коэффициент усиления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" name="TextShape 7"/>
          <p:cNvSpPr txBox="1"/>
          <p:nvPr/>
        </p:nvSpPr>
        <p:spPr>
          <a:xfrm>
            <a:off x="732600" y="3816000"/>
            <a:ext cx="2363400" cy="27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Типовая схема подключения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792000" y="4176000"/>
            <a:ext cx="3456000" cy="2150640"/>
          </a:xfrm>
          <a:prstGeom prst="rect">
            <a:avLst/>
          </a:prstGeom>
          <a:ln>
            <a:noFill/>
          </a:ln>
        </p:spPr>
      </p:pic>
      <p:sp>
        <p:nvSpPr>
          <p:cNvPr id="216" name="TextShape 8"/>
          <p:cNvSpPr txBox="1"/>
          <p:nvPr/>
        </p:nvSpPr>
        <p:spPr>
          <a:xfrm>
            <a:off x="792000" y="6458400"/>
            <a:ext cx="388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Транзистор усиливает максимально допустимый ток в hfe раз: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973800" y="6760080"/>
            <a:ext cx="1114200" cy="151920"/>
          </a:xfrm>
          <a:prstGeom prst="rect">
            <a:avLst/>
          </a:prstGeom>
          <a:ln>
            <a:noFill/>
          </a:ln>
        </p:spPr>
      </p:pic>
      <p:sp>
        <p:nvSpPr>
          <p:cNvPr id="218" name="TextShape 9"/>
          <p:cNvSpPr txBox="1"/>
          <p:nvPr/>
        </p:nvSpPr>
        <p:spPr>
          <a:xfrm>
            <a:off x="5400000" y="2448000"/>
            <a:ext cx="14421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расчёта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10"/>
          <p:cNvSpPr txBox="1"/>
          <p:nvPr/>
        </p:nvSpPr>
        <p:spPr>
          <a:xfrm>
            <a:off x="5423760" y="2709000"/>
            <a:ext cx="400824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управляющий сигнал на базе транзистора с hfe и резистором номиналом 1 кОм составляет 5 вольт: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Какой максимальный ток сможет пропустить через себя транзистор?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Каким по величине будет управляющий ток?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11"/>
          <p:cNvSpPr txBox="1"/>
          <p:nvPr/>
        </p:nvSpPr>
        <p:spPr>
          <a:xfrm>
            <a:off x="5472000" y="3837600"/>
            <a:ext cx="558720" cy="26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5544000" y="4142880"/>
            <a:ext cx="1009440" cy="609120"/>
          </a:xfrm>
          <a:prstGeom prst="rect">
            <a:avLst/>
          </a:prstGeom>
          <a:ln>
            <a:noFill/>
          </a:ln>
        </p:spPr>
      </p:pic>
      <p:sp>
        <p:nvSpPr>
          <p:cNvPr id="222" name="TextShape 12"/>
          <p:cNvSpPr txBox="1"/>
          <p:nvPr/>
        </p:nvSpPr>
        <p:spPr>
          <a:xfrm>
            <a:off x="7248240" y="3848760"/>
            <a:ext cx="6364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Найти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5"/>
          <a:stretch/>
        </p:blipFill>
        <p:spPr>
          <a:xfrm>
            <a:off x="7392240" y="4187160"/>
            <a:ext cx="599760" cy="132840"/>
          </a:xfrm>
          <a:prstGeom prst="rect">
            <a:avLst/>
          </a:prstGeom>
          <a:ln>
            <a:noFill/>
          </a:ln>
        </p:spPr>
      </p:pic>
      <p:sp>
        <p:nvSpPr>
          <p:cNvPr id="224" name="TextShape 13"/>
          <p:cNvSpPr txBox="1"/>
          <p:nvPr/>
        </p:nvSpPr>
        <p:spPr>
          <a:xfrm>
            <a:off x="5472000" y="4797000"/>
            <a:ext cx="8452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6"/>
          <a:stretch/>
        </p:blipFill>
        <p:spPr>
          <a:xfrm>
            <a:off x="5568840" y="5184000"/>
            <a:ext cx="2495160" cy="542520"/>
          </a:xfrm>
          <a:prstGeom prst="rect">
            <a:avLst/>
          </a:prstGeom>
          <a:ln>
            <a:noFill/>
          </a:ln>
        </p:spPr>
      </p:pic>
      <p:sp>
        <p:nvSpPr>
          <p:cNvPr id="226" name="TextShape 14"/>
          <p:cNvSpPr txBox="1"/>
          <p:nvPr/>
        </p:nvSpPr>
        <p:spPr>
          <a:xfrm>
            <a:off x="5496120" y="5832000"/>
            <a:ext cx="695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Вывод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15"/>
          <p:cNvSpPr txBox="1"/>
          <p:nvPr/>
        </p:nvSpPr>
        <p:spPr>
          <a:xfrm>
            <a:off x="5544000" y="6192000"/>
            <a:ext cx="3816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на базу подаётся 5 В через резистор в 1 кОм, транзистор откроется настолько, что будет способен пропустить до 250 мА. При этом управляющий ток составит всего 5 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Полевой транзистор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20000" y="720000"/>
            <a:ext cx="67172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Полевой MOSFET-транзистор — ключ для управления большими токами при помощи небольшогонапряжения.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852480" y="1025640"/>
            <a:ext cx="1523520" cy="99036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2915640" y="1043280"/>
            <a:ext cx="6444360" cy="82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«Кнопка» называется затвором (англ. gate).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 на затворе есть небольшое напряжение, транзистор открыт.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Большой ток может втекать в сток (англ. drain) и вытекать из истока (англ. source).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720000" y="2160000"/>
            <a:ext cx="8640000" cy="81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отличие от биполярного транзистора полевой контролируется именно напряжением, а не током. Т.е. в открытом состоянии ток через затвор не идёт.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Используйте MOSFET для управления большими токами, от сотен миллиампер, когда дешёвого биполярного транзистора уже не достаточно.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726480" y="2918520"/>
            <a:ext cx="222552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6"/>
          <p:cNvGraphicFramePr/>
          <p:nvPr/>
        </p:nvGraphicFramePr>
        <p:xfrm>
          <a:off x="802080" y="3232080"/>
          <a:ext cx="3693240" cy="1034640"/>
        </p:xfrm>
        <a:graphic>
          <a:graphicData uri="http://schemas.openxmlformats.org/drawingml/2006/table">
            <a:tbl>
              <a:tblPr/>
              <a:tblGrid>
                <a:gridCol w="2493360"/>
                <a:gridCol w="638280"/>
                <a:gridCol w="561960"/>
              </a:tblGrid>
              <a:tr h="26352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Максимальное напряжение сток-исток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67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ток через сток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Сопротивление сток-исток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DSon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704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Рассеиваемая мощность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400000" y="3318120"/>
            <a:ext cx="3816000" cy="1865880"/>
          </a:xfrm>
          <a:prstGeom prst="rect">
            <a:avLst/>
          </a:prstGeom>
          <a:ln>
            <a:noFill/>
          </a:ln>
        </p:spPr>
      </p:pic>
      <p:sp>
        <p:nvSpPr>
          <p:cNvPr id="236" name="TextShape 7"/>
          <p:cNvSpPr txBox="1"/>
          <p:nvPr/>
        </p:nvSpPr>
        <p:spPr>
          <a:xfrm>
            <a:off x="5344560" y="2918520"/>
            <a:ext cx="2359440" cy="3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Типовая схема подключения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8"/>
          <p:cNvSpPr txBox="1"/>
          <p:nvPr/>
        </p:nvSpPr>
        <p:spPr>
          <a:xfrm>
            <a:off x="724680" y="4557960"/>
            <a:ext cx="172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Рассеивание тепла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9"/>
          <p:cNvSpPr txBox="1"/>
          <p:nvPr/>
        </p:nvSpPr>
        <p:spPr>
          <a:xfrm>
            <a:off x="720000" y="4862880"/>
            <a:ext cx="49006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Транзистор не идеален и часть пропускаемой мощности превращается в тепло.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858960" y="5140440"/>
            <a:ext cx="1161720" cy="171000"/>
          </a:xfrm>
          <a:prstGeom prst="rect">
            <a:avLst/>
          </a:prstGeom>
          <a:ln>
            <a:noFill/>
          </a:ln>
        </p:spPr>
      </p:pic>
      <p:sp>
        <p:nvSpPr>
          <p:cNvPr id="240" name="TextShape 10"/>
          <p:cNvSpPr txBox="1"/>
          <p:nvPr/>
        </p:nvSpPr>
        <p:spPr>
          <a:xfrm>
            <a:off x="741600" y="5383440"/>
            <a:ext cx="51670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 P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превысит P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без помощи дополнительного охлаждения транзистор сгорит.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04000" y="33840"/>
            <a:ext cx="907164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Пьезодинамик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32960" y="761400"/>
            <a:ext cx="86270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Пьезоизлучатель звука (англ. buzzer) переводит переменное напряжение в колебание мембраны, которая в свою очередь создаёт звуковую волну.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7072200" y="1149480"/>
            <a:ext cx="1783800" cy="1087200"/>
          </a:xfrm>
          <a:prstGeom prst="rect">
            <a:avLst/>
          </a:prstGeom>
          <a:ln>
            <a:noFill/>
          </a:ln>
        </p:spPr>
      </p:pic>
      <p:sp>
        <p:nvSpPr>
          <p:cNvPr id="244" name="TextShape 3"/>
          <p:cNvSpPr txBox="1"/>
          <p:nvPr/>
        </p:nvSpPr>
        <p:spPr>
          <a:xfrm>
            <a:off x="732960" y="1135440"/>
            <a:ext cx="54248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Иначе говоря, пьезодинамик — это конденсатор, который звучит при зарядке и разрядке.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720000" y="1440000"/>
            <a:ext cx="2232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Table 5"/>
          <p:cNvGraphicFramePr/>
          <p:nvPr/>
        </p:nvGraphicFramePr>
        <p:xfrm>
          <a:off x="748800" y="1720440"/>
          <a:ext cx="4230000" cy="976320"/>
        </p:xfrm>
        <a:graphic>
          <a:graphicData uri="http://schemas.openxmlformats.org/drawingml/2006/table">
            <a:tbl>
              <a:tblPr/>
              <a:tblGrid>
                <a:gridCol w="2839680"/>
                <a:gridCol w="543600"/>
                <a:gridCol w="847080"/>
              </a:tblGrid>
              <a:tr h="2433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Рекомендуемое (номинальное) напряжение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Громкость (на заданном расстоянии)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Децибелл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Пиковая частота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Герц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79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Ёмкость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Фарад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47" name="TextShape 6"/>
          <p:cNvSpPr txBox="1"/>
          <p:nvPr/>
        </p:nvSpPr>
        <p:spPr>
          <a:xfrm>
            <a:off x="5544000" y="2907000"/>
            <a:ext cx="316152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Амплитудно-частотная характеристика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7"/>
          <p:cNvSpPr txBox="1"/>
          <p:nvPr/>
        </p:nvSpPr>
        <p:spPr>
          <a:xfrm>
            <a:off x="5472000" y="3240000"/>
            <a:ext cx="389844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Амплитудно-частотная характеристика (АЧХ) определяет громкость звука в зависимости от частоты управляющего сигнала, который и определяет высоту звучащей ноты.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5572800" y="3834720"/>
            <a:ext cx="3787200" cy="1205280"/>
          </a:xfrm>
          <a:prstGeom prst="rect">
            <a:avLst/>
          </a:prstGeom>
          <a:ln>
            <a:noFill/>
          </a:ln>
        </p:spPr>
      </p:pic>
      <p:sp>
        <p:nvSpPr>
          <p:cNvPr id="250" name="TextShape 8"/>
          <p:cNvSpPr txBox="1"/>
          <p:nvPr/>
        </p:nvSpPr>
        <p:spPr>
          <a:xfrm>
            <a:off x="5544000" y="5168520"/>
            <a:ext cx="3447000" cy="66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Идеальная АЧХ — это прямая, т.е. одинаковая громкость вне зависимости от частоты. Но мир не идеален и разные виды излучателей имеют разные отклонения от идеала.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9"/>
          <p:cNvSpPr txBox="1"/>
          <p:nvPr/>
        </p:nvSpPr>
        <p:spPr>
          <a:xfrm>
            <a:off x="731520" y="2833560"/>
            <a:ext cx="208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напрямую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10"/>
          <p:cNvSpPr txBox="1"/>
          <p:nvPr/>
        </p:nvSpPr>
        <p:spPr>
          <a:xfrm>
            <a:off x="720000" y="3155040"/>
            <a:ext cx="43315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Пьезодинамик потребляет всего пару мА, поэтому можно смело подключать его прямо к микроконтроллеру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822240" y="3681360"/>
            <a:ext cx="1133280" cy="1561680"/>
          </a:xfrm>
          <a:prstGeom prst="rect">
            <a:avLst/>
          </a:prstGeom>
          <a:ln>
            <a:noFill/>
          </a:ln>
        </p:spPr>
      </p:pic>
      <p:sp>
        <p:nvSpPr>
          <p:cNvPr id="254" name="TextShape 11"/>
          <p:cNvSpPr txBox="1"/>
          <p:nvPr/>
        </p:nvSpPr>
        <p:spPr>
          <a:xfrm>
            <a:off x="2448000" y="5678280"/>
            <a:ext cx="2736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звучания нужно подавать на динамик квадратную волну. Какой частоты будет волна, такой частоты будет и звук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740160" y="5544000"/>
            <a:ext cx="1563840" cy="15249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Мотор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720000" y="720000"/>
            <a:ext cx="47772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Мотор переводит электрическую энергию в механическую энергию вращения.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6192000" y="745200"/>
            <a:ext cx="2761920" cy="1342800"/>
          </a:xfrm>
          <a:prstGeom prst="rect">
            <a:avLst/>
          </a:prstGeom>
          <a:ln>
            <a:noFill/>
          </a:ln>
        </p:spPr>
      </p:pic>
      <p:sp>
        <p:nvSpPr>
          <p:cNvPr id="259" name="TextShape 3"/>
          <p:cNvSpPr txBox="1"/>
          <p:nvPr/>
        </p:nvSpPr>
        <p:spPr>
          <a:xfrm>
            <a:off x="724680" y="991440"/>
            <a:ext cx="46033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Самый простой вид мотора — коллекторный. При подаче напряжения в одном направлении вал крутится по часовой стрелке, в обратном направлении — против часовой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726480" y="1584000"/>
            <a:ext cx="222552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1" name="Table 5"/>
          <p:cNvGraphicFramePr/>
          <p:nvPr/>
        </p:nvGraphicFramePr>
        <p:xfrm>
          <a:off x="740880" y="1931760"/>
          <a:ext cx="4055400" cy="1292400"/>
        </p:xfrm>
        <a:graphic>
          <a:graphicData uri="http://schemas.openxmlformats.org/drawingml/2006/table">
            <a:tbl>
              <a:tblPr/>
              <a:tblGrid>
                <a:gridCol w="2769840"/>
                <a:gridCol w="613440"/>
                <a:gridCol w="672480"/>
              </a:tblGrid>
              <a:tr h="2736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Рекомендуемое (номинальное) напряжение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7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Потребляемый ток без нагрузки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04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Потребляемый ток при блокировке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74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Скорость вращения без нагрузки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ω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с-¹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704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крутящий момент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τ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Н×м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2" name="TextShape 6"/>
          <p:cNvSpPr txBox="1"/>
          <p:nvPr/>
        </p:nvSpPr>
        <p:spPr>
          <a:xfrm>
            <a:off x="713520" y="3439800"/>
            <a:ext cx="13744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Крутящий момент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787680" y="3741480"/>
            <a:ext cx="1228320" cy="866520"/>
          </a:xfrm>
          <a:prstGeom prst="rect">
            <a:avLst/>
          </a:prstGeom>
          <a:ln>
            <a:noFill/>
          </a:ln>
        </p:spPr>
      </p:pic>
      <p:sp>
        <p:nvSpPr>
          <p:cNvPr id="264" name="TextShape 7"/>
          <p:cNvSpPr txBox="1"/>
          <p:nvPr/>
        </p:nvSpPr>
        <p:spPr>
          <a:xfrm>
            <a:off x="2160000" y="3600000"/>
            <a:ext cx="288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Крутящий момент определяет какая сила воздействует на точку рычага на заданном расстоянии от оси вращения.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2304000" y="4143600"/>
            <a:ext cx="628200" cy="104400"/>
          </a:xfrm>
          <a:prstGeom prst="rect">
            <a:avLst/>
          </a:prstGeom>
          <a:ln>
            <a:noFill/>
          </a:ln>
        </p:spPr>
      </p:pic>
      <p:sp>
        <p:nvSpPr>
          <p:cNvPr id="266" name="TextShape 8"/>
          <p:cNvSpPr txBox="1"/>
          <p:nvPr/>
        </p:nvSpPr>
        <p:spPr>
          <a:xfrm>
            <a:off x="720000" y="4732560"/>
            <a:ext cx="4104000" cy="59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Силу иногда упрощённо измеряют в килограммах против гравитации Земли. А крутящий момент — в кг×см. Американцы любят измерять крутящий момент в унциях на дюйм (англ. oz×in).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9"/>
          <p:cNvSpPr txBox="1"/>
          <p:nvPr/>
        </p:nvSpPr>
        <p:spPr>
          <a:xfrm>
            <a:off x="5256000" y="2376000"/>
            <a:ext cx="41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Схема подключения без возможности реверса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10"/>
          <p:cNvSpPr txBox="1"/>
          <p:nvPr/>
        </p:nvSpPr>
        <p:spPr>
          <a:xfrm>
            <a:off x="5328000" y="2721960"/>
            <a:ext cx="40849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Моторы — мощные потребители с рядом побочных эффектов. Для управления ими необходимы дополнительные компоненты.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4"/>
          <a:stretch/>
        </p:blipFill>
        <p:spPr>
          <a:xfrm>
            <a:off x="5472000" y="3240000"/>
            <a:ext cx="3599640" cy="3236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04000" y="-38160"/>
            <a:ext cx="9071640" cy="75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Подготовка к работе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20000" y="756720"/>
            <a:ext cx="33004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Скачайте среду разработки Arduino IDE: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736200" y="1017720"/>
            <a:ext cx="38718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Перейдите на сайт arduino.cc используя ссылку: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885600" y="1332720"/>
            <a:ext cx="3074400" cy="395280"/>
          </a:xfrm>
          <a:prstGeom prst="rect">
            <a:avLst/>
          </a:prstGeom>
          <a:ln>
            <a:noFill/>
          </a:ln>
        </p:spPr>
      </p:pic>
      <p:sp>
        <p:nvSpPr>
          <p:cNvPr id="274" name="TextShape 4"/>
          <p:cNvSpPr txBox="1"/>
          <p:nvPr/>
        </p:nvSpPr>
        <p:spPr>
          <a:xfrm>
            <a:off x="720000" y="1872000"/>
            <a:ext cx="36050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Скачайте установочный файл для Windows: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936000" y="2232000"/>
            <a:ext cx="4680000" cy="1861560"/>
          </a:xfrm>
          <a:prstGeom prst="rect">
            <a:avLst/>
          </a:prstGeom>
          <a:ln>
            <a:noFill/>
          </a:ln>
        </p:spPr>
      </p:pic>
      <p:sp>
        <p:nvSpPr>
          <p:cNvPr id="276" name="TextShape 5"/>
          <p:cNvSpPr txBox="1"/>
          <p:nvPr/>
        </p:nvSpPr>
        <p:spPr>
          <a:xfrm>
            <a:off x="706680" y="4131000"/>
            <a:ext cx="382932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Запустите установщик и следуйте инструкциям.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4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5"/>
          <a:stretch/>
        </p:blipFill>
        <p:spPr>
          <a:xfrm>
            <a:off x="936000" y="5112000"/>
            <a:ext cx="2734200" cy="1298160"/>
          </a:xfrm>
          <a:prstGeom prst="rect">
            <a:avLst/>
          </a:prstGeom>
          <a:ln>
            <a:noFill/>
          </a:ln>
        </p:spPr>
      </p:pic>
      <p:sp>
        <p:nvSpPr>
          <p:cNvPr id="280" name="TextShape 6"/>
          <p:cNvSpPr txBox="1"/>
          <p:nvPr/>
        </p:nvSpPr>
        <p:spPr>
          <a:xfrm>
            <a:off x="718200" y="4824000"/>
            <a:ext cx="45378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Используя USB-кабель подключите Arduino к компьютеру.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7"/>
          <p:cNvSpPr txBox="1"/>
          <p:nvPr/>
        </p:nvSpPr>
        <p:spPr>
          <a:xfrm>
            <a:off x="720000" y="4464000"/>
            <a:ext cx="40136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Запустите только что установленную Arduino IDE: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6"/>
          <a:stretch/>
        </p:blipFill>
        <p:spPr>
          <a:xfrm>
            <a:off x="10872000" y="947160"/>
            <a:ext cx="1800000" cy="1788840"/>
          </a:xfrm>
          <a:prstGeom prst="rect">
            <a:avLst/>
          </a:prstGeom>
          <a:ln>
            <a:noFill/>
          </a:ln>
        </p:spPr>
      </p:pic>
      <p:sp>
        <p:nvSpPr>
          <p:cNvPr id="283" name="TextShape 8"/>
          <p:cNvSpPr txBox="1"/>
          <p:nvPr/>
        </p:nvSpPr>
        <p:spPr>
          <a:xfrm>
            <a:off x="5760000" y="720000"/>
            <a:ext cx="40136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Выберите плату Arduino Uno: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9"/>
          <p:cNvSpPr txBox="1"/>
          <p:nvPr/>
        </p:nvSpPr>
        <p:spPr>
          <a:xfrm>
            <a:off x="5760000" y="1035000"/>
            <a:ext cx="144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Выберите порт: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10"/>
          <p:cNvSpPr txBox="1"/>
          <p:nvPr/>
        </p:nvSpPr>
        <p:spPr>
          <a:xfrm>
            <a:off x="5904000" y="2520000"/>
            <a:ext cx="2224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ENJOY!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11"/>
          <p:cNvSpPr txBox="1"/>
          <p:nvPr/>
        </p:nvSpPr>
        <p:spPr>
          <a:xfrm>
            <a:off x="5760000" y="1323000"/>
            <a:ext cx="4033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 Можете загрузить свой скетч или использовать из примеров::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12"/>
          <p:cNvSpPr txBox="1"/>
          <p:nvPr/>
        </p:nvSpPr>
        <p:spPr>
          <a:xfrm>
            <a:off x="5904000" y="1929960"/>
            <a:ext cx="36680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Перепрошивать плату можно сколько угодно раз. Программа сохраняется после обесточивания платы.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3840"/>
            <a:ext cx="907164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это круто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720000" y="2894040"/>
            <a:ext cx="8639640" cy="14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своей сути Arduino это маленький персональный компьютер, который позволяет выйти за рамки виртуального мира в физический и взаимодействовать с ним. Устройства на базе Arduino могут получать информацию об окружающей среде посредством различных датчиков, а также могут управлять различными исполнительными устройствами. Проекты устройств, основанные на Arduino, могут работать самостоятельно, либо взаимодействовать с программным обеспечением компьютера.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483920" y="1080000"/>
            <a:ext cx="1539720" cy="1098720"/>
          </a:xfrm>
          <a:prstGeom prst="rect">
            <a:avLst/>
          </a:prstGeom>
          <a:ln>
            <a:noFill/>
          </a:ln>
        </p:spPr>
      </p:pic>
      <p:sp>
        <p:nvSpPr>
          <p:cNvPr id="47" name="TextShape 3"/>
          <p:cNvSpPr txBox="1"/>
          <p:nvPr/>
        </p:nvSpPr>
        <p:spPr>
          <a:xfrm>
            <a:off x="4124520" y="1080000"/>
            <a:ext cx="329112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— это электронный конструктор и удобная платформа быстрой разработки электронных устройств для новичков и профессионалов.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0436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Программа на Arduino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720000" y="649512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8352000" y="648288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291" name="TextShape 2"/>
          <p:cNvSpPr txBox="1"/>
          <p:nvPr/>
        </p:nvSpPr>
        <p:spPr>
          <a:xfrm>
            <a:off x="904680" y="1080000"/>
            <a:ext cx="74412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Стандартная программа для Arduino состоит из двух обязательных методов: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5793840" y="1080000"/>
            <a:ext cx="3278160" cy="3278160"/>
          </a:xfrm>
          <a:prstGeom prst="rect">
            <a:avLst/>
          </a:prstGeom>
          <a:ln>
            <a:noFill/>
          </a:ln>
        </p:spPr>
      </p:pic>
      <p:sp>
        <p:nvSpPr>
          <p:cNvPr id="293" name="TextShape 3"/>
          <p:cNvSpPr txBox="1"/>
          <p:nvPr/>
        </p:nvSpPr>
        <p:spPr>
          <a:xfrm>
            <a:off x="946080" y="1428120"/>
            <a:ext cx="193392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 setup()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1008000" y="1728000"/>
            <a:ext cx="1628280" cy="60912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5"/>
          <a:stretch/>
        </p:blipFill>
        <p:spPr>
          <a:xfrm>
            <a:off x="1008000" y="3144240"/>
            <a:ext cx="1590480" cy="599760"/>
          </a:xfrm>
          <a:prstGeom prst="rect">
            <a:avLst/>
          </a:prstGeom>
          <a:ln>
            <a:noFill/>
          </a:ln>
        </p:spPr>
      </p:pic>
      <p:sp>
        <p:nvSpPr>
          <p:cNvPr id="296" name="TextShape 4"/>
          <p:cNvSpPr txBox="1"/>
          <p:nvPr/>
        </p:nvSpPr>
        <p:spPr>
          <a:xfrm>
            <a:off x="936000" y="2376000"/>
            <a:ext cx="4536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помещенный в метод setup() выполниться лишь один раз после включения самой платы.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 loop()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5"/>
          <p:cNvSpPr txBox="1"/>
          <p:nvPr/>
        </p:nvSpPr>
        <p:spPr>
          <a:xfrm>
            <a:off x="952200" y="3801960"/>
            <a:ext cx="44478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помещенный в метод loop() будет повторяться все оставшееся время, пока плата работает.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512000" y="1851480"/>
            <a:ext cx="2417400" cy="17485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504360" y="33840"/>
            <a:ext cx="9071640" cy="61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Электрические схемы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720000" y="864000"/>
            <a:ext cx="8670960" cy="75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изобразить на бумаге как должна выглядеть та или иная электрическая цепь используют схемы. Схемы бывают разных видов со своими преимуществами и недостатками.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Ниже приведена одна и та же электрическая схема, изображённая по-разному, в четырёх вариациях.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751680" y="1617480"/>
            <a:ext cx="2416320" cy="9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Рисованная схема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Красиво, но громоздко и непрактично: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720000" y="3921480"/>
            <a:ext cx="2555280" cy="9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Принципиальная схема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Компактно и наглядно: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766440" y="4608000"/>
            <a:ext cx="2576520" cy="1476720"/>
          </a:xfrm>
          <a:prstGeom prst="rect">
            <a:avLst/>
          </a:prstGeom>
          <a:ln>
            <a:noFill/>
          </a:ln>
        </p:spPr>
      </p:pic>
      <p:sp>
        <p:nvSpPr>
          <p:cNvPr id="58" name="TextShape 5"/>
          <p:cNvSpPr txBox="1"/>
          <p:nvPr/>
        </p:nvSpPr>
        <p:spPr>
          <a:xfrm>
            <a:off x="4350960" y="1617480"/>
            <a:ext cx="5040000" cy="32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Принципиальная схема без явного источника питания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6111000" y="1944000"/>
            <a:ext cx="3609000" cy="1869840"/>
          </a:xfrm>
          <a:prstGeom prst="rect">
            <a:avLst/>
          </a:prstGeom>
          <a:ln>
            <a:noFill/>
          </a:ln>
        </p:spPr>
      </p:pic>
      <p:sp>
        <p:nvSpPr>
          <p:cNvPr id="60" name="TextShape 6"/>
          <p:cNvSpPr txBox="1"/>
          <p:nvPr/>
        </p:nvSpPr>
        <p:spPr>
          <a:xfrm>
            <a:off x="4392000" y="2020320"/>
            <a:ext cx="1744200" cy="143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Источник питания зачастую не рисуют в явном виде, а используют отдельные символы для плюса и минуса.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7"/>
          <p:cNvSpPr txBox="1"/>
          <p:nvPr/>
        </p:nvSpPr>
        <p:spPr>
          <a:xfrm>
            <a:off x="4392000" y="3957840"/>
            <a:ext cx="51825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Принципиальная схема с отдельными контурами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6480000" y="4374720"/>
            <a:ext cx="3194280" cy="1745280"/>
          </a:xfrm>
          <a:prstGeom prst="rect">
            <a:avLst/>
          </a:prstGeom>
          <a:ln>
            <a:noFill/>
          </a:ln>
        </p:spPr>
      </p:pic>
      <p:sp>
        <p:nvSpPr>
          <p:cNvPr id="63" name="TextShape 8"/>
          <p:cNvSpPr txBox="1"/>
          <p:nvPr/>
        </p:nvSpPr>
        <p:spPr>
          <a:xfrm>
            <a:off x="4389120" y="4359960"/>
            <a:ext cx="1802880" cy="53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Часто для удобства одну цепь на схемах разбивают на отдельные части.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76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Законы электричества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699840" y="720000"/>
            <a:ext cx="2978280" cy="58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Закон Ома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Закон Ома — главный закон электричества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720000" y="1458360"/>
            <a:ext cx="2088000" cy="681120"/>
          </a:xfrm>
          <a:prstGeom prst="rect">
            <a:avLst/>
          </a:prstGeom>
          <a:ln>
            <a:noFill/>
          </a:ln>
        </p:spPr>
      </p:pic>
      <p:sp>
        <p:nvSpPr>
          <p:cNvPr id="69" name="TextShape 3"/>
          <p:cNvSpPr txBox="1"/>
          <p:nvPr/>
        </p:nvSpPr>
        <p:spPr>
          <a:xfrm>
            <a:off x="711360" y="2165040"/>
            <a:ext cx="3968640" cy="72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Мощность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Мощность — мера скорости трансформации электрической энергии в другую форму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739440" y="2890080"/>
            <a:ext cx="1924560" cy="701640"/>
          </a:xfrm>
          <a:prstGeom prst="rect">
            <a:avLst/>
          </a:prstGeom>
          <a:ln>
            <a:noFill/>
          </a:ln>
        </p:spPr>
      </p:pic>
      <p:sp>
        <p:nvSpPr>
          <p:cNvPr id="71" name="TextShape 4"/>
          <p:cNvSpPr txBox="1"/>
          <p:nvPr/>
        </p:nvSpPr>
        <p:spPr>
          <a:xfrm>
            <a:off x="720000" y="3600000"/>
            <a:ext cx="396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Зная закон Ома, можно заметить, что мощность можно рассчитать иначе: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772920" y="3974040"/>
            <a:ext cx="1171080" cy="342720"/>
          </a:xfrm>
          <a:prstGeom prst="rect">
            <a:avLst/>
          </a:prstGeom>
          <a:ln>
            <a:noFill/>
          </a:ln>
        </p:spPr>
      </p:pic>
      <p:sp>
        <p:nvSpPr>
          <p:cNvPr id="73" name="TextShape 5"/>
          <p:cNvSpPr txBox="1"/>
          <p:nvPr/>
        </p:nvSpPr>
        <p:spPr>
          <a:xfrm>
            <a:off x="730440" y="4331520"/>
            <a:ext cx="40215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Мир не идеален и часть электроэнергии непременно трансформируется в тепло. Из-за этого и греются компьютеры, телефоны, телевизоры и другая электроника.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6"/>
          <a:stretch/>
        </p:blipFill>
        <p:spPr>
          <a:xfrm>
            <a:off x="730440" y="4968000"/>
            <a:ext cx="2160360" cy="731520"/>
          </a:xfrm>
          <a:prstGeom prst="rect">
            <a:avLst/>
          </a:prstGeom>
          <a:ln>
            <a:noFill/>
          </a:ln>
        </p:spPr>
      </p:pic>
      <p:sp>
        <p:nvSpPr>
          <p:cNvPr id="75" name="TextShape 6"/>
          <p:cNvSpPr txBox="1"/>
          <p:nvPr/>
        </p:nvSpPr>
        <p:spPr>
          <a:xfrm>
            <a:off x="3528000" y="5472000"/>
            <a:ext cx="226692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Короткое замыкание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7"/>
          <p:cNvSpPr txBox="1"/>
          <p:nvPr/>
        </p:nvSpPr>
        <p:spPr>
          <a:xfrm>
            <a:off x="4231800" y="5823720"/>
            <a:ext cx="2464200" cy="123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Соединение плюса с минусом напрямую, по закону Ома, приводит к очень большому току, следовательно к очень большой мощности нагрева, что в итоге приводит к возгоранию.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называется коротким замыканием, никогда не допускайте его, ни при каких обстоятельствах!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7"/>
          <a:stretch/>
        </p:blipFill>
        <p:spPr>
          <a:xfrm>
            <a:off x="3600000" y="5976000"/>
            <a:ext cx="576000" cy="576000"/>
          </a:xfrm>
          <a:prstGeom prst="rect">
            <a:avLst/>
          </a:prstGeom>
          <a:ln>
            <a:noFill/>
          </a:ln>
        </p:spPr>
      </p:pic>
      <p:sp>
        <p:nvSpPr>
          <p:cNvPr id="78" name="TextShape 8"/>
          <p:cNvSpPr txBox="1"/>
          <p:nvPr/>
        </p:nvSpPr>
        <p:spPr>
          <a:xfrm>
            <a:off x="5472000" y="717120"/>
            <a:ext cx="345600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Последовательное подключение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последовательном подключении сила тока в каждом потребителе — одна и та же, различается напряжение: в каждом компоненте падает его часть.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5544000" y="1584000"/>
            <a:ext cx="3096000" cy="1152000"/>
          </a:xfrm>
          <a:prstGeom prst="rect">
            <a:avLst/>
          </a:prstGeom>
          <a:ln>
            <a:noFill/>
          </a:ln>
        </p:spPr>
      </p:pic>
      <p:sp>
        <p:nvSpPr>
          <p:cNvPr id="80" name="TextShape 9"/>
          <p:cNvSpPr txBox="1"/>
          <p:nvPr/>
        </p:nvSpPr>
        <p:spPr>
          <a:xfrm>
            <a:off x="5416560" y="2808000"/>
            <a:ext cx="3943440" cy="115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Параллельное подключение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параллельном подключении напряжение вокруг каждого потребителя — одно и то же, различается сила тока: каждый потребляет ток в соответствии с собственным сопротивлением.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7525440" y="3672000"/>
            <a:ext cx="1834560" cy="20260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360" y="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электричеством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720000" y="706680"/>
            <a:ext cx="87120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постоянно и монотонно трансформировать электроэнергию в другую форму, область применения электричества будет сильно ограничена. Огромный мир разнообразных полезных устройств открывается, если научиться контролировать и взаимодействовать с электричеством. Для этого существует несколько способов.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864000" y="1440000"/>
            <a:ext cx="2232000" cy="1574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3744000" y="1440000"/>
            <a:ext cx="2160360" cy="158400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720000" y="3283920"/>
            <a:ext cx="5112000" cy="21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Автоматическое управление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Замыкать и размыкать цепь, измерять напряжение также можно, не вручную, а автоматически, по заданному алгоритму при помощи запрограммированного микроконтроллера.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Существуют «сырые» микроконтроллеры, выполненные в виде одной микросхемы. Они дёшевы при массовом производстве, но их программирование и правильное подключение — нетривиальная задача для новичка.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решить эту проблему, существуют готовые платы или, как ещё говорят, вычислительные платформы. Они делают процесс взаимодействия с микроконтроллером очень простым. Типичным представителем этого семейства являются платы Arduino.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6192000" y="2678040"/>
            <a:ext cx="3168000" cy="3585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Быстрая сборка схем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000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8352000" y="648252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720000" y="720000"/>
            <a:ext cx="864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быстрой сборки электрических схем без пайки и без проблем существует макетная плата. Её еще называют макетной доской, макеткой или breadboard’ом.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730800" y="1411200"/>
            <a:ext cx="3589200" cy="89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Принцип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 слоем пластика скрываются медные пластины-рельсы, выложенные по незамысловатому принципу: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320000" y="1152720"/>
            <a:ext cx="5129280" cy="2782800"/>
          </a:xfrm>
          <a:prstGeom prst="rect">
            <a:avLst/>
          </a:prstGeom>
          <a:ln>
            <a:noFill/>
          </a:ln>
        </p:spPr>
      </p:pic>
      <p:sp>
        <p:nvSpPr>
          <p:cNvPr id="96" name="TextShape 4"/>
          <p:cNvSpPr txBox="1"/>
          <p:nvPr/>
        </p:nvSpPr>
        <p:spPr>
          <a:xfrm>
            <a:off x="741960" y="2200320"/>
            <a:ext cx="3506040" cy="89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использования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Одну и ту же схему на макетной доске можно собрать множеством способов. Пример одной из конфигураций разберём для такой схемы: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1440000" y="3161880"/>
            <a:ext cx="1656000" cy="1302120"/>
          </a:xfrm>
          <a:prstGeom prst="rect">
            <a:avLst/>
          </a:prstGeom>
          <a:ln>
            <a:noFill/>
          </a:ln>
        </p:spPr>
      </p:pic>
      <p:sp>
        <p:nvSpPr>
          <p:cNvPr id="98" name="TextShape 5"/>
          <p:cNvSpPr txBox="1"/>
          <p:nvPr/>
        </p:nvSpPr>
        <p:spPr>
          <a:xfrm>
            <a:off x="759960" y="4536000"/>
            <a:ext cx="52160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макетной доске её физическое воплощение может быть сделано таким способом: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2880000" y="4824000"/>
            <a:ext cx="2555640" cy="252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032000" y="3888000"/>
            <a:ext cx="2501280" cy="340524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504360" y="13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Резистор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720000"/>
            <a:ext cx="5976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Резистор — искусственное «препятствие» для тока. Сопротивление в чистом виде. Резистор ограничивает силу тока, переводя часть электроэнергии в тепло.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293880" y="720000"/>
            <a:ext cx="3039480" cy="1008000"/>
          </a:xfrm>
          <a:prstGeom prst="rect">
            <a:avLst/>
          </a:prstGeom>
          <a:ln>
            <a:noFill/>
          </a:ln>
        </p:spPr>
      </p:pic>
      <p:sp>
        <p:nvSpPr>
          <p:cNvPr id="104" name="TextShape 3"/>
          <p:cNvSpPr txBox="1"/>
          <p:nvPr/>
        </p:nvSpPr>
        <p:spPr>
          <a:xfrm>
            <a:off x="726480" y="1440000"/>
            <a:ext cx="2873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770400" y="1817280"/>
          <a:ext cx="3050280" cy="1107720"/>
        </p:xfrm>
        <a:graphic>
          <a:graphicData uri="http://schemas.openxmlformats.org/drawingml/2006/table">
            <a:tbl>
              <a:tblPr/>
              <a:tblGrid>
                <a:gridCol w="1998360"/>
                <a:gridCol w="533880"/>
                <a:gridCol w="518400"/>
              </a:tblGrid>
              <a:tr h="3909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Сопротивление (номинал)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09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(допуск)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±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61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Мощность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Ватт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6" name="TextShape 5"/>
          <p:cNvSpPr txBox="1"/>
          <p:nvPr/>
        </p:nvSpPr>
        <p:spPr>
          <a:xfrm>
            <a:off x="720000" y="3024000"/>
            <a:ext cx="8640000" cy="7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Цветовая кодировка резисторов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Наносить номинал резистора на корпус числами — дорого и непрактично: они получаются очень мелкими. Поэтому номинал и допуск кодируют цветными полосками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1964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8351640" y="6482520"/>
            <a:ext cx="1008000" cy="7052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76000" y="0"/>
            <a:ext cx="9071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Диод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19640" y="649476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8351640" y="648252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743760" y="720000"/>
            <a:ext cx="57362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Диод — это электрический «ниппель». У него есть 2 полюса: анод и катод. Ток пропускается только от анода к катоду.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7488000" y="718920"/>
            <a:ext cx="1860120" cy="244908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720000" y="1208520"/>
            <a:ext cx="2873520" cy="37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4"/>
          <p:cNvGraphicFramePr/>
          <p:nvPr/>
        </p:nvGraphicFramePr>
        <p:xfrm>
          <a:off x="833040" y="1677960"/>
          <a:ext cx="3267720" cy="968040"/>
        </p:xfrm>
        <a:graphic>
          <a:graphicData uri="http://schemas.openxmlformats.org/drawingml/2006/table">
            <a:tbl>
              <a:tblPr/>
              <a:tblGrid>
                <a:gridCol w="2012760"/>
                <a:gridCol w="560880"/>
                <a:gridCol w="694440"/>
              </a:tblGrid>
              <a:tr h="3096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Падение прямого напряжения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ru-RU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36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Максимальное сдерживаемое обратное напряжение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ru-RU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11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прямой 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6" name="TextShape 5"/>
          <p:cNvSpPr txBox="1"/>
          <p:nvPr/>
        </p:nvSpPr>
        <p:spPr>
          <a:xfrm>
            <a:off x="730800" y="2892600"/>
            <a:ext cx="8629200" cy="13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Вольт-амперная характеристика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 того, как напряжение в прямом направлении превысит небольшой порог VF диод открывается и начинает практически беспрепятственно пропускать ток, который создаётся оставшимся напряжением.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напряжение подаётся в обратном направлении, диод сдерживает ток вплоть до некоторго большого напряжения VDC после чего пробивается и работает также, как в прямом направлении.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792000" y="4105440"/>
            <a:ext cx="2350800" cy="2158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3840"/>
            <a:ext cx="907164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Светодиод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720000"/>
            <a:ext cx="576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Светодиод (англ. Light Emitting Diode или просто LED) — энергоэффективная, надёжная, долговечная «лампочка». Светодиод — вид диода, который светится, когда через него проходит ток от анода (+) к катоду (−).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72000" y="406800"/>
            <a:ext cx="2104200" cy="961200"/>
          </a:xfrm>
          <a:prstGeom prst="rect">
            <a:avLst/>
          </a:prstGeom>
          <a:ln>
            <a:noFill/>
          </a:ln>
        </p:spPr>
      </p:pic>
      <p:sp>
        <p:nvSpPr>
          <p:cNvPr id="121" name="TextShape 3"/>
          <p:cNvSpPr txBox="1"/>
          <p:nvPr/>
        </p:nvSpPr>
        <p:spPr>
          <a:xfrm>
            <a:off x="758160" y="1483560"/>
            <a:ext cx="2873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характеристики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" name="Table 4"/>
          <p:cNvGraphicFramePr/>
          <p:nvPr/>
        </p:nvGraphicFramePr>
        <p:xfrm>
          <a:off x="783360" y="1987200"/>
          <a:ext cx="3191760" cy="979200"/>
        </p:xfrm>
        <a:graphic>
          <a:graphicData uri="http://schemas.openxmlformats.org/drawingml/2006/table">
            <a:tbl>
              <a:tblPr/>
              <a:tblGrid>
                <a:gridCol w="1691640"/>
                <a:gridCol w="601200"/>
                <a:gridCol w="899280"/>
              </a:tblGrid>
              <a:tr h="2631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Падение напряжения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ru-RU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Вольт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24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Номинальный 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Ампер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48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Интенсивность (яркость)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ru-RU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Кандела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14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Длина волны (цвет)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Нанометр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719640" y="6495120"/>
            <a:ext cx="1008000" cy="7052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351640" y="6482880"/>
            <a:ext cx="1008000" cy="705240"/>
          </a:xfrm>
          <a:prstGeom prst="rect">
            <a:avLst/>
          </a:prstGeom>
          <a:ln>
            <a:noFill/>
          </a:ln>
        </p:spPr>
      </p:pic>
      <p:sp>
        <p:nvSpPr>
          <p:cNvPr id="125" name="TextShape 5"/>
          <p:cNvSpPr txBox="1"/>
          <p:nvPr/>
        </p:nvSpPr>
        <p:spPr>
          <a:xfrm>
            <a:off x="797760" y="3134160"/>
            <a:ext cx="2833920" cy="6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Типовая схема включения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895680" y="3527640"/>
            <a:ext cx="1840320" cy="575280"/>
          </a:xfrm>
          <a:prstGeom prst="rect">
            <a:avLst/>
          </a:prstGeom>
          <a:ln>
            <a:noFill/>
          </a:ln>
        </p:spPr>
      </p:pic>
      <p:sp>
        <p:nvSpPr>
          <p:cNvPr id="127" name="TextShape 6"/>
          <p:cNvSpPr txBox="1"/>
          <p:nvPr/>
        </p:nvSpPr>
        <p:spPr>
          <a:xfrm>
            <a:off x="751680" y="4391640"/>
            <a:ext cx="3568320" cy="95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Собственное сопротивление светодиода после насыщения очень мало, и без резистора, ограничивающего ток через светодиод, он перегорит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Порядок: «резистор до» или «резистор после» — не важен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7"/>
          <p:cNvSpPr txBox="1"/>
          <p:nvPr/>
        </p:nvSpPr>
        <p:spPr>
          <a:xfrm>
            <a:off x="5040000" y="1440000"/>
            <a:ext cx="4248000" cy="89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Поиск подходящего резистора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Рассчитаем какой резистор R в приведённой схеме нам нужно взять, чтобы получить оптимальный результат. Предположим, что у нас такой светодиод и источник питания: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5144760" y="2361960"/>
            <a:ext cx="1047240" cy="590040"/>
          </a:xfrm>
          <a:prstGeom prst="rect">
            <a:avLst/>
          </a:prstGeom>
          <a:ln>
            <a:noFill/>
          </a:ln>
        </p:spPr>
      </p:pic>
      <p:sp>
        <p:nvSpPr>
          <p:cNvPr id="130" name="TextShape 8"/>
          <p:cNvSpPr txBox="1"/>
          <p:nvPr/>
        </p:nvSpPr>
        <p:spPr>
          <a:xfrm>
            <a:off x="5040000" y="2952000"/>
            <a:ext cx="432000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Найдём оптимальное сопротивление R и минимально допустимую мощность резистора хPR.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Сначала поймём какое напряжение должен взять на себя резистор: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6"/>
          <a:stretch/>
        </p:blipFill>
        <p:spPr>
          <a:xfrm>
            <a:off x="5112000" y="3672000"/>
            <a:ext cx="2485800" cy="132840"/>
          </a:xfrm>
          <a:prstGeom prst="rect">
            <a:avLst/>
          </a:prstGeom>
          <a:ln>
            <a:noFill/>
          </a:ln>
        </p:spPr>
      </p:pic>
      <p:sp>
        <p:nvSpPr>
          <p:cNvPr id="132" name="TextShape 9"/>
          <p:cNvSpPr txBox="1"/>
          <p:nvPr/>
        </p:nvSpPr>
        <p:spPr>
          <a:xfrm>
            <a:off x="5040000" y="3871440"/>
            <a:ext cx="4320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закону Ома найдём значение сопротивления, которое обеспечит такое падение: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5127120" y="4303440"/>
            <a:ext cx="1856880" cy="304560"/>
          </a:xfrm>
          <a:prstGeom prst="rect">
            <a:avLst/>
          </a:prstGeom>
          <a:ln>
            <a:noFill/>
          </a:ln>
        </p:spPr>
      </p:pic>
      <p:sp>
        <p:nvSpPr>
          <p:cNvPr id="134" name="TextShape 10"/>
          <p:cNvSpPr txBox="1"/>
          <p:nvPr/>
        </p:nvSpPr>
        <p:spPr>
          <a:xfrm>
            <a:off x="4971960" y="4638240"/>
            <a:ext cx="4748040" cy="11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Таким образом: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сопротивлении более 135 Ом яркость будет ниже заявленной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сопротивлении менее 135 Ом срок жизни светодиода будет меньше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найдём мощность, которую при этом резистору придётся рассеивать: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8"/>
          <a:stretch/>
        </p:blipFill>
        <p:spPr>
          <a:xfrm>
            <a:off x="5068080" y="5749560"/>
            <a:ext cx="2923920" cy="151920"/>
          </a:xfrm>
          <a:prstGeom prst="rect">
            <a:avLst/>
          </a:prstGeom>
          <a:ln>
            <a:noFill/>
          </a:ln>
        </p:spPr>
      </p:pic>
      <p:sp>
        <p:nvSpPr>
          <p:cNvPr id="136" name="TextShape 11"/>
          <p:cNvSpPr txBox="1"/>
          <p:nvPr/>
        </p:nvSpPr>
        <p:spPr>
          <a:xfrm>
            <a:off x="4971960" y="5976000"/>
            <a:ext cx="47480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означает, что при мощности резистора менее 54 мВт резистор перегорит.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12"/>
          <p:cNvSpPr txBox="1"/>
          <p:nvPr/>
        </p:nvSpPr>
        <p:spPr>
          <a:xfrm>
            <a:off x="2448000" y="6192000"/>
            <a:ext cx="51930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Простое правило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не заниматься расчётами резистора каждый раз во время проведения экспериментов, можно просто запомнить правило для самого типичного сценария.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питания 1 светодиода на 20 мА от 5 В используйте резистор от 150 до 360 Ом.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LibreOffice/5.1.3.2$Linux_X86_64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2016-06-22T14:34:12Z</dcterms:created>
  <dc:creator/>
  <dc:description/>
  <dc:language>ru-RU</dc:language>
  <cp:lastModifiedBy/>
  <dcterms:modified xsi:type="dcterms:W3CDTF">2016-06-22T15:34:31Z</dcterms:modified>
  <cp:revision>2</cp:revision>
  <dc:subject/>
  <dc:title/>
</cp:coreProperties>
</file>