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4" r:id="rId9"/>
    <p:sldId id="263" r:id="rId10"/>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94"/>
    <p:restoredTop sz="66729"/>
  </p:normalViewPr>
  <p:slideViewPr>
    <p:cSldViewPr snapToGrid="0">
      <p:cViewPr varScale="1">
        <p:scale>
          <a:sx n="58" d="100"/>
          <a:sy n="58" d="100"/>
        </p:scale>
        <p:origin x="19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866F3-4655-9F4F-BA39-69B78B3455E1}" type="datetimeFigureOut">
              <a:rPr lang="en-JP" smtClean="0"/>
              <a:t>2023/12/01</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DAE17B-B8BF-5E49-846F-0299B3299F15}" type="slidenum">
              <a:rPr lang="en-JP" smtClean="0"/>
              <a:t>‹#›</a:t>
            </a:fld>
            <a:endParaRPr lang="en-JP"/>
          </a:p>
        </p:txBody>
      </p:sp>
    </p:spTree>
    <p:extLst>
      <p:ext uri="{BB962C8B-B14F-4D97-AF65-F5344CB8AC3E}">
        <p14:creationId xmlns:p14="http://schemas.microsoft.com/office/powerpoint/2010/main" val="1329497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皆さん、こんにちは。古井亮司と申します。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Good afternoon, everyone. My name is Ryoji Furui.</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本日は、低エネルギー核バッテリー（</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LENB）</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に関する私の研究をご紹介できることを大変嬉しく思います。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Today, it is my great pleasure to present to you my research on low-energy nuclear batteries or LENBs.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インディペンデント・リサーチャーとして、私は核融合を</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20</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年近く研究してきました。</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As an independent researcher, I have been studying nuclear fusion for nearly 20 years, </a:t>
            </a:r>
          </a:p>
          <a:p>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今日は、エネルギー生産についての考え方を変えるかもしれない重要なキーとなる発見を、皆さんと共有できることに思い改まっています。</a:t>
            </a: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and I am excited to share important key findings with you that could change the way that we think about energy production.</a:t>
            </a:r>
          </a:p>
        </p:txBody>
      </p:sp>
      <p:sp>
        <p:nvSpPr>
          <p:cNvPr id="4" name="Slide Number Placeholder 3"/>
          <p:cNvSpPr>
            <a:spLocks noGrp="1"/>
          </p:cNvSpPr>
          <p:nvPr>
            <p:ph type="sldNum" sz="quarter" idx="5"/>
          </p:nvPr>
        </p:nvSpPr>
        <p:spPr/>
        <p:txBody>
          <a:bodyPr/>
          <a:lstStyle/>
          <a:p>
            <a:fld id="{E0DAE17B-B8BF-5E49-846F-0299B3299F15}" type="slidenum">
              <a:rPr lang="en-JP" smtClean="0"/>
              <a:t>1</a:t>
            </a:fld>
            <a:endParaRPr lang="en-JP"/>
          </a:p>
        </p:txBody>
      </p:sp>
    </p:spTree>
    <p:extLst>
      <p:ext uri="{BB962C8B-B14F-4D97-AF65-F5344CB8AC3E}">
        <p14:creationId xmlns:p14="http://schemas.microsoft.com/office/powerpoint/2010/main" val="2305473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最初に自己紹介をさせてください。</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First, allow me to introduce myself.</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改めまして、私は古井亮司と申します。</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1997</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年に横浜国立大学で経営学の学士号を取得しました。</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My name is Ryoji Furui, and I received a Bachelor of Business degree from Yokohama National University in 1997.</a:t>
            </a:r>
          </a:p>
          <a:p>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したがって、私の正式な物理学教育は高校で終わりました。この発表に至るまでの道のりは、私にとって信じられないような忘れられない経験となりました。</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Therefore, my formal physics education ended in high school. The work leading up to this presentation has been an unbelievable and unforgettable experience for me.</a:t>
            </a:r>
          </a:p>
          <a:p>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長年にわたり、音楽や芸術の創作を含め、さまざまな仕事や人生経験を積んできました。この経験があったからこそ、ユニークな視点からこの研究に取り組むことができました。</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rgbClr val="FF0000"/>
                </a:solidFill>
                <a:effectLst/>
                <a:latin typeface="Calibri" panose="020F0502020204030204" pitchFamily="34" charset="0"/>
                <a:ea typeface="Yu Mincho" panose="02020400000000000000" pitchFamily="18" charset="-128"/>
                <a:cs typeface="Times New Roman" panose="02020603050405020304" pitchFamily="18" charset="0"/>
              </a:rPr>
              <a:t>Over the years, I have had a variety of jobs and life experiences, including the creation of music and art, </a:t>
            </a:r>
          </a:p>
          <a:p>
            <a:endParaRPr lang="en-US" sz="1800" dirty="0">
              <a:solidFill>
                <a:srgbClr val="FF0000"/>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rgbClr val="FF0000"/>
                </a:solidFill>
                <a:effectLst/>
                <a:latin typeface="Calibri" panose="020F0502020204030204" pitchFamily="34" charset="0"/>
                <a:ea typeface="Yu Mincho" panose="02020400000000000000" pitchFamily="18" charset="-128"/>
                <a:cs typeface="Times New Roman" panose="02020603050405020304" pitchFamily="18" charset="0"/>
              </a:rPr>
              <a:t>and this experience has allowed me to approach this research from a unique perspective. </a:t>
            </a:r>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端的にいうならば、私の人生はヒッピーのライフスタイルとも言えます。このライフスタイルを日本語では「フーテン」と呼びます。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 short, my life has been similar to a hippie lifestyle. We call this lifestyle "futen" in Japanese.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寅さん</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をご存知ですか？</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Are you familiar with "Tora-san"?</a:t>
            </a:r>
          </a:p>
          <a:p>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寅さんは</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男はつらいよ</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シリーズの主人公で、自由奔放で屈託のない性格の持ち主です。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Tora-san is the main character in a series of movies called "Otoko wa Tsurai yo", in which he represents a type of free-spirited and carefree personality that embraces life to the fullest.</a:t>
            </a:r>
          </a:p>
          <a:p>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私の人生は、寅さんの架空の人生と似ている部分が多く、そのおかげで、創造的かつ革新的な考え方で核融合の研究に取り組むことができたと思っています。</a:t>
            </a: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My life has been similar to his fictional life in many ways, and I believe that this has helped me to approach my nuclear fusion research with a creative and innovative mindset.</a:t>
            </a:r>
          </a:p>
          <a:p>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ナノフュージョンデザインは、去年の１１月にnanofusion.designを取得し、個人事業主として進めています。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Nano</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 </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Fusion</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 </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Design acquired the domain name nanofusion.design last November and is proceeding as a sole proprietorship.</a:t>
            </a:r>
          </a:p>
          <a:p>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err="1">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現在核融合炉のコア設計を行なっています。オープンソースで、パテント取得はありません</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We are currently working on core designs for fusion reactor. It is open source and no patents are being acquired.</a:t>
            </a:r>
          </a:p>
          <a:p>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err="1">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最近LENB.orgというドメインも取得し、コミュニティースペースを作ることも考えています</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We have also recently acquired the domain LENB.org and are considering creating a community space.</a:t>
            </a:r>
          </a:p>
        </p:txBody>
      </p:sp>
      <p:sp>
        <p:nvSpPr>
          <p:cNvPr id="4" name="Slide Number Placeholder 3"/>
          <p:cNvSpPr>
            <a:spLocks noGrp="1"/>
          </p:cNvSpPr>
          <p:nvPr>
            <p:ph type="sldNum" sz="quarter" idx="5"/>
          </p:nvPr>
        </p:nvSpPr>
        <p:spPr/>
        <p:txBody>
          <a:bodyPr/>
          <a:lstStyle/>
          <a:p>
            <a:fld id="{E0DAE17B-B8BF-5E49-846F-0299B3299F15}" type="slidenum">
              <a:rPr lang="en-JP" smtClean="0"/>
              <a:t>2</a:t>
            </a:fld>
            <a:endParaRPr lang="en-JP"/>
          </a:p>
        </p:txBody>
      </p:sp>
    </p:spTree>
    <p:extLst>
      <p:ext uri="{BB962C8B-B14F-4D97-AF65-F5344CB8AC3E}">
        <p14:creationId xmlns:p14="http://schemas.microsoft.com/office/powerpoint/2010/main" val="3791762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さて、私の研究テーマに移ります。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Now, let us move on to the subject of my research.</a:t>
            </a:r>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低エネルギー核バッテリー（</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LENB）</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は、核融合反応を発電に利用する新しいタイプの電池技術です。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Low-energy nuclear batteries, or LENBs, represent a new type of battery technology that uses nuclear fusion reactions to generate power.</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熱を発生させる従来の原子炉とは異なり、</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LENB</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は水素ガスを燃料として核融合反応から直接電気を取り出します。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Unlike traditional nuclear reactors, which generate heat, the LENB extracts electricity directly from the fusion reaction using hydrogen gas as a fuel.</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LENB</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の性能を向上させるため、グラフェンシートと、その下部に、炭化ケイ素や窒化ガリウムなどの材料から作られた</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P-N</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接合のパワー半導体デバイスを設置します。また約</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1</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THz</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で動作する</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THz</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ソースもともに使用します。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To enhance the LENB’s performance, we use graphene sheets and P-N junctions made from materials such as silicon carbide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or gallium nitride to form power semiconductor devices, which are used along with a THz source operating at approximately 1 THz.</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ナノスケールでの動作に不可欠なこれらのコンポーネントを小型化・簡素化することで、デバイスの効率を向上させるとともに、より高い安全性を確保しています。</a:t>
            </a: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By miniaturizing and simplifying these essential components for operation on the nanoscale, </a:t>
            </a:r>
          </a:p>
          <a:p>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we improve device efficiency while also ensuring greater safety.</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これら材料科学の最新の進歩を取り入れることで、かつては不可能と考えられていたことの限界を押し広げることができます。</a:t>
            </a: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 addition, by incorporating the latest advancements in materials science, </a:t>
            </a:r>
          </a:p>
          <a:p>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we can then push the boundaries of what was once thought to be impossible.</a:t>
            </a:r>
            <a:endParaRPr lang="en-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DAE17B-B8BF-5E49-846F-0299B3299F15}" type="slidenum">
              <a:rPr lang="en-JP" smtClean="0"/>
              <a:t>3</a:t>
            </a:fld>
            <a:endParaRPr lang="en-JP"/>
          </a:p>
        </p:txBody>
      </p:sp>
    </p:spTree>
    <p:extLst>
      <p:ext uri="{BB962C8B-B14F-4D97-AF65-F5344CB8AC3E}">
        <p14:creationId xmlns:p14="http://schemas.microsoft.com/office/powerpoint/2010/main" val="208783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次に実験装置の案について説明します。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Next, let us discuss the experimental setup plan.</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実験の最初の目的は、反応によって十分な電力が得られるかどうかを判断することです。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Our initial objective in the experiments is to determine whether the reaction will generate sufficient electrical power.</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十分なエネルギー出力を示す安定したデータが得られれば、私の仕事はほぼ完了し、その後はフーテン生活に戻ることができます。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If we obtain static data that show a sufficient energy output, my work will be mostly complete, and I can then return to my futen life or hippie life.</a:t>
            </a:r>
            <a:endParaRPr lang="en-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実験を始める前に、コアの前処理はしない。その代わり、真空状態にさらすと同時に水素ガスを吸入します。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Before beginning our experiment, we will not perform any pretreatment of the core.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Instead, we will expose it to vacuum conditions while simultaneously introducing the gas.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操作における重要なパラメーターは３つあり、コアの温度、ガスの圧力、テラヘルツ周波数となります。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We will then manipulate three critical factors: the core temperature, the gas pressure, and the THz frequency.</a:t>
            </a:r>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最初は、</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LENR</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の理解を深めるために、マイクロスケールの材料を使った実験を行います。</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THz</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放射を使ってグラフェンシート上でプラズモンを励起（れいき）すると、ナノスケールで静的なパターンを示します。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Initially, we will conduct experiments using microscopic-scale materials to gain a better understanding of the LENR.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When plasmons are excited on graphene sheets using THz radiation, they show a static pattern on the nanoscale.</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このスケールにおいて、これらの粒子はより古典的に振る舞うため、その特性をよりたやすく解析することができます。</a:t>
            </a: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On this scale, these particles will behave as more classical particles, thus allowing us to analyze their properties more easily.</a:t>
            </a:r>
            <a:endParaRPr lang="en-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DAE17B-B8BF-5E49-846F-0299B3299F15}" type="slidenum">
              <a:rPr lang="en-JP" smtClean="0"/>
              <a:t>4</a:t>
            </a:fld>
            <a:endParaRPr lang="en-JP"/>
          </a:p>
        </p:txBody>
      </p:sp>
    </p:spTree>
    <p:extLst>
      <p:ext uri="{BB962C8B-B14F-4D97-AF65-F5344CB8AC3E}">
        <p14:creationId xmlns:p14="http://schemas.microsoft.com/office/powerpoint/2010/main" val="1996588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次に、低エネルギー核反応に関する理論的仮定に移ります。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Now, we move on to the theoretical assumptions about the low-energy nuclear reactions.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第一段階では、テラヘルツ波照射によってグラフェン表面にプラズモンが発生します。その結果、水素原子がこのプラズモン内に凝縮します。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 the first stage, THz irradiation creates plasmons on the surface of the graphene.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As a result, hydrogen atoms are condensed within these plasmons.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プラズモンの中で陽子は電子を捕獲し、中性子に変わります。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 the plasmons, protons capture electrons and turn into neutrons.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そして、この超低運動量の中性子が陽子と融合したり、中性子同士が融合したりします。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Then, these ultra-low momentum neutrons fuse with protons or with each other.</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このプロセスの結果、中性子の</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1</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つがベータ崩壊によって電子を放出すると考えられます。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As a result of this process, we assume that one of the neutrons will emit an electron through beta decay. </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そして電子の放出は、電子ビーム誘起効果によって</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P-N</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接合で電気を発生させます。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The emission of electrons will then generate electricity on a P-N junction via an electron-beam-induced effect. </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さらに、低エネルギー陽子</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陽子連鎖反応（</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LEPP</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連鎖反応）が起こる可能性も考えられます。</a:t>
            </a: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 addition, a low-energy proton-proton or LEPP chain reaction may also occur.</a:t>
            </a:r>
            <a:endParaRPr lang="en-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0DAE17B-B8BF-5E49-846F-0299B3299F15}" type="slidenum">
              <a:rPr lang="en-JP" smtClean="0"/>
              <a:t>5</a:t>
            </a:fld>
            <a:endParaRPr lang="en-JP"/>
          </a:p>
        </p:txBody>
      </p:sp>
    </p:spTree>
    <p:extLst>
      <p:ext uri="{BB962C8B-B14F-4D97-AF65-F5344CB8AC3E}">
        <p14:creationId xmlns:p14="http://schemas.microsoft.com/office/powerpoint/2010/main" val="98675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LEPP</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連鎖反応ですが、グラフェン表面で起こる非常に望ましい反応です。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The LEPP chain reaction is a highly desirable reaction that takes place on the graphene surface. </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この反応プロセスには</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4</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つの段階があります。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This reaction process involves four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最初のステップでは、陽子が電子捕獲をします。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 the first step, protons undergo electron capture. </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次に、第</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2</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および第</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3</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のステップで、ベータ崩壊をともなう中性子捕獲が起こります。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Then, the second and third steps lead to the occurrence of neutron capture through beta decay. </a:t>
            </a:r>
            <a:endParaRPr lang="en-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この過程は、高温核融合で起こるプロトン・プロトン・チェインとは異なります。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This process differs from the proton-proton chain reaction that occurs in hot fusion.</a:t>
            </a:r>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 </a:t>
            </a: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私の理論的観点からは、後半の</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3</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つのステップで観測される質量欠損は、その質量が重力子として知られる質量のない粒子に変換されることで説明できます。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From my theoretical perspective, the mass deficit that is observed in the latter three steps can be explained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by the conversion of that mass into massless particles known as gravitons.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この粒子は運動エネルギーを持ち、質量を持つ粒子との衝突によってその運動エネルギーに変換されると考えられます。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These particles are believed to carry kinetic energy, which they can then transfer to particles with mass through collisions.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重力子が荷電粒子と衝突すると、ガンマ線のような電磁放射を放出します。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When gravitons collide with charged particles, they can emit electromagnetic radiation such as gamma rays.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このことは、低エネルギー核反応（</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LENR）</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に関連する低エネルギー場において、高レベルのガンマ線放出が観測されない理由を説明できるのではないでしょうか。</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This would explain why we do not observe high levels of gamma ray emission in the low-energy fields associated with LENRs.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これらに関して、この</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10</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月に</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LENR-FORUM.com</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で話し合われました。</a:t>
            </a: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My research findings on this topic were recently discussed on the LENR-FORUM.com in October.</a:t>
            </a:r>
          </a:p>
        </p:txBody>
      </p:sp>
      <p:sp>
        <p:nvSpPr>
          <p:cNvPr id="4" name="Slide Number Placeholder 3"/>
          <p:cNvSpPr>
            <a:spLocks noGrp="1"/>
          </p:cNvSpPr>
          <p:nvPr>
            <p:ph type="sldNum" sz="quarter" idx="5"/>
          </p:nvPr>
        </p:nvSpPr>
        <p:spPr/>
        <p:txBody>
          <a:bodyPr/>
          <a:lstStyle/>
          <a:p>
            <a:fld id="{E0DAE17B-B8BF-5E49-846F-0299B3299F15}" type="slidenum">
              <a:rPr lang="en-JP" smtClean="0"/>
              <a:t>6</a:t>
            </a:fld>
            <a:endParaRPr lang="en-JP"/>
          </a:p>
        </p:txBody>
      </p:sp>
    </p:spTree>
    <p:extLst>
      <p:ext uri="{BB962C8B-B14F-4D97-AF65-F5344CB8AC3E}">
        <p14:creationId xmlns:p14="http://schemas.microsoft.com/office/powerpoint/2010/main" val="1769105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さて、ナノ・フュージョン・デザインの知的財産ポリシーについてお話したいと思います。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ea typeface="Yu Mincho" panose="02020400000000000000" pitchFamily="18" charset="-128"/>
                <a:cs typeface="Times New Roman" panose="02020603050405020304" pitchFamily="18" charset="0"/>
              </a:rPr>
              <a:t>Now, I would like to talk to you about the intellectual property policy at Nano Fusion Design. </a:t>
            </a:r>
            <a:endParaRPr lang="en-JP" sz="1800" dirty="0">
              <a:latin typeface="Calibri" panose="020F0502020204030204" pitchFamily="34" charset="0"/>
              <a:ea typeface="Yu Mincho" panose="02020400000000000000" pitchFamily="18" charset="-128"/>
              <a:cs typeface="Times New Roman" panose="02020603050405020304" pitchFamily="18" charset="0"/>
            </a:endParaRPr>
          </a:p>
          <a:p>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スタートアップの研究者として、私はコラボレーションとオープンソース技術の活用のメリットを強く信じています。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As a startup researcher, I strongly believe in the benefits of collaboration and use of open-source technology,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which is why I have decided to adopt an open-source IP policy.</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これは、私が開発したすべての知的財産が、広く利用されているオープンソースソフトウェアのリポジトリである</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GitHub</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プラットフォームに寄託</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きたく</a:t>
            </a:r>
            <a:r>
              <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されていることを意味します。これらの知的財産には、</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http://github.com/nanofusionでご覧になれます。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This means that all the intellectual property that I have developed has been deposited on the GitHub platform,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which is a widely used open-source software repository. You can access these IPs by visiting http://github.com/nanofusion.</a:t>
            </a:r>
          </a:p>
          <a:p>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したがって、私は機密性のない事柄についてのみ共同研究が行えます。私の研究開発はすべて、より広いオープンソースコミュニティと結果を共有することを意図して行えることを想定しています。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rgbClr val="FF0000"/>
                </a:solidFill>
                <a:effectLst/>
                <a:latin typeface="Calibri" panose="020F0502020204030204" pitchFamily="34" charset="0"/>
                <a:ea typeface="Yu Mincho" panose="02020400000000000000" pitchFamily="18" charset="-128"/>
                <a:cs typeface="Times New Roman" panose="02020603050405020304" pitchFamily="18" charset="0"/>
              </a:rPr>
              <a:t>Therefore, I will only collaborate on non-confidential matters; </a:t>
            </a:r>
          </a:p>
          <a:p>
            <a:endParaRPr lang="en-US" sz="1800" dirty="0">
              <a:solidFill>
                <a:srgbClr val="FF0000"/>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latin typeface="Calibri" panose="020F0502020204030204" pitchFamily="34" charset="0"/>
                <a:ea typeface="Yu Mincho" panose="02020400000000000000" pitchFamily="18" charset="-128"/>
                <a:cs typeface="Times New Roman" panose="02020603050405020304" pitchFamily="18" charset="0"/>
              </a:rPr>
              <a:t>all of our work is conducted with the intention of sharing the results with the wider open-source community.</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さらに、私はオープンソースコミュニティが使用できるインターネットドメイン</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LENB.org</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を取得しました。オープンソースな</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IP</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はすべて、このドメイン上でホストされるブロックチェーンのようなネットワークシステムに保存することも考えています。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In addition, I have obtained the internet domain LENB.org for use by the open-source community.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All our IPs will be stored on a blockchain-like network system that will be hosted on this domain.</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このシステムによって、</a:t>
            </a: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IP</a:t>
            </a:r>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の分散型所有権を保持し、認証することができます。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This system will allow us to preserve and authenticate the decentralized ownership of the IPs,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thus ensuring that they are available for anyone to use and build upon.</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このアプローチがイノベーションを促進し、新技術の開発を促すと同時に、オープンソース・プロジェクトのエコシステム全体を強化すると、私は信じています。</a:t>
            </a:r>
            <a:endParaRPr lang="en-US" altLang="ja-JP"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I believe that this approach will help to foster innovation and to encourage the development of new technologies,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while also strengthening the overall ecosystem of open-source projects.</a:t>
            </a:r>
          </a:p>
          <a:p>
            <a:endPar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ja-JP" alt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共に協力し、知識とリソースを共有することで、私たちは偉大なことを成し遂げ、可能だと信じられていることの限界を押し広げることができます。</a:t>
            </a:r>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By working together and sharing our knowledge and resources, </a:t>
            </a:r>
          </a:p>
          <a:p>
            <a:endPar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endParaRPr>
          </a:p>
          <a:p>
            <a:r>
              <a:rPr lang="en-US" sz="1800" dirty="0">
                <a:solidFill>
                  <a:schemeClr val="tx1"/>
                </a:solidFill>
                <a:effectLst/>
                <a:latin typeface="Calibri" panose="020F0502020204030204" pitchFamily="34" charset="0"/>
                <a:ea typeface="Yu Mincho" panose="02020400000000000000" pitchFamily="18" charset="-128"/>
                <a:cs typeface="Times New Roman" panose="02020603050405020304" pitchFamily="18" charset="0"/>
              </a:rPr>
              <a:t>we can achieve great things and push the boundaries of what is believed to be possible.</a:t>
            </a:r>
          </a:p>
        </p:txBody>
      </p:sp>
      <p:sp>
        <p:nvSpPr>
          <p:cNvPr id="4" name="Slide Number Placeholder 3"/>
          <p:cNvSpPr>
            <a:spLocks noGrp="1"/>
          </p:cNvSpPr>
          <p:nvPr>
            <p:ph type="sldNum" sz="quarter" idx="5"/>
          </p:nvPr>
        </p:nvSpPr>
        <p:spPr/>
        <p:txBody>
          <a:bodyPr/>
          <a:lstStyle/>
          <a:p>
            <a:fld id="{E0DAE17B-B8BF-5E49-846F-0299B3299F15}" type="slidenum">
              <a:rPr lang="en-JP" smtClean="0"/>
              <a:t>7</a:t>
            </a:fld>
            <a:endParaRPr lang="en-JP"/>
          </a:p>
        </p:txBody>
      </p:sp>
    </p:spTree>
    <p:extLst>
      <p:ext uri="{BB962C8B-B14F-4D97-AF65-F5344CB8AC3E}">
        <p14:creationId xmlns:p14="http://schemas.microsoft.com/office/powerpoint/2010/main" val="359717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もしナノフュージョンデザインが他の研究機関や業者と協業する場合、私たちは、今日ご案内した概念の実証を完了する段階で、それをオープンソースかつ、パテントフリーで論文かレポートを公表することを願っています。</a:t>
            </a:r>
            <a:endParaRPr lang="en-US" altLang="ja-JP" dirty="0"/>
          </a:p>
          <a:p>
            <a:endParaRPr lang="en-US" dirty="0"/>
          </a:p>
          <a:p>
            <a:r>
              <a:rPr lang="ja-JP" altLang="en-US" dirty="0"/>
              <a:t>その後のバッテリー製品の生産に向けた段階においては、ナノフュージョンデザインは引き続き、同様の</a:t>
            </a:r>
            <a:r>
              <a:rPr lang="en-US" altLang="ja-JP" dirty="0"/>
              <a:t>IP</a:t>
            </a:r>
            <a:r>
              <a:rPr lang="ja-JP" altLang="en-US" dirty="0"/>
              <a:t>ポリシーの範囲内で協業できますが、協業者は、自身の開発事情に最適化された</a:t>
            </a:r>
            <a:r>
              <a:rPr lang="en-US" altLang="ja-JP" dirty="0"/>
              <a:t>IP</a:t>
            </a:r>
            <a:r>
              <a:rPr lang="ja-JP" altLang="en-US" dirty="0"/>
              <a:t>形態を選択していただければと考えています。</a:t>
            </a:r>
            <a:endParaRPr lang="en-US" altLang="ja-JP" dirty="0"/>
          </a:p>
          <a:p>
            <a:endParaRPr lang="en-US" dirty="0"/>
          </a:p>
          <a:p>
            <a:r>
              <a:rPr lang="ja-JP" altLang="en-US" dirty="0"/>
              <a:t>現在人類が直面しているエネルギー危機へ対処するにあたり、</a:t>
            </a:r>
            <a:r>
              <a:rPr lang="en-US" altLang="ja-JP" dirty="0"/>
              <a:t>LENB</a:t>
            </a:r>
            <a:r>
              <a:rPr lang="ja-JP" altLang="en-US" dirty="0"/>
              <a:t>という製品パッケージに必要不可欠な根本的</a:t>
            </a:r>
            <a:r>
              <a:rPr lang="en-US" altLang="ja-JP" dirty="0"/>
              <a:t>IP</a:t>
            </a:r>
            <a:r>
              <a:rPr lang="ja-JP" altLang="en-US" dirty="0"/>
              <a:t>は、オープンソースでかつパテントフリーであることが、より早く技術の促進を促すのではと考えています。</a:t>
            </a:r>
            <a:endParaRPr lang="en-US" dirty="0"/>
          </a:p>
        </p:txBody>
      </p:sp>
      <p:sp>
        <p:nvSpPr>
          <p:cNvPr id="4" name="Slide Number Placeholder 3"/>
          <p:cNvSpPr>
            <a:spLocks noGrp="1"/>
          </p:cNvSpPr>
          <p:nvPr>
            <p:ph type="sldNum" sz="quarter" idx="5"/>
          </p:nvPr>
        </p:nvSpPr>
        <p:spPr/>
        <p:txBody>
          <a:bodyPr/>
          <a:lstStyle/>
          <a:p>
            <a:fld id="{E0DAE17B-B8BF-5E49-846F-0299B3299F15}" type="slidenum">
              <a:rPr lang="en-JP" smtClean="0"/>
              <a:t>8</a:t>
            </a:fld>
            <a:endParaRPr lang="en-JP"/>
          </a:p>
        </p:txBody>
      </p:sp>
    </p:spTree>
    <p:extLst>
      <p:ext uri="{BB962C8B-B14F-4D97-AF65-F5344CB8AC3E}">
        <p14:creationId xmlns:p14="http://schemas.microsoft.com/office/powerpoint/2010/main" val="3612587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2800" b="0" i="0" dirty="0">
                <a:solidFill>
                  <a:schemeClr val="tx1"/>
                </a:solidFill>
                <a:effectLst/>
                <a:latin typeface="Helvetica" pitchFamily="2" charset="0"/>
              </a:rPr>
              <a:t>これが私の最後のスライドです。</a:t>
            </a:r>
          </a:p>
          <a:p>
            <a:r>
              <a:rPr lang="en-US" sz="2800" dirty="0">
                <a:latin typeface="Helvetica" pitchFamily="2" charset="0"/>
              </a:rPr>
              <a:t>This is my final slide.</a:t>
            </a:r>
          </a:p>
          <a:p>
            <a:endParaRPr lang="ja-JP" altLang="en-US" sz="2800" b="0" i="0" dirty="0">
              <a:solidFill>
                <a:schemeClr val="tx1"/>
              </a:solidFill>
              <a:effectLst/>
              <a:latin typeface="Helvetica" pitchFamily="2" charset="0"/>
            </a:endParaRPr>
          </a:p>
          <a:p>
            <a:r>
              <a:rPr lang="en-US" altLang="ja-JP" sz="2800" b="0" i="0" dirty="0">
                <a:solidFill>
                  <a:schemeClr val="tx1"/>
                </a:solidFill>
                <a:effectLst/>
                <a:latin typeface="Helvetica" pitchFamily="2" charset="0"/>
              </a:rPr>
              <a:t>LENB</a:t>
            </a:r>
            <a:r>
              <a:rPr lang="ja-JP" altLang="en-US" sz="2800" b="0" i="0" dirty="0">
                <a:solidFill>
                  <a:schemeClr val="tx1"/>
                </a:solidFill>
                <a:effectLst/>
                <a:latin typeface="Helvetica" pitchFamily="2" charset="0"/>
              </a:rPr>
              <a:t>の開発が進むにつれて、消費者と製造者向けに安全性を確保するために、規制が重要な役割を果たすことになります。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As LENB development continues, regulations will play a critical role in ensuring the safety of fusion reactors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dirty="0">
              <a:solidFill>
                <a:schemeClr val="tx1"/>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for both consumer use and industrial production applications.</a:t>
            </a:r>
            <a:endParaRPr lang="en-US" altLang="ja-JP" sz="2800" b="0" i="0" dirty="0">
              <a:solidFill>
                <a:schemeClr val="tx1"/>
              </a:solidFill>
              <a:effectLst/>
              <a:latin typeface="Helvetica" pitchFamily="2" charset="0"/>
            </a:endParaRPr>
          </a:p>
          <a:p>
            <a:endParaRPr lang="ja-JP" altLang="en-US" sz="2800" b="0" i="0" dirty="0">
              <a:solidFill>
                <a:schemeClr val="tx1"/>
              </a:solidFill>
              <a:effectLst/>
              <a:latin typeface="Helvetica" pitchFamily="2" charset="0"/>
            </a:endParaRPr>
          </a:p>
          <a:p>
            <a:r>
              <a:rPr lang="ja-JP" altLang="en-US" sz="2800" b="0" i="0" dirty="0">
                <a:solidFill>
                  <a:schemeClr val="tx1"/>
                </a:solidFill>
                <a:effectLst/>
                <a:latin typeface="Helvetica" pitchFamily="2" charset="0"/>
              </a:rPr>
              <a:t>その範囲は、一般的な電池の製造から核物質の取り扱いに至るまで、</a:t>
            </a:r>
            <a:r>
              <a:rPr lang="en-US" altLang="ja-JP" sz="2800" b="0" i="0" dirty="0">
                <a:solidFill>
                  <a:schemeClr val="tx1"/>
                </a:solidFill>
                <a:effectLst/>
                <a:latin typeface="Helvetica" pitchFamily="2" charset="0"/>
              </a:rPr>
              <a:t>LENB</a:t>
            </a:r>
            <a:r>
              <a:rPr lang="ja-JP" altLang="en-US" sz="2800" b="0" i="0" dirty="0">
                <a:solidFill>
                  <a:schemeClr val="tx1"/>
                </a:solidFill>
                <a:effectLst/>
                <a:latin typeface="Helvetica" pitchFamily="2" charset="0"/>
              </a:rPr>
              <a:t>製造のあらゆる側面を規定する国際的な規制が不可欠となるでしょう。</a:t>
            </a:r>
          </a:p>
          <a:p>
            <a:r>
              <a:rPr lang="en-US" sz="2800" b="0" i="0" dirty="0">
                <a:solidFill>
                  <a:schemeClr val="tx1"/>
                </a:solidFill>
                <a:effectLst/>
                <a:latin typeface="Helvetica" pitchFamily="2" charset="0"/>
              </a:rPr>
              <a:t>It will be essential to have international regulations in place to govern every aspect of fusion reactor production, </a:t>
            </a:r>
          </a:p>
          <a:p>
            <a:endParaRPr lang="en-US" sz="2800" b="0" i="0" dirty="0">
              <a:solidFill>
                <a:schemeClr val="tx1"/>
              </a:solidFill>
              <a:effectLst/>
              <a:latin typeface="Helvetica" pitchFamily="2" charset="0"/>
            </a:endParaRPr>
          </a:p>
          <a:p>
            <a:r>
              <a:rPr lang="en-US" sz="2800" b="0" i="0" dirty="0">
                <a:solidFill>
                  <a:schemeClr val="tx1"/>
                </a:solidFill>
                <a:effectLst/>
                <a:latin typeface="Helvetica" pitchFamily="2" charset="0"/>
              </a:rPr>
              <a:t>ranging from general battery production to nuclear materials handling.</a:t>
            </a:r>
          </a:p>
          <a:p>
            <a:endParaRPr lang="ja-JP" altLang="en-US" sz="2800" b="0" i="0" dirty="0">
              <a:solidFill>
                <a:schemeClr val="tx1"/>
              </a:solidFill>
              <a:effectLst/>
              <a:latin typeface="Helvetica" pitchFamily="2" charset="0"/>
            </a:endParaRPr>
          </a:p>
          <a:p>
            <a:r>
              <a:rPr lang="ja-JP" altLang="en-US" sz="2800" b="0" i="0" dirty="0">
                <a:solidFill>
                  <a:schemeClr val="tx1"/>
                </a:solidFill>
                <a:effectLst/>
                <a:latin typeface="Helvetica" pitchFamily="2" charset="0"/>
              </a:rPr>
              <a:t>さらに、この新しいエネルギー源への円滑な移行を可能にするために、核融合エネルギーの社会的影響に関する包括的な研究が必要となるでしょう。</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Additionally, comprehensive studies of the social impact of fusion energy will be needed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dirty="0">
              <a:solidFill>
                <a:schemeClr val="tx1"/>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to enable a smooth transition to this new energy source.</a:t>
            </a:r>
          </a:p>
          <a:p>
            <a:endParaRPr lang="ja-JP" altLang="en-US" sz="2800" b="0" i="0" dirty="0">
              <a:solidFill>
                <a:schemeClr val="tx1"/>
              </a:solidFill>
              <a:effectLst/>
              <a:latin typeface="Helvetica" pitchFamily="2" charset="0"/>
            </a:endParaRPr>
          </a:p>
          <a:p>
            <a:r>
              <a:rPr lang="ja-JP" altLang="en-US" sz="2800" b="0" i="0" dirty="0">
                <a:solidFill>
                  <a:schemeClr val="tx1"/>
                </a:solidFill>
                <a:effectLst/>
                <a:latin typeface="Helvetica" pitchFamily="2" charset="0"/>
              </a:rPr>
              <a:t>これは、雇用の転換や産業構造の変化に関する懸念への対処も含まれます。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This will include addressing concerns with regard to job displacement and industrial structure change.</a:t>
            </a:r>
          </a:p>
          <a:p>
            <a:endParaRPr lang="ja-JP" altLang="en-US" sz="2800" b="0" i="0" dirty="0">
              <a:solidFill>
                <a:schemeClr val="tx1"/>
              </a:solidFill>
              <a:effectLst/>
              <a:latin typeface="Helvetica" pitchFamily="2" charset="0"/>
            </a:endParaRPr>
          </a:p>
          <a:p>
            <a:r>
              <a:rPr lang="ja-JP" altLang="en-US" sz="2800" b="0" i="0" dirty="0">
                <a:solidFill>
                  <a:schemeClr val="tx1"/>
                </a:solidFill>
                <a:effectLst/>
                <a:latin typeface="Helvetica" pitchFamily="2" charset="0"/>
              </a:rPr>
              <a:t>結論として、核融合はクリーンで豊富なエネルギー源の供給という点で非常に有望ですが、この有望なエネルギー源が現実のものとなるには、まだ多くの課題が残されています。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In conclusion, nuclear fusion holds enormous promise for provision of a clean and abundant source of energy,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dirty="0">
              <a:solidFill>
                <a:schemeClr val="tx1"/>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but a great deal of work remains to be done before this promise can become a reality.</a:t>
            </a:r>
          </a:p>
          <a:p>
            <a:endParaRPr lang="ja-JP" altLang="en-US" sz="2800" b="0" i="0" dirty="0">
              <a:solidFill>
                <a:schemeClr val="tx1"/>
              </a:solidFill>
              <a:effectLst/>
              <a:latin typeface="Helvetica" pitchFamily="2" charset="0"/>
            </a:endParaRPr>
          </a:p>
          <a:p>
            <a:r>
              <a:rPr lang="ja-JP" altLang="en-US" sz="2800" b="0" i="0" dirty="0">
                <a:solidFill>
                  <a:schemeClr val="tx1"/>
                </a:solidFill>
                <a:effectLst/>
                <a:latin typeface="Helvetica" pitchFamily="2" charset="0"/>
              </a:rPr>
              <a:t>核融合技術の安全な実施を保証するためには、研究開発への継続的な投資、技術的なブレークスルー、包括的な規制が必要です。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We will require continued investment in research and development, technological breakthroughs,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b="0" i="0" dirty="0">
              <a:solidFill>
                <a:schemeClr val="tx1"/>
              </a:solidFill>
              <a:effectLst/>
              <a:latin typeface="Helvetica"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and comprehensive regulations to ensure safe implementation of fusion technology.</a:t>
            </a:r>
          </a:p>
          <a:p>
            <a:endParaRPr lang="ja-JP" altLang="en-US" sz="2800" b="0" i="0" dirty="0">
              <a:solidFill>
                <a:schemeClr val="tx1"/>
              </a:solidFill>
              <a:effectLst/>
              <a:latin typeface="Helvetica" pitchFamily="2" charset="0"/>
            </a:endParaRPr>
          </a:p>
          <a:p>
            <a:r>
              <a:rPr lang="ja-JP" altLang="en-US" sz="2800" b="0" i="0" dirty="0">
                <a:solidFill>
                  <a:schemeClr val="tx1"/>
                </a:solidFill>
                <a:effectLst/>
                <a:latin typeface="Helvetica" pitchFamily="2" charset="0"/>
              </a:rPr>
              <a:t>皆様のご支援、ご協力により、クリーンで持続可能な核融合エネルギーによる未来を実現できると信じています。</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chemeClr val="tx1"/>
                </a:solidFill>
                <a:effectLst/>
                <a:latin typeface="Helvetica" pitchFamily="2" charset="0"/>
              </a:rPr>
              <a:t>With your support, I believe that we can achieve a future powered by clean and sustainable nuclear fusion energy.</a:t>
            </a:r>
          </a:p>
          <a:p>
            <a:endParaRPr lang="ja-JP" altLang="en-US" sz="2800" b="0" i="0" dirty="0">
              <a:solidFill>
                <a:schemeClr val="tx1"/>
              </a:solidFill>
              <a:effectLst/>
              <a:latin typeface="Helvetica" pitchFamily="2" charset="0"/>
            </a:endParaRPr>
          </a:p>
          <a:p>
            <a:r>
              <a:rPr lang="ja-JP" altLang="en-US" sz="2800" b="0" i="0" dirty="0">
                <a:solidFill>
                  <a:schemeClr val="tx1"/>
                </a:solidFill>
                <a:effectLst/>
                <a:latin typeface="Helvetica" pitchFamily="2" charset="0"/>
              </a:rPr>
              <a:t>ご清聴、ありがとうございました。</a:t>
            </a:r>
            <a:endParaRPr lang="en-US" sz="2800" b="0" i="0" dirty="0">
              <a:solidFill>
                <a:schemeClr val="tx1"/>
              </a:solidFill>
              <a:effectLst/>
              <a:latin typeface="Helvetica" pitchFamily="2" charset="0"/>
            </a:endParaRPr>
          </a:p>
          <a:p>
            <a:r>
              <a:rPr lang="en-US" sz="2800" b="0" i="0" dirty="0">
                <a:solidFill>
                  <a:schemeClr val="tx1"/>
                </a:solidFill>
                <a:effectLst/>
                <a:latin typeface="Helvetica" pitchFamily="2" charset="0"/>
              </a:rPr>
              <a:t>Thank you.</a:t>
            </a:r>
          </a:p>
        </p:txBody>
      </p:sp>
      <p:sp>
        <p:nvSpPr>
          <p:cNvPr id="4" name="Slide Number Placeholder 3"/>
          <p:cNvSpPr>
            <a:spLocks noGrp="1"/>
          </p:cNvSpPr>
          <p:nvPr>
            <p:ph type="sldNum" sz="quarter" idx="5"/>
          </p:nvPr>
        </p:nvSpPr>
        <p:spPr/>
        <p:txBody>
          <a:bodyPr/>
          <a:lstStyle/>
          <a:p>
            <a:fld id="{E0DAE17B-B8BF-5E49-846F-0299B3299F15}" type="slidenum">
              <a:rPr lang="en-JP" smtClean="0"/>
              <a:t>9</a:t>
            </a:fld>
            <a:endParaRPr lang="en-JP"/>
          </a:p>
        </p:txBody>
      </p:sp>
    </p:spTree>
    <p:extLst>
      <p:ext uri="{BB962C8B-B14F-4D97-AF65-F5344CB8AC3E}">
        <p14:creationId xmlns:p14="http://schemas.microsoft.com/office/powerpoint/2010/main" val="1868846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1C8F-2ED1-D422-A365-B28963AC77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6170C627-D28E-064B-C456-0BE7EF3349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269DE3D7-0294-E015-9254-E13B9AB70543}"/>
              </a:ext>
            </a:extLst>
          </p:cNvPr>
          <p:cNvSpPr>
            <a:spLocks noGrp="1"/>
          </p:cNvSpPr>
          <p:nvPr>
            <p:ph type="dt" sz="half" idx="10"/>
          </p:nvPr>
        </p:nvSpPr>
        <p:spPr/>
        <p:txBody>
          <a:bodyPr/>
          <a:lstStyle/>
          <a:p>
            <a:fld id="{CF797BC2-4DE3-574B-9B03-F8618E925B08}" type="datetimeFigureOut">
              <a:rPr lang="en-JP" smtClean="0"/>
              <a:t>2023/12/01</a:t>
            </a:fld>
            <a:endParaRPr lang="en-JP"/>
          </a:p>
        </p:txBody>
      </p:sp>
      <p:sp>
        <p:nvSpPr>
          <p:cNvPr id="5" name="Footer Placeholder 4">
            <a:extLst>
              <a:ext uri="{FF2B5EF4-FFF2-40B4-BE49-F238E27FC236}">
                <a16:creationId xmlns:a16="http://schemas.microsoft.com/office/drawing/2014/main" id="{186DA27E-EA2B-4261-9BD8-D4B09BA3F54A}"/>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71B0F29-49C7-C7B9-E981-FF4C5080FB91}"/>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63972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F32F-37A4-7222-7E1B-8CCA6AB1C8DE}"/>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5AEC1DDD-CE0C-31BF-C3BC-E0E8624B67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084B79CA-2EA3-1E2E-5C34-034A2E83B152}"/>
              </a:ext>
            </a:extLst>
          </p:cNvPr>
          <p:cNvSpPr>
            <a:spLocks noGrp="1"/>
          </p:cNvSpPr>
          <p:nvPr>
            <p:ph type="dt" sz="half" idx="10"/>
          </p:nvPr>
        </p:nvSpPr>
        <p:spPr/>
        <p:txBody>
          <a:bodyPr/>
          <a:lstStyle/>
          <a:p>
            <a:fld id="{CF797BC2-4DE3-574B-9B03-F8618E925B08}" type="datetimeFigureOut">
              <a:rPr lang="en-JP" smtClean="0"/>
              <a:t>2023/12/01</a:t>
            </a:fld>
            <a:endParaRPr lang="en-JP"/>
          </a:p>
        </p:txBody>
      </p:sp>
      <p:sp>
        <p:nvSpPr>
          <p:cNvPr id="5" name="Footer Placeholder 4">
            <a:extLst>
              <a:ext uri="{FF2B5EF4-FFF2-40B4-BE49-F238E27FC236}">
                <a16:creationId xmlns:a16="http://schemas.microsoft.com/office/drawing/2014/main" id="{4F17C471-1696-D123-7B8F-C5DE176F30E1}"/>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15F0F675-CCE2-759E-7045-AC10C033FDCF}"/>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426750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711C66-4C84-EBC4-D60B-55E699505F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551FDE8B-A614-3787-93E0-A5040C7D16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745EB36A-487D-0FF1-7A6A-A281A59C01B8}"/>
              </a:ext>
            </a:extLst>
          </p:cNvPr>
          <p:cNvSpPr>
            <a:spLocks noGrp="1"/>
          </p:cNvSpPr>
          <p:nvPr>
            <p:ph type="dt" sz="half" idx="10"/>
          </p:nvPr>
        </p:nvSpPr>
        <p:spPr/>
        <p:txBody>
          <a:bodyPr/>
          <a:lstStyle/>
          <a:p>
            <a:fld id="{CF797BC2-4DE3-574B-9B03-F8618E925B08}" type="datetimeFigureOut">
              <a:rPr lang="en-JP" smtClean="0"/>
              <a:t>2023/12/01</a:t>
            </a:fld>
            <a:endParaRPr lang="en-JP"/>
          </a:p>
        </p:txBody>
      </p:sp>
      <p:sp>
        <p:nvSpPr>
          <p:cNvPr id="5" name="Footer Placeholder 4">
            <a:extLst>
              <a:ext uri="{FF2B5EF4-FFF2-40B4-BE49-F238E27FC236}">
                <a16:creationId xmlns:a16="http://schemas.microsoft.com/office/drawing/2014/main" id="{6ECB0421-9AD9-D54D-A59F-B9496E262FFC}"/>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15A1BCC-3C82-4ECC-3507-E63EED2DDD4C}"/>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1290355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51A2-FE2B-E946-75C5-661D13D6BE53}"/>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1716530B-78EF-EC77-B79F-2CE6F7D53A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7EBD7672-9D0D-92AE-4147-1763BEE35F92}"/>
              </a:ext>
            </a:extLst>
          </p:cNvPr>
          <p:cNvSpPr>
            <a:spLocks noGrp="1"/>
          </p:cNvSpPr>
          <p:nvPr>
            <p:ph type="dt" sz="half" idx="10"/>
          </p:nvPr>
        </p:nvSpPr>
        <p:spPr/>
        <p:txBody>
          <a:bodyPr/>
          <a:lstStyle/>
          <a:p>
            <a:fld id="{CF797BC2-4DE3-574B-9B03-F8618E925B08}" type="datetimeFigureOut">
              <a:rPr lang="en-JP" smtClean="0"/>
              <a:t>2023/12/01</a:t>
            </a:fld>
            <a:endParaRPr lang="en-JP"/>
          </a:p>
        </p:txBody>
      </p:sp>
      <p:sp>
        <p:nvSpPr>
          <p:cNvPr id="5" name="Footer Placeholder 4">
            <a:extLst>
              <a:ext uri="{FF2B5EF4-FFF2-40B4-BE49-F238E27FC236}">
                <a16:creationId xmlns:a16="http://schemas.microsoft.com/office/drawing/2014/main" id="{A521A247-517C-0A7E-98CB-100A032EFEEB}"/>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8A6D84B3-C07E-104D-1409-A1A76E26B482}"/>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3799088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ED16-3ECE-4A3A-86A4-276C1861E1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B5468163-A306-B86A-D1B3-1DCC383B16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8176C1-78DB-743B-CD54-E232F36238BB}"/>
              </a:ext>
            </a:extLst>
          </p:cNvPr>
          <p:cNvSpPr>
            <a:spLocks noGrp="1"/>
          </p:cNvSpPr>
          <p:nvPr>
            <p:ph type="dt" sz="half" idx="10"/>
          </p:nvPr>
        </p:nvSpPr>
        <p:spPr/>
        <p:txBody>
          <a:bodyPr/>
          <a:lstStyle/>
          <a:p>
            <a:fld id="{CF797BC2-4DE3-574B-9B03-F8618E925B08}" type="datetimeFigureOut">
              <a:rPr lang="en-JP" smtClean="0"/>
              <a:t>2023/12/01</a:t>
            </a:fld>
            <a:endParaRPr lang="en-JP"/>
          </a:p>
        </p:txBody>
      </p:sp>
      <p:sp>
        <p:nvSpPr>
          <p:cNvPr id="5" name="Footer Placeholder 4">
            <a:extLst>
              <a:ext uri="{FF2B5EF4-FFF2-40B4-BE49-F238E27FC236}">
                <a16:creationId xmlns:a16="http://schemas.microsoft.com/office/drawing/2014/main" id="{3FFF2F5D-378F-8C3C-CE7C-1DADC282CEA3}"/>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708C4891-1570-3AA2-8C30-E3A7E4DDA96A}"/>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2711337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6E2A-F15F-C8A9-E02C-01DB5A634A56}"/>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7D508441-AD64-A64A-595B-FA983F8854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5637828D-89BF-821E-86A9-B09A9F2D13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5B867E07-9944-789C-E487-564983364EA0}"/>
              </a:ext>
            </a:extLst>
          </p:cNvPr>
          <p:cNvSpPr>
            <a:spLocks noGrp="1"/>
          </p:cNvSpPr>
          <p:nvPr>
            <p:ph type="dt" sz="half" idx="10"/>
          </p:nvPr>
        </p:nvSpPr>
        <p:spPr/>
        <p:txBody>
          <a:bodyPr/>
          <a:lstStyle/>
          <a:p>
            <a:fld id="{CF797BC2-4DE3-574B-9B03-F8618E925B08}" type="datetimeFigureOut">
              <a:rPr lang="en-JP" smtClean="0"/>
              <a:t>2023/12/01</a:t>
            </a:fld>
            <a:endParaRPr lang="en-JP"/>
          </a:p>
        </p:txBody>
      </p:sp>
      <p:sp>
        <p:nvSpPr>
          <p:cNvPr id="6" name="Footer Placeholder 5">
            <a:extLst>
              <a:ext uri="{FF2B5EF4-FFF2-40B4-BE49-F238E27FC236}">
                <a16:creationId xmlns:a16="http://schemas.microsoft.com/office/drawing/2014/main" id="{CFD1A426-7F40-BB21-39D1-BCED6496F7B0}"/>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35A99129-7486-2072-5988-8A89A4A03962}"/>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1483140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9CEF-5A5F-DB82-D249-D9BB9FDB71E1}"/>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CA5F90B7-AFA3-5041-5923-65AAFA6A25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A7A313-9755-52D3-B6AF-F474D99738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0D1FA6CF-3E5B-CD80-10CE-E371B022B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05B9AE-3AB1-BC2B-E573-30534D3FC3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2B3B1190-0384-8BAC-2661-D0149F68E7BE}"/>
              </a:ext>
            </a:extLst>
          </p:cNvPr>
          <p:cNvSpPr>
            <a:spLocks noGrp="1"/>
          </p:cNvSpPr>
          <p:nvPr>
            <p:ph type="dt" sz="half" idx="10"/>
          </p:nvPr>
        </p:nvSpPr>
        <p:spPr/>
        <p:txBody>
          <a:bodyPr/>
          <a:lstStyle/>
          <a:p>
            <a:fld id="{CF797BC2-4DE3-574B-9B03-F8618E925B08}" type="datetimeFigureOut">
              <a:rPr lang="en-JP" smtClean="0"/>
              <a:t>2023/12/01</a:t>
            </a:fld>
            <a:endParaRPr lang="en-JP"/>
          </a:p>
        </p:txBody>
      </p:sp>
      <p:sp>
        <p:nvSpPr>
          <p:cNvPr id="8" name="Footer Placeholder 7">
            <a:extLst>
              <a:ext uri="{FF2B5EF4-FFF2-40B4-BE49-F238E27FC236}">
                <a16:creationId xmlns:a16="http://schemas.microsoft.com/office/drawing/2014/main" id="{2EBD1FDF-06E6-26E7-C66E-F480809B071F}"/>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C7ADEF7-3601-8C93-AB53-53B71788655C}"/>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404056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2864-3AAE-30D1-4C76-4BF290FFEA6F}"/>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4E83E100-29ED-F63B-C57A-F2E941A00DA8}"/>
              </a:ext>
            </a:extLst>
          </p:cNvPr>
          <p:cNvSpPr>
            <a:spLocks noGrp="1"/>
          </p:cNvSpPr>
          <p:nvPr>
            <p:ph type="dt" sz="half" idx="10"/>
          </p:nvPr>
        </p:nvSpPr>
        <p:spPr/>
        <p:txBody>
          <a:bodyPr/>
          <a:lstStyle/>
          <a:p>
            <a:fld id="{CF797BC2-4DE3-574B-9B03-F8618E925B08}" type="datetimeFigureOut">
              <a:rPr lang="en-JP" smtClean="0"/>
              <a:t>2023/12/01</a:t>
            </a:fld>
            <a:endParaRPr lang="en-JP"/>
          </a:p>
        </p:txBody>
      </p:sp>
      <p:sp>
        <p:nvSpPr>
          <p:cNvPr id="4" name="Footer Placeholder 3">
            <a:extLst>
              <a:ext uri="{FF2B5EF4-FFF2-40B4-BE49-F238E27FC236}">
                <a16:creationId xmlns:a16="http://schemas.microsoft.com/office/drawing/2014/main" id="{011DA363-10D1-979C-AEF6-932385B5D032}"/>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E25E6530-AAAC-1302-DD52-4EE311435906}"/>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242986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14B642-F375-7D31-7FB0-100C5F5762F0}"/>
              </a:ext>
            </a:extLst>
          </p:cNvPr>
          <p:cNvSpPr>
            <a:spLocks noGrp="1"/>
          </p:cNvSpPr>
          <p:nvPr>
            <p:ph type="dt" sz="half" idx="10"/>
          </p:nvPr>
        </p:nvSpPr>
        <p:spPr/>
        <p:txBody>
          <a:bodyPr/>
          <a:lstStyle/>
          <a:p>
            <a:fld id="{CF797BC2-4DE3-574B-9B03-F8618E925B08}" type="datetimeFigureOut">
              <a:rPr lang="en-JP" smtClean="0"/>
              <a:t>2023/12/01</a:t>
            </a:fld>
            <a:endParaRPr lang="en-JP"/>
          </a:p>
        </p:txBody>
      </p:sp>
      <p:sp>
        <p:nvSpPr>
          <p:cNvPr id="3" name="Footer Placeholder 2">
            <a:extLst>
              <a:ext uri="{FF2B5EF4-FFF2-40B4-BE49-F238E27FC236}">
                <a16:creationId xmlns:a16="http://schemas.microsoft.com/office/drawing/2014/main" id="{4AD04344-0277-2F70-C2EE-34F831058D94}"/>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90A4AE98-B3EB-D5DA-FFD5-1313061B09CD}"/>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983438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EBCB-1167-783F-E7A6-CC3E6EB2F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08ADB52A-D8F3-57DF-4499-296F676C46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01A9E7C6-3057-C7A1-F6C8-9B7309B55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DB91C4-EFBE-5F49-D31F-27E463A00717}"/>
              </a:ext>
            </a:extLst>
          </p:cNvPr>
          <p:cNvSpPr>
            <a:spLocks noGrp="1"/>
          </p:cNvSpPr>
          <p:nvPr>
            <p:ph type="dt" sz="half" idx="10"/>
          </p:nvPr>
        </p:nvSpPr>
        <p:spPr/>
        <p:txBody>
          <a:bodyPr/>
          <a:lstStyle/>
          <a:p>
            <a:fld id="{CF797BC2-4DE3-574B-9B03-F8618E925B08}" type="datetimeFigureOut">
              <a:rPr lang="en-JP" smtClean="0"/>
              <a:t>2023/12/01</a:t>
            </a:fld>
            <a:endParaRPr lang="en-JP"/>
          </a:p>
        </p:txBody>
      </p:sp>
      <p:sp>
        <p:nvSpPr>
          <p:cNvPr id="6" name="Footer Placeholder 5">
            <a:extLst>
              <a:ext uri="{FF2B5EF4-FFF2-40B4-BE49-F238E27FC236}">
                <a16:creationId xmlns:a16="http://schemas.microsoft.com/office/drawing/2014/main" id="{D47EAEB2-19F5-39BF-81C1-4A53BE73FA0B}"/>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D86B88F8-D486-798B-D5FD-0EA4AFBFD174}"/>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337099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CFDE2-7573-C0CC-B9FF-4D6FD5C7D3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03E66E6E-E507-DD37-5E1E-9D21A3D01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F1B25861-32E3-FBC6-CB0E-29E279FA6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D7BF7E-05E6-7B43-3003-46464C3ACC10}"/>
              </a:ext>
            </a:extLst>
          </p:cNvPr>
          <p:cNvSpPr>
            <a:spLocks noGrp="1"/>
          </p:cNvSpPr>
          <p:nvPr>
            <p:ph type="dt" sz="half" idx="10"/>
          </p:nvPr>
        </p:nvSpPr>
        <p:spPr/>
        <p:txBody>
          <a:bodyPr/>
          <a:lstStyle/>
          <a:p>
            <a:fld id="{CF797BC2-4DE3-574B-9B03-F8618E925B08}" type="datetimeFigureOut">
              <a:rPr lang="en-JP" smtClean="0"/>
              <a:t>2023/12/01</a:t>
            </a:fld>
            <a:endParaRPr lang="en-JP"/>
          </a:p>
        </p:txBody>
      </p:sp>
      <p:sp>
        <p:nvSpPr>
          <p:cNvPr id="6" name="Footer Placeholder 5">
            <a:extLst>
              <a:ext uri="{FF2B5EF4-FFF2-40B4-BE49-F238E27FC236}">
                <a16:creationId xmlns:a16="http://schemas.microsoft.com/office/drawing/2014/main" id="{CB0DD8BC-F028-E05F-98B7-733DDFF3C4F9}"/>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40D44C57-0542-EF9C-BF94-19F8B82B885C}"/>
              </a:ext>
            </a:extLst>
          </p:cNvPr>
          <p:cNvSpPr>
            <a:spLocks noGrp="1"/>
          </p:cNvSpPr>
          <p:nvPr>
            <p:ph type="sldNum" sz="quarter" idx="12"/>
          </p:nvPr>
        </p:nvSpPr>
        <p:spPr/>
        <p:txBody>
          <a:bodyPr/>
          <a:lstStyle/>
          <a:p>
            <a:fld id="{9CF07E02-4F10-A245-BF71-53B1DC366C86}" type="slidenum">
              <a:rPr lang="en-JP" smtClean="0"/>
              <a:t>‹#›</a:t>
            </a:fld>
            <a:endParaRPr lang="en-JP"/>
          </a:p>
        </p:txBody>
      </p:sp>
    </p:spTree>
    <p:extLst>
      <p:ext uri="{BB962C8B-B14F-4D97-AF65-F5344CB8AC3E}">
        <p14:creationId xmlns:p14="http://schemas.microsoft.com/office/powerpoint/2010/main" val="2088808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3F1F35-ED09-2E84-DDF0-2A417F0134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16ED13C0-F3F5-CCCB-2A13-C48DC2287A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FDCC25CD-509D-6CCD-DD87-75303EF525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97BC2-4DE3-574B-9B03-F8618E925B08}" type="datetimeFigureOut">
              <a:rPr lang="en-JP" smtClean="0"/>
              <a:t>2023/12/01</a:t>
            </a:fld>
            <a:endParaRPr lang="en-JP"/>
          </a:p>
        </p:txBody>
      </p:sp>
      <p:sp>
        <p:nvSpPr>
          <p:cNvPr id="5" name="Footer Placeholder 4">
            <a:extLst>
              <a:ext uri="{FF2B5EF4-FFF2-40B4-BE49-F238E27FC236}">
                <a16:creationId xmlns:a16="http://schemas.microsoft.com/office/drawing/2014/main" id="{80D2DAE7-D076-1654-BFF8-397E4E4C0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CA68B920-9DE9-52DB-89B9-B616D817D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F07E02-4F10-A245-BF71-53B1DC366C86}" type="slidenum">
              <a:rPr lang="en-JP" smtClean="0"/>
              <a:t>‹#›</a:t>
            </a:fld>
            <a:endParaRPr lang="en-JP"/>
          </a:p>
        </p:txBody>
      </p:sp>
    </p:spTree>
    <p:extLst>
      <p:ext uri="{BB962C8B-B14F-4D97-AF65-F5344CB8AC3E}">
        <p14:creationId xmlns:p14="http://schemas.microsoft.com/office/powerpoint/2010/main" val="352142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E44E-D220-DE05-68D1-7354FFD4D1F0}"/>
              </a:ext>
            </a:extLst>
          </p:cNvPr>
          <p:cNvSpPr>
            <a:spLocks noGrp="1"/>
          </p:cNvSpPr>
          <p:nvPr>
            <p:ph type="ctrTitle"/>
          </p:nvPr>
        </p:nvSpPr>
        <p:spPr>
          <a:xfrm>
            <a:off x="1524000" y="1407173"/>
            <a:ext cx="9144000" cy="2387600"/>
          </a:xfrm>
        </p:spPr>
        <p:txBody>
          <a:bodyPr>
            <a:normAutofit fontScale="90000"/>
          </a:bodyPr>
          <a:lstStyle/>
          <a:p>
            <a:r>
              <a:rPr lang="en-US" dirty="0"/>
              <a:t>The Design of</a:t>
            </a:r>
            <a:br>
              <a:rPr lang="en-US" dirty="0"/>
            </a:br>
            <a:r>
              <a:rPr lang="en-US" dirty="0"/>
              <a:t> a Low-Energy Nuclear Battery (LENB)</a:t>
            </a:r>
            <a:endParaRPr lang="en-JP" dirty="0"/>
          </a:p>
        </p:txBody>
      </p:sp>
      <p:sp>
        <p:nvSpPr>
          <p:cNvPr id="3" name="Subtitle 2">
            <a:extLst>
              <a:ext uri="{FF2B5EF4-FFF2-40B4-BE49-F238E27FC236}">
                <a16:creationId xmlns:a16="http://schemas.microsoft.com/office/drawing/2014/main" id="{45C76125-68FD-EDCD-EF0E-FFFB1DD3A879}"/>
              </a:ext>
            </a:extLst>
          </p:cNvPr>
          <p:cNvSpPr>
            <a:spLocks noGrp="1"/>
          </p:cNvSpPr>
          <p:nvPr>
            <p:ph type="subTitle" idx="1"/>
          </p:nvPr>
        </p:nvSpPr>
        <p:spPr>
          <a:xfrm>
            <a:off x="1524000" y="4060613"/>
            <a:ext cx="9144000" cy="1857904"/>
          </a:xfrm>
        </p:spPr>
        <p:txBody>
          <a:bodyPr>
            <a:normAutofit/>
          </a:bodyPr>
          <a:lstStyle/>
          <a:p>
            <a:pPr lvl="1"/>
            <a:r>
              <a:rPr lang="en-US" sz="4000" dirty="0"/>
              <a:t>Ryoji Furui</a:t>
            </a:r>
          </a:p>
          <a:p>
            <a:pPr lvl="1"/>
            <a:r>
              <a:rPr lang="en-US" sz="2800" dirty="0"/>
              <a:t>Independent Researcher</a:t>
            </a:r>
          </a:p>
          <a:p>
            <a:pPr lvl="1"/>
            <a:r>
              <a:rPr lang="en-US" sz="3200" dirty="0"/>
              <a:t>Nano Fusion Design</a:t>
            </a:r>
          </a:p>
        </p:txBody>
      </p:sp>
    </p:spTree>
    <p:extLst>
      <p:ext uri="{BB962C8B-B14F-4D97-AF65-F5344CB8AC3E}">
        <p14:creationId xmlns:p14="http://schemas.microsoft.com/office/powerpoint/2010/main" val="50010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C664D-9452-5CA8-AD8D-1B2E88F45A67}"/>
              </a:ext>
            </a:extLst>
          </p:cNvPr>
          <p:cNvSpPr>
            <a:spLocks noGrp="1"/>
          </p:cNvSpPr>
          <p:nvPr>
            <p:ph type="title"/>
          </p:nvPr>
        </p:nvSpPr>
        <p:spPr/>
        <p:txBody>
          <a:bodyPr/>
          <a:lstStyle/>
          <a:p>
            <a:r>
              <a:rPr lang="en-US" dirty="0"/>
              <a:t>1. Author Profile</a:t>
            </a:r>
          </a:p>
        </p:txBody>
      </p:sp>
      <p:sp>
        <p:nvSpPr>
          <p:cNvPr id="3" name="Content Placeholder 2">
            <a:extLst>
              <a:ext uri="{FF2B5EF4-FFF2-40B4-BE49-F238E27FC236}">
                <a16:creationId xmlns:a16="http://schemas.microsoft.com/office/drawing/2014/main" id="{35BDDC1D-857F-C7AB-A36D-85B3C4697999}"/>
              </a:ext>
            </a:extLst>
          </p:cNvPr>
          <p:cNvSpPr>
            <a:spLocks noGrp="1"/>
          </p:cNvSpPr>
          <p:nvPr>
            <p:ph idx="1"/>
          </p:nvPr>
        </p:nvSpPr>
        <p:spPr>
          <a:xfrm>
            <a:off x="838200" y="1426341"/>
            <a:ext cx="10515600" cy="4929851"/>
          </a:xfrm>
        </p:spPr>
        <p:txBody>
          <a:bodyPr>
            <a:normAutofit lnSpcReduction="10000"/>
          </a:bodyPr>
          <a:lstStyle/>
          <a:p>
            <a:pPr marL="0" indent="0">
              <a:buNone/>
            </a:pPr>
            <a:r>
              <a:rPr lang="en-US" dirty="0"/>
              <a:t>Ryoji Furui, Independent Researcher</a:t>
            </a:r>
          </a:p>
          <a:p>
            <a:pPr lvl="1"/>
            <a:r>
              <a:rPr lang="en-US" dirty="0"/>
              <a:t>Received a Bachelor of Business degree from Yokohama National University in 1997.</a:t>
            </a:r>
          </a:p>
          <a:p>
            <a:pPr lvl="1"/>
            <a:r>
              <a:rPr lang="en-US" dirty="0"/>
              <a:t>Documented nuclear fusion in a short letter (2007) and an essay (2014) and developed reactor designs (2022–present).</a:t>
            </a:r>
          </a:p>
          <a:p>
            <a:pPr lvl="1"/>
            <a:r>
              <a:rPr lang="en-US" dirty="0"/>
              <a:t>Has had a variety of job experiences, including creation of music and art, and follows a “futen” (hippie) lifestyle.</a:t>
            </a:r>
          </a:p>
          <a:p>
            <a:pPr lvl="1"/>
            <a:r>
              <a:rPr lang="en-US" dirty="0"/>
              <a:t>Currently lives in the mountains and is cultivating hops.</a:t>
            </a:r>
          </a:p>
          <a:p>
            <a:pPr marL="0" indent="0">
              <a:buNone/>
            </a:pPr>
            <a:r>
              <a:rPr lang="en-US" dirty="0"/>
              <a:t>Nano Fusion Design</a:t>
            </a:r>
          </a:p>
          <a:p>
            <a:pPr lvl="1"/>
            <a:r>
              <a:rPr lang="en-US" dirty="0"/>
              <a:t>Obtained the domain name “nanofusion.design” in November 2022.</a:t>
            </a:r>
          </a:p>
          <a:p>
            <a:pPr lvl="1"/>
            <a:r>
              <a:rPr lang="en-US" dirty="0"/>
              <a:t>Currently designing the core component of a fusion reactor.</a:t>
            </a:r>
          </a:p>
          <a:p>
            <a:pPr lvl="1"/>
            <a:r>
              <a:rPr lang="en-US" dirty="0"/>
              <a:t>The project is open source and does not hold any patents. Plans are underway to create a community space at the LENB.org website.</a:t>
            </a:r>
          </a:p>
          <a:p>
            <a:pPr lvl="1"/>
            <a:endParaRPr lang="en-US" dirty="0"/>
          </a:p>
        </p:txBody>
      </p:sp>
    </p:spTree>
    <p:extLst>
      <p:ext uri="{BB962C8B-B14F-4D97-AF65-F5344CB8AC3E}">
        <p14:creationId xmlns:p14="http://schemas.microsoft.com/office/powerpoint/2010/main" val="162566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065E-A983-E408-47FB-145167399A78}"/>
              </a:ext>
            </a:extLst>
          </p:cNvPr>
          <p:cNvSpPr>
            <a:spLocks noGrp="1"/>
          </p:cNvSpPr>
          <p:nvPr>
            <p:ph type="title"/>
          </p:nvPr>
        </p:nvSpPr>
        <p:spPr/>
        <p:txBody>
          <a:bodyPr/>
          <a:lstStyle/>
          <a:p>
            <a:r>
              <a:rPr lang="en-US" dirty="0"/>
              <a:t>2. Core Design of the LENB </a:t>
            </a:r>
          </a:p>
        </p:txBody>
      </p:sp>
      <p:sp>
        <p:nvSpPr>
          <p:cNvPr id="3" name="Content Placeholder 2">
            <a:extLst>
              <a:ext uri="{FF2B5EF4-FFF2-40B4-BE49-F238E27FC236}">
                <a16:creationId xmlns:a16="http://schemas.microsoft.com/office/drawing/2014/main" id="{5ED59604-155E-6979-C2E5-2B0A75FCDE0D}"/>
              </a:ext>
            </a:extLst>
          </p:cNvPr>
          <p:cNvSpPr>
            <a:spLocks noGrp="1"/>
          </p:cNvSpPr>
          <p:nvPr>
            <p:ph idx="1"/>
          </p:nvPr>
        </p:nvSpPr>
        <p:spPr>
          <a:xfrm>
            <a:off x="4604809" y="1482530"/>
            <a:ext cx="6748991" cy="2023269"/>
          </a:xfrm>
        </p:spPr>
        <p:txBody>
          <a:bodyPr>
            <a:normAutofit fontScale="92500" lnSpcReduction="10000"/>
          </a:bodyPr>
          <a:lstStyle/>
          <a:p>
            <a:r>
              <a:rPr lang="en-US" dirty="0"/>
              <a:t>Extracts electricity rather than generating heat.</a:t>
            </a:r>
          </a:p>
          <a:p>
            <a:r>
              <a:rPr lang="en-US" dirty="0"/>
              <a:t>Miniaturized components to be simplified and ordered on the nanoscale.</a:t>
            </a:r>
          </a:p>
          <a:p>
            <a:r>
              <a:rPr lang="en-US" dirty="0"/>
              <a:t>Incorporates the latest developments in materials science.</a:t>
            </a:r>
          </a:p>
          <a:p>
            <a:endParaRPr lang="en-US" dirty="0"/>
          </a:p>
        </p:txBody>
      </p:sp>
      <p:pic>
        <p:nvPicPr>
          <p:cNvPr id="12" name="Picture 11">
            <a:extLst>
              <a:ext uri="{FF2B5EF4-FFF2-40B4-BE49-F238E27FC236}">
                <a16:creationId xmlns:a16="http://schemas.microsoft.com/office/drawing/2014/main" id="{3AA6DD76-CA88-A2E1-A43E-582891BC5B9A}"/>
              </a:ext>
            </a:extLst>
          </p:cNvPr>
          <p:cNvPicPr>
            <a:picLocks noChangeAspect="1"/>
          </p:cNvPicPr>
          <p:nvPr/>
        </p:nvPicPr>
        <p:blipFill>
          <a:blip r:embed="rId4"/>
          <a:stretch>
            <a:fillRect/>
          </a:stretch>
        </p:blipFill>
        <p:spPr>
          <a:xfrm>
            <a:off x="6095999" y="3438892"/>
            <a:ext cx="3018507" cy="2498653"/>
          </a:xfrm>
          <a:prstGeom prst="rect">
            <a:avLst/>
          </a:prstGeom>
        </p:spPr>
      </p:pic>
      <p:pic>
        <p:nvPicPr>
          <p:cNvPr id="14" name="Picture 13">
            <a:extLst>
              <a:ext uri="{FF2B5EF4-FFF2-40B4-BE49-F238E27FC236}">
                <a16:creationId xmlns:a16="http://schemas.microsoft.com/office/drawing/2014/main" id="{FFB8D484-FC44-20C4-70EF-85AFEE7C7641}"/>
              </a:ext>
            </a:extLst>
          </p:cNvPr>
          <p:cNvPicPr>
            <a:picLocks noChangeAspect="1"/>
          </p:cNvPicPr>
          <p:nvPr/>
        </p:nvPicPr>
        <p:blipFill>
          <a:blip r:embed="rId5"/>
          <a:stretch>
            <a:fillRect/>
          </a:stretch>
        </p:blipFill>
        <p:spPr>
          <a:xfrm>
            <a:off x="1000859" y="1585292"/>
            <a:ext cx="3352804" cy="4453211"/>
          </a:xfrm>
          <a:prstGeom prst="rect">
            <a:avLst/>
          </a:prstGeom>
        </p:spPr>
      </p:pic>
    </p:spTree>
    <p:extLst>
      <p:ext uri="{BB962C8B-B14F-4D97-AF65-F5344CB8AC3E}">
        <p14:creationId xmlns:p14="http://schemas.microsoft.com/office/powerpoint/2010/main" val="347226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7E2A-AA0B-EF58-A4AD-73ECFFA403FA}"/>
              </a:ext>
            </a:extLst>
          </p:cNvPr>
          <p:cNvSpPr>
            <a:spLocks noGrp="1"/>
          </p:cNvSpPr>
          <p:nvPr>
            <p:ph type="title"/>
          </p:nvPr>
        </p:nvSpPr>
        <p:spPr/>
        <p:txBody>
          <a:bodyPr/>
          <a:lstStyle/>
          <a:p>
            <a:r>
              <a:rPr lang="en-US" dirty="0"/>
              <a:t>3. Experimental Setup (Plan)</a:t>
            </a:r>
            <a:endParaRPr lang="en-JP" dirty="0"/>
          </a:p>
        </p:txBody>
      </p:sp>
      <p:pic>
        <p:nvPicPr>
          <p:cNvPr id="5" name="Content Placeholder 4">
            <a:extLst>
              <a:ext uri="{FF2B5EF4-FFF2-40B4-BE49-F238E27FC236}">
                <a16:creationId xmlns:a16="http://schemas.microsoft.com/office/drawing/2014/main" id="{1A355B29-225E-55FC-3455-FA7984969A56}"/>
              </a:ext>
            </a:extLst>
          </p:cNvPr>
          <p:cNvPicPr>
            <a:picLocks noGrp="1" noChangeAspect="1"/>
          </p:cNvPicPr>
          <p:nvPr>
            <p:ph idx="1"/>
          </p:nvPr>
        </p:nvPicPr>
        <p:blipFill>
          <a:blip r:embed="rId4"/>
          <a:stretch>
            <a:fillRect/>
          </a:stretch>
        </p:blipFill>
        <p:spPr>
          <a:xfrm>
            <a:off x="143932" y="1213667"/>
            <a:ext cx="7374467" cy="4751937"/>
          </a:xfrm>
        </p:spPr>
      </p:pic>
      <p:sp>
        <p:nvSpPr>
          <p:cNvPr id="6" name="Content Placeholder 2">
            <a:extLst>
              <a:ext uri="{FF2B5EF4-FFF2-40B4-BE49-F238E27FC236}">
                <a16:creationId xmlns:a16="http://schemas.microsoft.com/office/drawing/2014/main" id="{402058C2-4021-586D-BA1B-095A9FB13D1E}"/>
              </a:ext>
            </a:extLst>
          </p:cNvPr>
          <p:cNvSpPr txBox="1">
            <a:spLocks/>
          </p:cNvSpPr>
          <p:nvPr/>
        </p:nvSpPr>
        <p:spPr>
          <a:xfrm>
            <a:off x="7696814" y="1191365"/>
            <a:ext cx="3835401" cy="50561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Generate electricity?</a:t>
            </a:r>
          </a:p>
          <a:p>
            <a:r>
              <a:rPr lang="en-US" dirty="0"/>
              <a:t>No baking or pretreatment.</a:t>
            </a:r>
          </a:p>
          <a:p>
            <a:r>
              <a:rPr lang="en-US" dirty="0"/>
              <a:t>Three key parameters</a:t>
            </a:r>
          </a:p>
          <a:p>
            <a:pPr marL="971550" lvl="1" indent="-514350">
              <a:buFont typeface="+mj-lt"/>
              <a:buAutoNum type="arabicParenR"/>
            </a:pPr>
            <a:r>
              <a:rPr lang="en-US" dirty="0"/>
              <a:t>Core temperature</a:t>
            </a:r>
          </a:p>
          <a:p>
            <a:pPr marL="971550" lvl="1" indent="-514350">
              <a:buFont typeface="+mj-lt"/>
              <a:buAutoNum type="arabicParenR"/>
            </a:pPr>
            <a:r>
              <a:rPr lang="en-US" dirty="0"/>
              <a:t>Gas pressure</a:t>
            </a:r>
          </a:p>
          <a:p>
            <a:pPr marL="971550" lvl="1" indent="-514350">
              <a:buFont typeface="+mj-lt"/>
              <a:buAutoNum type="arabicParenR"/>
            </a:pPr>
            <a:r>
              <a:rPr lang="en-US" dirty="0"/>
              <a:t>THz frequency</a:t>
            </a:r>
          </a:p>
          <a:p>
            <a:r>
              <a:rPr lang="en-US" dirty="0"/>
              <a:t>Start with micro-scale materials.</a:t>
            </a:r>
          </a:p>
          <a:p>
            <a:r>
              <a:rPr lang="en-US" dirty="0"/>
              <a:t>Obtain static data to understand the low-energy nuclear reaction (LENR).</a:t>
            </a:r>
          </a:p>
          <a:p>
            <a:endParaRPr lang="en-US" dirty="0"/>
          </a:p>
        </p:txBody>
      </p:sp>
    </p:spTree>
    <p:extLst>
      <p:ext uri="{BB962C8B-B14F-4D97-AF65-F5344CB8AC3E}">
        <p14:creationId xmlns:p14="http://schemas.microsoft.com/office/powerpoint/2010/main" val="4242737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C8319-4931-445F-CDD8-1405BA8AE88E}"/>
              </a:ext>
            </a:extLst>
          </p:cNvPr>
          <p:cNvSpPr>
            <a:spLocks noGrp="1"/>
          </p:cNvSpPr>
          <p:nvPr>
            <p:ph type="title"/>
          </p:nvPr>
        </p:nvSpPr>
        <p:spPr/>
        <p:txBody>
          <a:bodyPr/>
          <a:lstStyle/>
          <a:p>
            <a:r>
              <a:rPr lang="en-US" dirty="0"/>
              <a:t>4. Theoretical Assumptions</a:t>
            </a:r>
          </a:p>
        </p:txBody>
      </p:sp>
      <p:sp>
        <p:nvSpPr>
          <p:cNvPr id="3" name="Content Placeholder 2">
            <a:extLst>
              <a:ext uri="{FF2B5EF4-FFF2-40B4-BE49-F238E27FC236}">
                <a16:creationId xmlns:a16="http://schemas.microsoft.com/office/drawing/2014/main" id="{C11E1067-A093-6C2B-89AC-F9ECF9752F45}"/>
              </a:ext>
            </a:extLst>
          </p:cNvPr>
          <p:cNvSpPr>
            <a:spLocks noGrp="1"/>
          </p:cNvSpPr>
          <p:nvPr>
            <p:ph idx="1"/>
          </p:nvPr>
        </p:nvSpPr>
        <p:spPr>
          <a:xfrm>
            <a:off x="838200" y="1405001"/>
            <a:ext cx="10515600" cy="4513083"/>
          </a:xfrm>
        </p:spPr>
        <p:txBody>
          <a:bodyPr>
            <a:normAutofit fontScale="92500" lnSpcReduction="10000"/>
          </a:bodyPr>
          <a:lstStyle/>
          <a:p>
            <a:pPr marL="514350" indent="-514350">
              <a:buFont typeface="+mj-lt"/>
              <a:buAutoNum type="arabicParenR"/>
            </a:pPr>
            <a:r>
              <a:rPr lang="en-US" dirty="0"/>
              <a:t>Excitation with THz radiation creates plasmons on the graphene surface.</a:t>
            </a:r>
          </a:p>
          <a:p>
            <a:pPr marL="514350" indent="-514350">
              <a:buFont typeface="+mj-lt"/>
              <a:buAutoNum type="arabicParenR"/>
            </a:pPr>
            <a:r>
              <a:rPr lang="en-US" dirty="0"/>
              <a:t>Hydrogen atoms are condensed within these plasmons.</a:t>
            </a:r>
          </a:p>
          <a:p>
            <a:pPr marL="514350" indent="-514350">
              <a:buFont typeface="+mj-lt"/>
              <a:buAutoNum type="arabicParenR"/>
            </a:pPr>
            <a:r>
              <a:rPr lang="en-US" dirty="0"/>
              <a:t>In the plasmons, protons capture electrons.</a:t>
            </a:r>
          </a:p>
          <a:p>
            <a:pPr marL="514350" indent="-514350">
              <a:buFont typeface="+mj-lt"/>
              <a:buAutoNum type="arabicParenR"/>
            </a:pPr>
            <a:r>
              <a:rPr lang="en-US" dirty="0"/>
              <a:t>Ultra-low momentum neutrons fuse with either the protons or each other.</a:t>
            </a:r>
          </a:p>
          <a:p>
            <a:pPr marL="514350" indent="-514350">
              <a:buFont typeface="+mj-lt"/>
              <a:buAutoNum type="arabicParenR"/>
            </a:pPr>
            <a:r>
              <a:rPr lang="en-US" dirty="0"/>
              <a:t>As a result of this process, one of the neutrons emits an electron through beta decay.</a:t>
            </a:r>
          </a:p>
          <a:p>
            <a:pPr marL="514350" indent="-514350">
              <a:buFont typeface="+mj-lt"/>
              <a:buAutoNum type="arabicParenR"/>
            </a:pPr>
            <a:r>
              <a:rPr lang="en-US" dirty="0"/>
              <a:t>The emission of electrons then generates electricity on a P-N junction via an electron-beam-induced effect.</a:t>
            </a:r>
          </a:p>
          <a:p>
            <a:pPr marL="514350" indent="-514350">
              <a:buFont typeface="+mj-lt"/>
              <a:buAutoNum type="arabicParenR"/>
            </a:pPr>
            <a:r>
              <a:rPr lang="en-US" dirty="0"/>
              <a:t>Additionally, a low-energy proton-proton (LEPP) chain reaction may occur.</a:t>
            </a:r>
          </a:p>
        </p:txBody>
      </p:sp>
    </p:spTree>
    <p:extLst>
      <p:ext uri="{BB962C8B-B14F-4D97-AF65-F5344CB8AC3E}">
        <p14:creationId xmlns:p14="http://schemas.microsoft.com/office/powerpoint/2010/main" val="217250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B777-9718-F3D3-603D-5367CB671122}"/>
              </a:ext>
            </a:extLst>
          </p:cNvPr>
          <p:cNvSpPr>
            <a:spLocks noGrp="1"/>
          </p:cNvSpPr>
          <p:nvPr>
            <p:ph type="title"/>
          </p:nvPr>
        </p:nvSpPr>
        <p:spPr/>
        <p:txBody>
          <a:bodyPr/>
          <a:lstStyle/>
          <a:p>
            <a:r>
              <a:rPr lang="en-US" dirty="0"/>
              <a:t>5. LEPP Chain Reaction Process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6B618A-B29F-D0E5-8636-1B6E1FE4D283}"/>
                  </a:ext>
                </a:extLst>
              </p:cNvPr>
              <p:cNvSpPr>
                <a:spLocks noGrp="1"/>
              </p:cNvSpPr>
              <p:nvPr>
                <p:ph idx="1"/>
              </p:nvPr>
            </p:nvSpPr>
            <p:spPr>
              <a:xfrm>
                <a:off x="838200" y="1324927"/>
                <a:ext cx="10515599" cy="5021644"/>
              </a:xfrm>
            </p:spPr>
            <p:txBody>
              <a:bodyPr>
                <a:normAutofit fontScale="92500"/>
              </a:bodyPr>
              <a:lstStyle/>
              <a:p>
                <a:r>
                  <a:rPr lang="en-US" dirty="0"/>
                  <a:t>The LEPP chain reaction is a significant and desirable reaction that occurs on the graphene surface. This reaction process involves four steps:</a:t>
                </a:r>
                <a:endParaRPr lang="en-US" dirty="0">
                  <a:latin typeface="Cambria Math" panose="02040503050406030204" pitchFamily="18" charset="0"/>
                </a:endParaRPr>
              </a:p>
              <a:p>
                <a:pPr marL="914400" lvl="1" indent="-457200">
                  <a:buFont typeface="+mj-lt"/>
                  <a:buAutoNum type="arabicParenR"/>
                </a:pPr>
                <a:r>
                  <a:rPr lang="en-US" dirty="0"/>
                  <a:t> </a:t>
                </a:r>
                <a14:m>
                  <m:oMath xmlns:m="http://schemas.openxmlformats.org/officeDocument/2006/math">
                    <m:sSup>
                      <m:sSupPr>
                        <m:ctrlPr>
                          <a:rPr lang="en-US" i="1" smtClean="0">
                            <a:latin typeface="Cambria Math" panose="02040503050406030204" pitchFamily="18" charset="0"/>
                          </a:rPr>
                        </m:ctrlPr>
                      </m:sSupPr>
                      <m:e>
                        <m:r>
                          <m:rPr>
                            <m:sty m:val="p"/>
                          </m:rPr>
                          <a:rPr lang="en-US" b="0" i="0" smtClean="0">
                            <a:latin typeface="Cambria Math" panose="02040503050406030204" pitchFamily="18" charset="0"/>
                          </a:rPr>
                          <m:t>p</m:t>
                        </m:r>
                        <m:r>
                          <a:rPr lang="en-US" b="0" i="0" smtClean="0">
                            <a:latin typeface="Cambria Math" panose="02040503050406030204" pitchFamily="18" charset="0"/>
                          </a:rPr>
                          <m:t> + </m:t>
                        </m:r>
                        <m:r>
                          <m:rPr>
                            <m:sty m:val="p"/>
                          </m:rPr>
                          <a:rPr lang="en-US" b="0" i="0" smtClean="0">
                            <a:latin typeface="Cambria Math" panose="02040503050406030204" pitchFamily="18" charset="0"/>
                          </a:rPr>
                          <m:t>e</m:t>
                        </m:r>
                      </m:e>
                      <m:sup>
                        <m:r>
                          <a:rPr lang="en-US" b="0" i="0" smtClean="0">
                            <a:latin typeface="Cambria Math" panose="02040503050406030204" pitchFamily="18" charset="0"/>
                          </a:rPr>
                          <m:t>−</m:t>
                        </m:r>
                      </m:sup>
                    </m:sSup>
                    <m:r>
                      <a:rPr lang="en-US" b="0" i="0" smtClean="0">
                        <a:latin typeface="Cambria Math" panose="02040503050406030204" pitchFamily="18" charset="0"/>
                      </a:rPr>
                      <m:t> </m:t>
                    </m:r>
                    <m:r>
                      <a:rPr lang="en-US" i="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rPr>
                      <m:t> </m:t>
                    </m:r>
                    <m:r>
                      <m:rPr>
                        <m:sty m:val="p"/>
                      </m:rPr>
                      <a:rPr lang="en-US" b="0" i="0" smtClean="0">
                        <a:latin typeface="Cambria Math" panose="02040503050406030204" pitchFamily="18" charset="0"/>
                      </a:rPr>
                      <m:t>n</m:t>
                    </m:r>
                    <m:r>
                      <a:rPr lang="en-US" b="0" i="0" smtClean="0">
                        <a:latin typeface="Cambria Math" panose="02040503050406030204" pitchFamily="18" charset="0"/>
                      </a:rPr>
                      <m:t> +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ν</m:t>
                        </m:r>
                      </m:e>
                      <m:sub>
                        <m:r>
                          <m:rPr>
                            <m:sty m:val="p"/>
                          </m:rPr>
                          <a:rPr lang="en-US" b="0" i="0" smtClean="0">
                            <a:latin typeface="Cambria Math" panose="02040503050406030204" pitchFamily="18" charset="0"/>
                          </a:rPr>
                          <m:t>e</m:t>
                        </m:r>
                      </m:sub>
                    </m:sSub>
                  </m:oMath>
                </a14:m>
                <a:r>
                  <a:rPr lang="en-US" dirty="0"/>
                  <a:t> ; electron capture</a:t>
                </a:r>
              </a:p>
              <a:p>
                <a:pPr marL="914400" lvl="1" indent="-457200">
                  <a:buFont typeface="+mj-lt"/>
                  <a:buAutoNum type="arabicParenR"/>
                </a:pPr>
                <a:r>
                  <a:rPr lang="en-US" dirty="0"/>
                  <a:t> </a:t>
                </a:r>
                <a14:m>
                  <m:oMath xmlns:m="http://schemas.openxmlformats.org/officeDocument/2006/math">
                    <m:r>
                      <m:rPr>
                        <m:sty m:val="p"/>
                      </m:rPr>
                      <a:rPr lang="en-US" i="0">
                        <a:latin typeface="Cambria Math" panose="02040503050406030204" pitchFamily="18" charset="0"/>
                      </a:rPr>
                      <m:t>p</m:t>
                    </m:r>
                    <m:r>
                      <a:rPr lang="en-US" i="0">
                        <a:latin typeface="Cambria Math" panose="02040503050406030204" pitchFamily="18" charset="0"/>
                      </a:rPr>
                      <m:t> + </m:t>
                    </m:r>
                    <m:r>
                      <m:rPr>
                        <m:sty m:val="p"/>
                      </m:rPr>
                      <a:rPr lang="en-US" i="0">
                        <a:latin typeface="Cambria Math" panose="02040503050406030204" pitchFamily="18" charset="0"/>
                      </a:rPr>
                      <m:t>n</m:t>
                    </m:r>
                    <m:r>
                      <a:rPr lang="en-US" i="0">
                        <a:latin typeface="Cambria Math" panose="02040503050406030204" pitchFamily="18" charset="0"/>
                      </a:rPr>
                      <m:t> → </m:t>
                    </m:r>
                    <m:r>
                      <m:rPr>
                        <m:sty m:val="p"/>
                      </m:rPr>
                      <a:rPr lang="en-US" i="0">
                        <a:latin typeface="Cambria Math" panose="02040503050406030204" pitchFamily="18" charset="0"/>
                      </a:rPr>
                      <m:t>d</m:t>
                    </m:r>
                    <m:r>
                      <a:rPr lang="en-US" i="0">
                        <a:latin typeface="Cambria Math" panose="02040503050406030204" pitchFamily="18" charset="0"/>
                      </a:rPr>
                      <m:t> + </m:t>
                    </m:r>
                    <m:sSub>
                      <m:sSubPr>
                        <m:ctrlPr>
                          <a:rPr lang="en-US" i="1">
                            <a:latin typeface="Cambria Math" panose="02040503050406030204" pitchFamily="18" charset="0"/>
                          </a:rPr>
                        </m:ctrlPr>
                      </m:sSubPr>
                      <m:e>
                        <m:r>
                          <m:rPr>
                            <m:sty m:val="p"/>
                          </m:rPr>
                          <a:rPr lang="en-US" i="0">
                            <a:latin typeface="Cambria Math" panose="02040503050406030204" pitchFamily="18" charset="0"/>
                          </a:rPr>
                          <m:t>ν</m:t>
                        </m:r>
                      </m:e>
                      <m:sub>
                        <m:r>
                          <m:rPr>
                            <m:sty m:val="p"/>
                          </m:rPr>
                          <a:rPr lang="en-US" i="0">
                            <a:latin typeface="Cambria Math" panose="02040503050406030204" pitchFamily="18" charset="0"/>
                          </a:rPr>
                          <m:t>e</m:t>
                        </m:r>
                      </m:sub>
                    </m:sSub>
                  </m:oMath>
                </a14:m>
                <a:r>
                  <a:rPr lang="en-US" dirty="0"/>
                  <a:t> ;  </a:t>
                </a:r>
                <a14:m>
                  <m:oMath xmlns:m="http://schemas.openxmlformats.org/officeDocument/2006/math">
                    <m:r>
                      <m:rPr>
                        <m:sty m:val="p"/>
                      </m:rPr>
                      <a:rPr lang="en-US" i="0">
                        <a:latin typeface="Cambria Math" panose="02040503050406030204" pitchFamily="18" charset="0"/>
                      </a:rPr>
                      <m:t>n</m:t>
                    </m:r>
                    <m:r>
                      <a:rPr lang="en-US" i="0">
                        <a:latin typeface="Cambria Math" panose="02040503050406030204" pitchFamily="18" charset="0"/>
                      </a:rPr>
                      <m:t> + </m:t>
                    </m:r>
                    <m:r>
                      <m:rPr>
                        <m:sty m:val="p"/>
                      </m:rPr>
                      <a:rPr lang="en-US" i="0">
                        <a:latin typeface="Cambria Math" panose="02040503050406030204" pitchFamily="18" charset="0"/>
                      </a:rPr>
                      <m:t>n</m:t>
                    </m:r>
                    <m:r>
                      <a:rPr lang="en-US" i="0">
                        <a:latin typeface="Cambria Math" panose="02040503050406030204" pitchFamily="18" charset="0"/>
                      </a:rPr>
                      <m:t> = </m:t>
                    </m:r>
                    <m:r>
                      <m:rPr>
                        <m:sty m:val="p"/>
                      </m:rPr>
                      <a:rPr lang="en-US" i="0">
                        <a:latin typeface="Cambria Math" panose="02040503050406030204" pitchFamily="18" charset="0"/>
                      </a:rPr>
                      <m:t>d</m:t>
                    </m:r>
                    <m:r>
                      <a:rPr lang="en-US" i="0">
                        <a:latin typeface="Cambria Math" panose="02040503050406030204" pitchFamily="18" charset="0"/>
                      </a:rPr>
                      <m:t> + </m:t>
                    </m:r>
                    <m:sSup>
                      <m:sSupPr>
                        <m:ctrlPr>
                          <a:rPr lang="en-US" i="1">
                            <a:latin typeface="Cambria Math" panose="02040503050406030204" pitchFamily="18" charset="0"/>
                          </a:rPr>
                        </m:ctrlPr>
                      </m:sSupPr>
                      <m:e>
                        <m:r>
                          <a:rPr lang="en-US" i="0">
                            <a:latin typeface="Cambria Math" panose="02040503050406030204" pitchFamily="18" charset="0"/>
                          </a:rPr>
                          <m:t> </m:t>
                        </m:r>
                        <m:r>
                          <m:rPr>
                            <m:sty m:val="p"/>
                          </m:rPr>
                          <a:rPr lang="en-US" i="0">
                            <a:latin typeface="Cambria Math" panose="02040503050406030204" pitchFamily="18" charset="0"/>
                          </a:rPr>
                          <m:t>e</m:t>
                        </m:r>
                      </m:e>
                      <m:sup>
                        <m:r>
                          <a:rPr lang="en-US" i="0">
                            <a:latin typeface="Cambria Math" panose="02040503050406030204" pitchFamily="18" charset="0"/>
                          </a:rPr>
                          <m:t>−</m:t>
                        </m:r>
                      </m:sup>
                    </m:sSup>
                    <m:r>
                      <a:rPr lang="en-US" i="0">
                        <a:latin typeface="Cambria Math" panose="02040503050406030204" pitchFamily="18" charset="0"/>
                      </a:rPr>
                      <m:t> +</m:t>
                    </m:r>
                    <m:r>
                      <a:rPr lang="en-US" b="0" i="0"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m:rPr>
                                <m:sty m:val="p"/>
                              </m:rPr>
                              <a:rPr lang="en-US" i="0">
                                <a:latin typeface="Cambria Math" panose="02040503050406030204" pitchFamily="18" charset="0"/>
                                <a:ea typeface="Cambria Math" panose="02040503050406030204" pitchFamily="18" charset="0"/>
                              </a:rPr>
                              <m:t>ν</m:t>
                            </m:r>
                          </m:e>
                        </m:acc>
                      </m:e>
                      <m:sub>
                        <m:r>
                          <m:rPr>
                            <m:sty m:val="p"/>
                          </m:rPr>
                          <a:rPr lang="en-US" i="0">
                            <a:latin typeface="Cambria Math" panose="02040503050406030204" pitchFamily="18" charset="0"/>
                          </a:rPr>
                          <m:t>e</m:t>
                        </m:r>
                      </m:sub>
                    </m:sSub>
                  </m:oMath>
                </a14:m>
                <a:r>
                  <a:rPr lang="en-US" dirty="0"/>
                  <a:t> ; deuterium production</a:t>
                </a:r>
              </a:p>
              <a:p>
                <a:pPr marL="914400" lvl="1" indent="-457200">
                  <a:buFont typeface="+mj-lt"/>
                  <a:buAutoNum type="arabicParenR"/>
                </a:pPr>
                <a:r>
                  <a:rPr lang="en-US" b="0" dirty="0"/>
                  <a:t> </a:t>
                </a:r>
                <a14:m>
                  <m:oMath xmlns:m="http://schemas.openxmlformats.org/officeDocument/2006/math">
                    <m:r>
                      <m:rPr>
                        <m:sty m:val="p"/>
                      </m:rPr>
                      <a:rPr lang="en-US" b="0" i="0" smtClean="0">
                        <a:latin typeface="Cambria Math" panose="02040503050406030204" pitchFamily="18" charset="0"/>
                      </a:rPr>
                      <m:t>d</m:t>
                    </m:r>
                    <m:r>
                      <a:rPr lang="en-US" b="0" i="0" smtClean="0">
                        <a:latin typeface="Cambria Math" panose="02040503050406030204" pitchFamily="18" charset="0"/>
                      </a:rPr>
                      <m:t> + </m:t>
                    </m:r>
                    <m:r>
                      <m:rPr>
                        <m:sty m:val="p"/>
                      </m:rPr>
                      <a:rPr lang="en-US" b="0" i="0" smtClean="0">
                        <a:latin typeface="Cambria Math" panose="02040503050406030204" pitchFamily="18" charset="0"/>
                      </a:rPr>
                      <m:t>n</m:t>
                    </m:r>
                    <m:r>
                      <a:rPr lang="en-US" b="0" i="0" smtClean="0">
                        <a:latin typeface="Cambria Math" panose="02040503050406030204" pitchFamily="18" charset="0"/>
                      </a:rPr>
                      <m:t> → </m:t>
                    </m:r>
                    <m:sPre>
                      <m:sPrePr>
                        <m:ctrlPr>
                          <a:rPr lang="en-US" b="0" i="1" smtClean="0">
                            <a:latin typeface="Cambria Math" panose="02040503050406030204" pitchFamily="18" charset="0"/>
                          </a:rPr>
                        </m:ctrlPr>
                      </m:sPrePr>
                      <m:sub>
                        <m:r>
                          <a:rPr lang="en-US" b="0" i="0" smtClean="0">
                            <a:latin typeface="Cambria Math" panose="02040503050406030204" pitchFamily="18" charset="0"/>
                          </a:rPr>
                          <m:t> </m:t>
                        </m:r>
                      </m:sub>
                      <m:sup>
                        <m:r>
                          <a:rPr lang="en-US" b="0" i="0" smtClean="0">
                            <a:latin typeface="Cambria Math" panose="02040503050406030204" pitchFamily="18" charset="0"/>
                          </a:rPr>
                          <m:t>3</m:t>
                        </m:r>
                      </m:sup>
                      <m:e>
                        <m:r>
                          <m:rPr>
                            <m:sty m:val="p"/>
                          </m:rPr>
                          <a:rPr lang="en-US" b="0" i="0" smtClean="0">
                            <a:latin typeface="Cambria Math" panose="02040503050406030204" pitchFamily="18" charset="0"/>
                          </a:rPr>
                          <m:t>He</m:t>
                        </m:r>
                      </m:e>
                    </m:sPre>
                    <m:r>
                      <a:rPr lang="en-US" b="0" i="0" smtClean="0">
                        <a:latin typeface="Cambria Math" panose="02040503050406030204" pitchFamily="18" charset="0"/>
                      </a:rPr>
                      <m:t> + </m:t>
                    </m:r>
                    <m:sSup>
                      <m:sSupPr>
                        <m:ctrlPr>
                          <a:rPr lang="en-US" i="1" smtClean="0">
                            <a:latin typeface="Cambria Math" panose="02040503050406030204" pitchFamily="18" charset="0"/>
                          </a:rPr>
                        </m:ctrlPr>
                      </m:sSupPr>
                      <m:e>
                        <m:r>
                          <a:rPr lang="en-US" b="0" i="0" smtClean="0">
                            <a:latin typeface="Cambria Math" panose="02040503050406030204" pitchFamily="18" charset="0"/>
                          </a:rPr>
                          <m:t> </m:t>
                        </m:r>
                        <m:r>
                          <m:rPr>
                            <m:sty m:val="p"/>
                          </m:rPr>
                          <a:rPr lang="en-US" b="0" i="0" smtClean="0">
                            <a:latin typeface="Cambria Math" panose="02040503050406030204" pitchFamily="18" charset="0"/>
                          </a:rPr>
                          <m:t>e</m:t>
                        </m:r>
                      </m:e>
                      <m:sup>
                        <m:r>
                          <a:rPr lang="en-US" b="0" i="0" smtClean="0">
                            <a:latin typeface="Cambria Math" panose="02040503050406030204" pitchFamily="18" charset="0"/>
                          </a:rPr>
                          <m:t>−</m:t>
                        </m:r>
                      </m:sup>
                    </m:sSup>
                    <m:r>
                      <a:rPr lang="en-US" b="0" i="0" smtClean="0">
                        <a:latin typeface="Cambria Math" panose="02040503050406030204" pitchFamily="18" charset="0"/>
                      </a:rPr>
                      <m:t> +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ea typeface="Cambria Math" panose="02040503050406030204" pitchFamily="18" charset="0"/>
                              </a:rPr>
                              <m:t>ν</m:t>
                            </m:r>
                          </m:e>
                        </m:acc>
                      </m:e>
                      <m:sub>
                        <m:r>
                          <m:rPr>
                            <m:sty m:val="p"/>
                          </m:rPr>
                          <a:rPr lang="en-US" b="0" i="0" smtClean="0">
                            <a:latin typeface="Cambria Math" panose="02040503050406030204" pitchFamily="18" charset="0"/>
                          </a:rPr>
                          <m:t>e</m:t>
                        </m:r>
                      </m:sub>
                    </m:sSub>
                  </m:oMath>
                </a14:m>
                <a:r>
                  <a:rPr lang="en-US" dirty="0"/>
                  <a:t> ; helium-3 production</a:t>
                </a:r>
              </a:p>
              <a:p>
                <a:pPr marL="914400" lvl="1" indent="-457200">
                  <a:buFont typeface="+mj-lt"/>
                  <a:buAutoNum type="arabicParenR"/>
                </a:pPr>
                <a:r>
                  <a:rPr lang="en-US" b="0" dirty="0"/>
                  <a:t> </a:t>
                </a:r>
                <a14:m>
                  <m:oMath xmlns:m="http://schemas.openxmlformats.org/officeDocument/2006/math">
                    <m:sPre>
                      <m:sPrePr>
                        <m:ctrlPr>
                          <a:rPr lang="en-US" b="0" i="1" smtClean="0">
                            <a:latin typeface="Cambria Math" panose="02040503050406030204" pitchFamily="18" charset="0"/>
                          </a:rPr>
                        </m:ctrlPr>
                      </m:sPrePr>
                      <m:sub>
                        <m:r>
                          <a:rPr lang="en-US" b="0" i="0" smtClean="0">
                            <a:latin typeface="Cambria Math" panose="02040503050406030204" pitchFamily="18" charset="0"/>
                          </a:rPr>
                          <m:t> </m:t>
                        </m:r>
                      </m:sub>
                      <m:sup>
                        <m:r>
                          <a:rPr lang="en-US" b="0" i="0" smtClean="0">
                            <a:latin typeface="Cambria Math" panose="02040503050406030204" pitchFamily="18" charset="0"/>
                          </a:rPr>
                          <m:t>3</m:t>
                        </m:r>
                      </m:sup>
                      <m:e>
                        <m:r>
                          <m:rPr>
                            <m:sty m:val="p"/>
                          </m:rPr>
                          <a:rPr lang="en-US" b="0" i="0" smtClean="0">
                            <a:latin typeface="Cambria Math" panose="02040503050406030204" pitchFamily="18" charset="0"/>
                          </a:rPr>
                          <m:t>He</m:t>
                        </m:r>
                      </m:e>
                    </m:sPre>
                    <m:r>
                      <a:rPr lang="en-US" b="0" i="0" smtClean="0">
                        <a:latin typeface="Cambria Math" panose="02040503050406030204" pitchFamily="18" charset="0"/>
                      </a:rPr>
                      <m:t> + </m:t>
                    </m:r>
                    <m:r>
                      <m:rPr>
                        <m:sty m:val="p"/>
                      </m:rPr>
                      <a:rPr lang="en-US" b="0" i="0" smtClean="0">
                        <a:latin typeface="Cambria Math" panose="02040503050406030204" pitchFamily="18" charset="0"/>
                      </a:rPr>
                      <m:t>n</m:t>
                    </m:r>
                    <m:r>
                      <a:rPr lang="en-US" b="0" i="0" smtClean="0">
                        <a:latin typeface="Cambria Math" panose="02040503050406030204" pitchFamily="18" charset="0"/>
                      </a:rPr>
                      <m:t> → </m:t>
                    </m:r>
                    <m:sPre>
                      <m:sPrePr>
                        <m:ctrlPr>
                          <a:rPr lang="en-US" b="0" i="1" smtClean="0">
                            <a:latin typeface="Cambria Math" panose="02040503050406030204" pitchFamily="18" charset="0"/>
                          </a:rPr>
                        </m:ctrlPr>
                      </m:sPrePr>
                      <m:sub>
                        <m:r>
                          <a:rPr lang="en-US" b="0" i="0" smtClean="0">
                            <a:latin typeface="Cambria Math" panose="02040503050406030204" pitchFamily="18" charset="0"/>
                          </a:rPr>
                          <m:t> </m:t>
                        </m:r>
                      </m:sub>
                      <m:sup>
                        <m:r>
                          <a:rPr lang="en-US" b="0" i="0" smtClean="0">
                            <a:latin typeface="Cambria Math" panose="02040503050406030204" pitchFamily="18" charset="0"/>
                          </a:rPr>
                          <m:t>4</m:t>
                        </m:r>
                      </m:sup>
                      <m:e>
                        <m:r>
                          <m:rPr>
                            <m:sty m:val="p"/>
                          </m:rPr>
                          <a:rPr lang="en-US" b="0" i="0" smtClean="0">
                            <a:latin typeface="Cambria Math" panose="02040503050406030204" pitchFamily="18" charset="0"/>
                          </a:rPr>
                          <m:t>He</m:t>
                        </m:r>
                      </m:e>
                    </m:sPre>
                    <m:r>
                      <a:rPr lang="en-US" b="0" i="0" smtClean="0">
                        <a:latin typeface="Cambria Math" panose="02040503050406030204" pitchFamily="18" charset="0"/>
                      </a:rPr>
                      <m:t> + </m:t>
                    </m:r>
                    <m:sSub>
                      <m:sSubPr>
                        <m:ctrlPr>
                          <a:rPr lang="en-US" i="1">
                            <a:latin typeface="Cambria Math" panose="02040503050406030204" pitchFamily="18" charset="0"/>
                          </a:rPr>
                        </m:ctrlPr>
                      </m:sSubPr>
                      <m:e>
                        <m:r>
                          <m:rPr>
                            <m:sty m:val="p"/>
                          </m:rPr>
                          <a:rPr lang="en-US" i="0">
                            <a:latin typeface="Cambria Math" panose="02040503050406030204" pitchFamily="18" charset="0"/>
                            <a:ea typeface="Cambria Math" panose="02040503050406030204" pitchFamily="18" charset="0"/>
                          </a:rPr>
                          <m:t>ν</m:t>
                        </m:r>
                      </m:e>
                      <m:sub>
                        <m:r>
                          <m:rPr>
                            <m:sty m:val="p"/>
                          </m:rPr>
                          <a:rPr lang="en-US" i="0">
                            <a:latin typeface="Cambria Math" panose="02040503050406030204" pitchFamily="18" charset="0"/>
                          </a:rPr>
                          <m:t>e</m:t>
                        </m:r>
                      </m:sub>
                    </m:sSub>
                  </m:oMath>
                </a14:m>
                <a:r>
                  <a:rPr lang="en-US" dirty="0"/>
                  <a:t> ; helium-4 production</a:t>
                </a:r>
              </a:p>
              <a:p>
                <a:r>
                  <a:rPr lang="en-US" dirty="0"/>
                  <a:t>The resulting mass deficit is fundamentally converted into gravitons, which are massless particles that carry kinetic energy. When gravitons collide with particles that have mass, they transfer their kinetic energy to the particles with mass. As a result, when gravitons collide with charged particles, electromagnetic radiation (such as gamma rays) is emitted. This is why we do not observe gamma rays in lower-energy fields, such as that of an LENR.</a:t>
                </a:r>
              </a:p>
            </p:txBody>
          </p:sp>
        </mc:Choice>
        <mc:Fallback>
          <p:sp>
            <p:nvSpPr>
              <p:cNvPr id="3" name="Content Placeholder 2">
                <a:extLst>
                  <a:ext uri="{FF2B5EF4-FFF2-40B4-BE49-F238E27FC236}">
                    <a16:creationId xmlns:a16="http://schemas.microsoft.com/office/drawing/2014/main" id="{CA6B618A-B29F-D0E5-8636-1B6E1FE4D283}"/>
                  </a:ext>
                </a:extLst>
              </p:cNvPr>
              <p:cNvSpPr>
                <a:spLocks noGrp="1" noRot="1" noChangeAspect="1" noMove="1" noResize="1" noEditPoints="1" noAdjustHandles="1" noChangeArrowheads="1" noChangeShapeType="1" noTextEdit="1"/>
              </p:cNvSpPr>
              <p:nvPr>
                <p:ph idx="1"/>
              </p:nvPr>
            </p:nvSpPr>
            <p:spPr>
              <a:xfrm>
                <a:off x="838200" y="1324927"/>
                <a:ext cx="10515599" cy="5021644"/>
              </a:xfrm>
              <a:blipFill>
                <a:blip r:embed="rId3"/>
                <a:stretch>
                  <a:fillRect l="-966" t="-2020" r="-1812"/>
                </a:stretch>
              </a:blipFill>
            </p:spPr>
            <p:txBody>
              <a:bodyPr/>
              <a:lstStyle/>
              <a:p>
                <a:r>
                  <a:rPr lang="en-US">
                    <a:noFill/>
                  </a:rPr>
                  <a:t> </a:t>
                </a:r>
              </a:p>
            </p:txBody>
          </p:sp>
        </mc:Fallback>
      </mc:AlternateContent>
    </p:spTree>
    <p:extLst>
      <p:ext uri="{BB962C8B-B14F-4D97-AF65-F5344CB8AC3E}">
        <p14:creationId xmlns:p14="http://schemas.microsoft.com/office/powerpoint/2010/main" val="1263392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33D8F-B23D-EAA9-96A4-2E9FF95265C1}"/>
              </a:ext>
            </a:extLst>
          </p:cNvPr>
          <p:cNvSpPr>
            <a:spLocks noGrp="1"/>
          </p:cNvSpPr>
          <p:nvPr>
            <p:ph idx="1"/>
          </p:nvPr>
        </p:nvSpPr>
        <p:spPr>
          <a:xfrm>
            <a:off x="838200" y="1825623"/>
            <a:ext cx="10515600" cy="4392297"/>
          </a:xfrm>
        </p:spPr>
        <p:txBody>
          <a:bodyPr>
            <a:normAutofit/>
          </a:bodyPr>
          <a:lstStyle/>
          <a:p>
            <a:r>
              <a:rPr lang="en-US" dirty="0"/>
              <a:t>Nano Fusion Design follows an open-source IP policy and does not hold any patents.</a:t>
            </a:r>
          </a:p>
          <a:p>
            <a:r>
              <a:rPr lang="en-US" dirty="0"/>
              <a:t>All IPs have been deposited on the GitHub platform, which is a popular open-source software repository. They can be found at http://github.com/nanofusion</a:t>
            </a:r>
          </a:p>
          <a:p>
            <a:r>
              <a:rPr lang="en-US" dirty="0"/>
              <a:t>We only collaborate on non-confidential matters.</a:t>
            </a:r>
          </a:p>
          <a:p>
            <a:r>
              <a:rPr lang="en-US" dirty="0"/>
              <a:t>We have obtained the internet domain LENB.org for the open-source community, where IPs will be stored on a blockchain-like network system to preserve and authenticate their decentralized ownership.</a:t>
            </a:r>
          </a:p>
        </p:txBody>
      </p:sp>
      <p:sp>
        <p:nvSpPr>
          <p:cNvPr id="2" name="Title 1">
            <a:extLst>
              <a:ext uri="{FF2B5EF4-FFF2-40B4-BE49-F238E27FC236}">
                <a16:creationId xmlns:a16="http://schemas.microsoft.com/office/drawing/2014/main" id="{DF9DF6AB-4D6F-C5D2-1355-6D18503AD021}"/>
              </a:ext>
            </a:extLst>
          </p:cNvPr>
          <p:cNvSpPr>
            <a:spLocks noGrp="1"/>
          </p:cNvSpPr>
          <p:nvPr>
            <p:ph type="title"/>
          </p:nvPr>
        </p:nvSpPr>
        <p:spPr/>
        <p:txBody>
          <a:bodyPr/>
          <a:lstStyle/>
          <a:p>
            <a:r>
              <a:rPr lang="en-US" dirty="0"/>
              <a:t>6. Intellectual Property (IP) Policy</a:t>
            </a:r>
          </a:p>
        </p:txBody>
      </p:sp>
    </p:spTree>
    <p:extLst>
      <p:ext uri="{BB962C8B-B14F-4D97-AF65-F5344CB8AC3E}">
        <p14:creationId xmlns:p14="http://schemas.microsoft.com/office/powerpoint/2010/main" val="294065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8050E-2AE1-A512-D866-A6B0B319578F}"/>
              </a:ext>
            </a:extLst>
          </p:cNvPr>
          <p:cNvSpPr>
            <a:spLocks noGrp="1"/>
          </p:cNvSpPr>
          <p:nvPr>
            <p:ph type="title"/>
          </p:nvPr>
        </p:nvSpPr>
        <p:spPr/>
        <p:txBody>
          <a:bodyPr/>
          <a:lstStyle/>
          <a:p>
            <a:r>
              <a:rPr lang="en-US" dirty="0"/>
              <a:t>7. Collaborative Processing with IP Policy</a:t>
            </a:r>
          </a:p>
        </p:txBody>
      </p:sp>
      <p:graphicFrame>
        <p:nvGraphicFramePr>
          <p:cNvPr id="4" name="Table 4">
            <a:extLst>
              <a:ext uri="{FF2B5EF4-FFF2-40B4-BE49-F238E27FC236}">
                <a16:creationId xmlns:a16="http://schemas.microsoft.com/office/drawing/2014/main" id="{95C68994-0832-8A6E-3A79-7BA99961D21B}"/>
              </a:ext>
            </a:extLst>
          </p:cNvPr>
          <p:cNvGraphicFramePr>
            <a:graphicFrameLocks noGrp="1"/>
          </p:cNvGraphicFramePr>
          <p:nvPr>
            <p:ph idx="1"/>
            <p:extLst>
              <p:ext uri="{D42A27DB-BD31-4B8C-83A1-F6EECF244321}">
                <p14:modId xmlns:p14="http://schemas.microsoft.com/office/powerpoint/2010/main" val="4251297196"/>
              </p:ext>
            </p:extLst>
          </p:nvPr>
        </p:nvGraphicFramePr>
        <p:xfrm>
          <a:off x="838200" y="1446492"/>
          <a:ext cx="10515600" cy="2367226"/>
        </p:xfrm>
        <a:graphic>
          <a:graphicData uri="http://schemas.openxmlformats.org/drawingml/2006/table">
            <a:tbl>
              <a:tblPr firstRow="1" bandRow="1">
                <a:tableStyleId>{7DF18680-E054-41AD-8BC1-D1AEF772440D}</a:tableStyleId>
              </a:tblPr>
              <a:tblGrid>
                <a:gridCol w="2103120">
                  <a:extLst>
                    <a:ext uri="{9D8B030D-6E8A-4147-A177-3AD203B41FA5}">
                      <a16:colId xmlns:a16="http://schemas.microsoft.com/office/drawing/2014/main" val="3499282817"/>
                    </a:ext>
                  </a:extLst>
                </a:gridCol>
                <a:gridCol w="2103120">
                  <a:extLst>
                    <a:ext uri="{9D8B030D-6E8A-4147-A177-3AD203B41FA5}">
                      <a16:colId xmlns:a16="http://schemas.microsoft.com/office/drawing/2014/main" val="1112850805"/>
                    </a:ext>
                  </a:extLst>
                </a:gridCol>
                <a:gridCol w="2103120">
                  <a:extLst>
                    <a:ext uri="{9D8B030D-6E8A-4147-A177-3AD203B41FA5}">
                      <a16:colId xmlns:a16="http://schemas.microsoft.com/office/drawing/2014/main" val="2252468848"/>
                    </a:ext>
                  </a:extLst>
                </a:gridCol>
                <a:gridCol w="2103120">
                  <a:extLst>
                    <a:ext uri="{9D8B030D-6E8A-4147-A177-3AD203B41FA5}">
                      <a16:colId xmlns:a16="http://schemas.microsoft.com/office/drawing/2014/main" val="3839130751"/>
                    </a:ext>
                  </a:extLst>
                </a:gridCol>
                <a:gridCol w="2103120">
                  <a:extLst>
                    <a:ext uri="{9D8B030D-6E8A-4147-A177-3AD203B41FA5}">
                      <a16:colId xmlns:a16="http://schemas.microsoft.com/office/drawing/2014/main" val="2984319309"/>
                    </a:ext>
                  </a:extLst>
                </a:gridCol>
              </a:tblGrid>
              <a:tr h="585615">
                <a:tc>
                  <a:txBody>
                    <a:bodyPr/>
                    <a:lstStyle/>
                    <a:p>
                      <a:pPr algn="ctr"/>
                      <a:r>
                        <a:rPr lang="en-US" dirty="0"/>
                        <a:t>Phase</a:t>
                      </a:r>
                    </a:p>
                  </a:txBody>
                  <a:tcPr anchor="ctr">
                    <a:lnB w="12700" cap="flat" cmpd="sng" algn="ctr">
                      <a:solidFill>
                        <a:schemeClr val="bg1"/>
                      </a:solidFill>
                      <a:prstDash val="solid"/>
                      <a:round/>
                      <a:headEnd type="none" w="med" len="med"/>
                      <a:tailEnd type="none" w="med" len="med"/>
                    </a:lnB>
                  </a:tcPr>
                </a:tc>
                <a:tc gridSpan="2">
                  <a:txBody>
                    <a:bodyPr/>
                    <a:lstStyle/>
                    <a:p>
                      <a:pPr algn="ctr"/>
                      <a:r>
                        <a:rPr lang="en-US" dirty="0"/>
                        <a:t>Proof of Concept</a:t>
                      </a:r>
                    </a:p>
                  </a:txBody>
                  <a:tcPr anchor="ctr">
                    <a:lnB w="12700" cap="flat" cmpd="sng" algn="ctr">
                      <a:solidFill>
                        <a:schemeClr val="bg1"/>
                      </a:solidFill>
                      <a:prstDash val="solid"/>
                      <a:round/>
                      <a:headEnd type="none" w="med" len="med"/>
                      <a:tailEnd type="none" w="med" len="med"/>
                    </a:lnB>
                  </a:tcPr>
                </a:tc>
                <a:tc hMerge="1">
                  <a:txBody>
                    <a:bodyPr/>
                    <a:lstStyle/>
                    <a:p>
                      <a:pPr algn="ctr"/>
                      <a:endParaRPr lang="en-US" dirty="0"/>
                    </a:p>
                  </a:txBody>
                  <a:tcPr anchor="ctr">
                    <a:lnB w="12700" cap="flat" cmpd="sng" algn="ctr">
                      <a:solidFill>
                        <a:schemeClr val="bg1"/>
                      </a:solidFill>
                      <a:prstDash val="solid"/>
                      <a:round/>
                      <a:headEnd type="none" w="med" len="med"/>
                      <a:tailEnd type="none" w="med" len="med"/>
                    </a:lnB>
                  </a:tcPr>
                </a:tc>
                <a:tc gridSpan="2">
                  <a:txBody>
                    <a:bodyPr/>
                    <a:lstStyle/>
                    <a:p>
                      <a:pPr algn="ctr"/>
                      <a:r>
                        <a:rPr lang="en-US" dirty="0"/>
                        <a:t>Production</a:t>
                      </a:r>
                    </a:p>
                  </a:txBody>
                  <a:tcPr anchor="ctr">
                    <a:lnB w="12700" cap="flat" cmpd="sng" algn="ctr">
                      <a:solidFill>
                        <a:schemeClr val="bg1"/>
                      </a:solidFill>
                      <a:prstDash val="solid"/>
                      <a:round/>
                      <a:headEnd type="none" w="med" len="med"/>
                      <a:tailEnd type="none" w="med" len="med"/>
                    </a:lnB>
                  </a:tcPr>
                </a:tc>
                <a:tc hMerge="1">
                  <a:txBody>
                    <a:bodyPr/>
                    <a:lstStyle/>
                    <a:p>
                      <a:pPr algn="ctr"/>
                      <a:endParaRPr lang="en-US" dirty="0"/>
                    </a:p>
                  </a:txBody>
                  <a:tcPr anchor="ctr">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90061943"/>
                  </a:ext>
                </a:extLst>
              </a:tr>
              <a:tr h="585615">
                <a:tc>
                  <a:txBody>
                    <a:bodyPr/>
                    <a:lstStyle/>
                    <a:p>
                      <a:pPr algn="ctr"/>
                      <a:r>
                        <a:rPr lang="en-US" dirty="0"/>
                        <a:t>IP Policy</a:t>
                      </a:r>
                    </a:p>
                  </a:txBody>
                  <a:tcPr anchor="ctr">
                    <a:lnT w="12700" cap="flat" cmpd="sng" algn="ctr">
                      <a:solidFill>
                        <a:schemeClr val="bg1"/>
                      </a:solidFill>
                      <a:prstDash val="solid"/>
                      <a:round/>
                      <a:headEnd type="none" w="med" len="med"/>
                      <a:tailEnd type="none" w="med" len="med"/>
                    </a:lnT>
                  </a:tcPr>
                </a:tc>
                <a:tc>
                  <a:txBody>
                    <a:bodyPr/>
                    <a:lstStyle/>
                    <a:p>
                      <a:pPr algn="ctr"/>
                      <a:r>
                        <a:rPr lang="en-US" dirty="0"/>
                        <a:t>Open Source</a:t>
                      </a:r>
                    </a:p>
                  </a:txBody>
                  <a:tcPr anchor="ctr">
                    <a:lnT w="12700" cap="flat" cmpd="sng" algn="ctr">
                      <a:solidFill>
                        <a:schemeClr val="bg1"/>
                      </a:solidFill>
                      <a:prstDash val="solid"/>
                      <a:round/>
                      <a:headEnd type="none" w="med" len="med"/>
                      <a:tailEnd type="none" w="med" len="med"/>
                    </a:lnT>
                  </a:tcPr>
                </a:tc>
                <a:tc>
                  <a:txBody>
                    <a:bodyPr/>
                    <a:lstStyle/>
                    <a:p>
                      <a:pPr algn="ctr"/>
                      <a:r>
                        <a:rPr lang="en-US" dirty="0"/>
                        <a:t>Patent-free</a:t>
                      </a:r>
                    </a:p>
                  </a:txBody>
                  <a:tcPr anchor="ctr">
                    <a:lnT w="12700" cap="flat" cmpd="sng" algn="ctr">
                      <a:solidFill>
                        <a:schemeClr val="bg1"/>
                      </a:solidFill>
                      <a:prstDash val="solid"/>
                      <a:round/>
                      <a:headEnd type="none" w="med" len="med"/>
                      <a:tailEnd type="none" w="med" len="med"/>
                    </a:lnT>
                  </a:tcPr>
                </a:tc>
                <a:tc>
                  <a:txBody>
                    <a:bodyPr/>
                    <a:lstStyle/>
                    <a:p>
                      <a:pPr algn="ctr"/>
                      <a:r>
                        <a:rPr lang="en-US" dirty="0"/>
                        <a:t>Open Source</a:t>
                      </a:r>
                    </a:p>
                  </a:txBody>
                  <a:tcPr anchor="ctr">
                    <a:lnT w="12700" cap="flat" cmpd="sng" algn="ctr">
                      <a:solidFill>
                        <a:schemeClr val="bg1"/>
                      </a:solidFill>
                      <a:prstDash val="solid"/>
                      <a:round/>
                      <a:headEnd type="none" w="med" len="med"/>
                      <a:tailEnd type="none" w="med" len="med"/>
                    </a:lnT>
                  </a:tcPr>
                </a:tc>
                <a:tc>
                  <a:txBody>
                    <a:bodyPr/>
                    <a:lstStyle/>
                    <a:p>
                      <a:pPr algn="ctr"/>
                      <a:r>
                        <a:rPr lang="en-US" dirty="0"/>
                        <a:t>Patent-free</a:t>
                      </a:r>
                    </a:p>
                  </a:txBody>
                  <a:tcPr anchor="ct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19848972"/>
                  </a:ext>
                </a:extLst>
              </a:tr>
              <a:tr h="5856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Nano Fusion Design</a:t>
                      </a:r>
                    </a:p>
                  </a:txBody>
                  <a:tcPr anchor="ctr">
                    <a:solidFill>
                      <a:schemeClr val="accent3">
                        <a:lumMod val="20000"/>
                        <a:lumOff val="80000"/>
                      </a:schemeClr>
                    </a:solidFill>
                  </a:tcPr>
                </a:tc>
                <a:tc rowSpan="2">
                  <a:txBody>
                    <a:bodyPr/>
                    <a:lstStyle/>
                    <a:p>
                      <a:pPr algn="ctr"/>
                      <a:r>
                        <a:rPr lang="en-US" dirty="0"/>
                        <a:t>Yes</a:t>
                      </a:r>
                    </a:p>
                  </a:txBody>
                  <a:tcPr anchor="ctr">
                    <a:solidFill>
                      <a:schemeClr val="accent3">
                        <a:lumMod val="20000"/>
                        <a:lumOff val="80000"/>
                      </a:schemeClr>
                    </a:solidFill>
                  </a:tcPr>
                </a:tc>
                <a:tc rowSpan="2">
                  <a:txBody>
                    <a:bodyPr/>
                    <a:lstStyle/>
                    <a:p>
                      <a:pPr algn="ctr"/>
                      <a:r>
                        <a:rPr lang="en-US" dirty="0"/>
                        <a:t>Yes</a:t>
                      </a:r>
                    </a:p>
                  </a:txBody>
                  <a:tcPr anchor="ctr">
                    <a:solidFill>
                      <a:schemeClr val="accent3">
                        <a:lumMod val="20000"/>
                        <a:lumOff val="80000"/>
                      </a:schemeClr>
                    </a:solidFill>
                  </a:tcPr>
                </a:tc>
                <a:tc>
                  <a:txBody>
                    <a:bodyPr/>
                    <a:lstStyle/>
                    <a:p>
                      <a:pPr algn="ctr"/>
                      <a:r>
                        <a:rPr lang="en-US" dirty="0"/>
                        <a:t>Yes</a:t>
                      </a:r>
                    </a:p>
                  </a:txBody>
                  <a:tcPr anchor="ctr">
                    <a:solidFill>
                      <a:schemeClr val="accent3">
                        <a:lumMod val="20000"/>
                        <a:lumOff val="80000"/>
                      </a:schemeClr>
                    </a:solidFill>
                  </a:tcPr>
                </a:tc>
                <a:tc>
                  <a:txBody>
                    <a:bodyPr/>
                    <a:lstStyle/>
                    <a:p>
                      <a:pPr algn="ctr"/>
                      <a:r>
                        <a:rPr lang="en-US" dirty="0"/>
                        <a:t>Yes</a:t>
                      </a:r>
                    </a:p>
                  </a:txBody>
                  <a:tcPr anchor="ctr">
                    <a:solidFill>
                      <a:schemeClr val="accent3">
                        <a:lumMod val="20000"/>
                        <a:lumOff val="80000"/>
                      </a:schemeClr>
                    </a:solidFill>
                  </a:tcPr>
                </a:tc>
                <a:extLst>
                  <a:ext uri="{0D108BD9-81ED-4DB2-BD59-A6C34878D82A}">
                    <a16:rowId xmlns:a16="http://schemas.microsoft.com/office/drawing/2014/main" val="2776845412"/>
                  </a:ext>
                </a:extLst>
              </a:tr>
              <a:tr h="6103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Collaborators</a:t>
                      </a:r>
                    </a:p>
                  </a:txBody>
                  <a:tcPr anchor="ctr">
                    <a:solidFill>
                      <a:schemeClr val="accent3">
                        <a:lumMod val="20000"/>
                        <a:lumOff val="80000"/>
                      </a:schemeClr>
                    </a:solidFill>
                  </a:tcPr>
                </a:tc>
                <a:tc vMerge="1">
                  <a:txBody>
                    <a:bodyPr/>
                    <a:lstStyle/>
                    <a:p>
                      <a:pPr algn="ctr"/>
                      <a:endParaRPr lang="en-US" dirty="0"/>
                    </a:p>
                  </a:txBody>
                  <a:tcPr anchor="ctr"/>
                </a:tc>
                <a:tc vMerge="1">
                  <a:txBody>
                    <a:bodyPr/>
                    <a:lstStyle/>
                    <a:p>
                      <a:pPr algn="ctr"/>
                      <a:r>
                        <a:rPr lang="en-US" dirty="0"/>
                        <a:t>No</a:t>
                      </a:r>
                    </a:p>
                  </a:txBody>
                  <a:tcPr anchor="ctr"/>
                </a:tc>
                <a:tc>
                  <a:txBody>
                    <a:bodyPr/>
                    <a:lstStyle/>
                    <a:p>
                      <a:pPr algn="ctr"/>
                      <a:r>
                        <a:rPr lang="en-US" dirty="0"/>
                        <a:t>Yes or No</a:t>
                      </a:r>
                    </a:p>
                  </a:txBody>
                  <a:tcPr anchor="ctr">
                    <a:solidFill>
                      <a:schemeClr val="accent3">
                        <a:lumMod val="20000"/>
                        <a:lumOff val="80000"/>
                      </a:schemeClr>
                    </a:solidFill>
                  </a:tcPr>
                </a:tc>
                <a:tc>
                  <a:txBody>
                    <a:bodyPr/>
                    <a:lstStyle/>
                    <a:p>
                      <a:pPr algn="ctr"/>
                      <a:r>
                        <a:rPr lang="en-US" dirty="0"/>
                        <a:t>Yes or No</a:t>
                      </a:r>
                    </a:p>
                  </a:txBody>
                  <a:tcPr anchor="ctr">
                    <a:solidFill>
                      <a:schemeClr val="accent3">
                        <a:lumMod val="20000"/>
                        <a:lumOff val="80000"/>
                      </a:schemeClr>
                    </a:solidFill>
                  </a:tcPr>
                </a:tc>
                <a:extLst>
                  <a:ext uri="{0D108BD9-81ED-4DB2-BD59-A6C34878D82A}">
                    <a16:rowId xmlns:a16="http://schemas.microsoft.com/office/drawing/2014/main" val="2871717652"/>
                  </a:ext>
                </a:extLst>
              </a:tr>
            </a:tbl>
          </a:graphicData>
        </a:graphic>
      </p:graphicFrame>
      <p:sp>
        <p:nvSpPr>
          <p:cNvPr id="14" name="Content Placeholder 2">
            <a:extLst>
              <a:ext uri="{FF2B5EF4-FFF2-40B4-BE49-F238E27FC236}">
                <a16:creationId xmlns:a16="http://schemas.microsoft.com/office/drawing/2014/main" id="{FC59F5AD-7C5F-C0C1-C026-D948136FAEBD}"/>
              </a:ext>
            </a:extLst>
          </p:cNvPr>
          <p:cNvSpPr txBox="1">
            <a:spLocks/>
          </p:cNvSpPr>
          <p:nvPr/>
        </p:nvSpPr>
        <p:spPr>
          <a:xfrm>
            <a:off x="838200" y="3947539"/>
            <a:ext cx="10515600" cy="265398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Nano Fusion Design (NFD) collaborates with companies or institutions (collaborators), NFD wishes to publish a paper or report on the proof of concept with an IP policy of open source and patent-free.</a:t>
            </a:r>
          </a:p>
          <a:p>
            <a:r>
              <a:rPr lang="en-US" dirty="0"/>
              <a:t>In the production phase, NFD will continue to follow the IP policy of open source and patent-free, but collaborators will have the option to choose a different IP Policy.</a:t>
            </a:r>
          </a:p>
          <a:p>
            <a:r>
              <a:rPr lang="en-US" dirty="0"/>
              <a:t>To address the energy crisis, it is crucial to establish requisite IPs as open source and patent-free, in order to facilitate rapid development of technologies for LENB.</a:t>
            </a:r>
          </a:p>
          <a:p>
            <a:endParaRPr lang="en-US" dirty="0"/>
          </a:p>
          <a:p>
            <a:endParaRPr lang="en-US" dirty="0"/>
          </a:p>
        </p:txBody>
      </p:sp>
    </p:spTree>
    <p:extLst>
      <p:ext uri="{BB962C8B-B14F-4D97-AF65-F5344CB8AC3E}">
        <p14:creationId xmlns:p14="http://schemas.microsoft.com/office/powerpoint/2010/main" val="146880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6E2B2-32F2-F398-B27A-A2B65311C4CE}"/>
              </a:ext>
            </a:extLst>
          </p:cNvPr>
          <p:cNvSpPr>
            <a:spLocks noGrp="1"/>
          </p:cNvSpPr>
          <p:nvPr>
            <p:ph idx="1"/>
          </p:nvPr>
        </p:nvSpPr>
        <p:spPr/>
        <p:txBody>
          <a:bodyPr>
            <a:normAutofit/>
          </a:bodyPr>
          <a:lstStyle/>
          <a:p>
            <a:r>
              <a:rPr lang="en-US" dirty="0"/>
              <a:t>International regulation will be essential to ensure the safety of consumers and small laboratories, along with large-scale production facilities.</a:t>
            </a:r>
          </a:p>
          <a:p>
            <a:r>
              <a:rPr lang="en-US" dirty="0"/>
              <a:t>The regulatory framework will cover subjects ranging from general battery production to nuclear materials handling.</a:t>
            </a:r>
          </a:p>
          <a:p>
            <a:r>
              <a:rPr lang="en-US" dirty="0"/>
              <a:t>Comprehensive studies of the social impact of this development will be required to ensure smooth transitions to the new energy sources.</a:t>
            </a:r>
          </a:p>
        </p:txBody>
      </p:sp>
      <p:sp>
        <p:nvSpPr>
          <p:cNvPr id="2" name="Title 1">
            <a:extLst>
              <a:ext uri="{FF2B5EF4-FFF2-40B4-BE49-F238E27FC236}">
                <a16:creationId xmlns:a16="http://schemas.microsoft.com/office/drawing/2014/main" id="{2F975861-405F-41AE-5D39-69939742DC19}"/>
              </a:ext>
            </a:extLst>
          </p:cNvPr>
          <p:cNvSpPr>
            <a:spLocks noGrp="1"/>
          </p:cNvSpPr>
          <p:nvPr>
            <p:ph type="title"/>
          </p:nvPr>
        </p:nvSpPr>
        <p:spPr/>
        <p:txBody>
          <a:bodyPr/>
          <a:lstStyle/>
          <a:p>
            <a:r>
              <a:rPr lang="en-US" dirty="0"/>
              <a:t>8. Regulations and Social Impact</a:t>
            </a:r>
          </a:p>
        </p:txBody>
      </p:sp>
    </p:spTree>
    <p:extLst>
      <p:ext uri="{BB962C8B-B14F-4D97-AF65-F5344CB8AC3E}">
        <p14:creationId xmlns:p14="http://schemas.microsoft.com/office/powerpoint/2010/main" val="2753813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2037</TotalTime>
  <Words>3824</Words>
  <Application>Microsoft Macintosh PowerPoint</Application>
  <PresentationFormat>Widescreen</PresentationFormat>
  <Paragraphs>304</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Cambria Math</vt:lpstr>
      <vt:lpstr>Helvetica</vt:lpstr>
      <vt:lpstr>Office Theme</vt:lpstr>
      <vt:lpstr>The Design of  a Low-Energy Nuclear Battery (LENB)</vt:lpstr>
      <vt:lpstr>1. Author Profile</vt:lpstr>
      <vt:lpstr>2. Core Design of the LENB </vt:lpstr>
      <vt:lpstr>3. Experimental Setup (Plan)</vt:lpstr>
      <vt:lpstr>4. Theoretical Assumptions</vt:lpstr>
      <vt:lpstr>5. LEPP Chain Reaction Process</vt:lpstr>
      <vt:lpstr>6. Intellectual Property (IP) Policy</vt:lpstr>
      <vt:lpstr>7. Collaborative Processing with IP Policy</vt:lpstr>
      <vt:lpstr>8. Regulations and Social Impact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Design of a Low-Energy Nuclear Battery</dc:title>
  <dc:creator>Ryoji Furui</dc:creator>
  <cp:lastModifiedBy>Ryoji Furui</cp:lastModifiedBy>
  <cp:revision>215</cp:revision>
  <dcterms:created xsi:type="dcterms:W3CDTF">2023-11-08T01:18:57Z</dcterms:created>
  <dcterms:modified xsi:type="dcterms:W3CDTF">2023-11-30T23:13:44Z</dcterms:modified>
</cp:coreProperties>
</file>