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B_1A873D67.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58" r:id="rId7"/>
    <p:sldId id="276" r:id="rId8"/>
    <p:sldId id="267" r:id="rId9"/>
    <p:sldId id="278" r:id="rId10"/>
    <p:sldId id="277" r:id="rId11"/>
    <p:sldId id="275" r:id="rId12"/>
    <p:sldId id="279" r:id="rId13"/>
    <p:sldId id="280" r:id="rId14"/>
    <p:sldId id="281" r:id="rId15"/>
    <p:sldId id="282" r:id="rId16"/>
    <p:sldId id="283" r:id="rId17"/>
    <p:sldId id="284" r:id="rId18"/>
    <p:sldId id="285" r:id="rId19"/>
    <p:sldId id="295" r:id="rId20"/>
    <p:sldId id="296" r:id="rId21"/>
    <p:sldId id="298" r:id="rId22"/>
    <p:sldId id="294" r:id="rId23"/>
    <p:sldId id="28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B37949A0-A533-1B3E-2D52-A03169DD2F2F}" name="Selina Long" initials="SL" userId="S::selina.long@mail.utoronto.ca::2eb15725-8786-456f-81ae-5ed44942f419" providerId="AD"/>
  <p188:author id="{72A665AD-B2E1-F8A2-E6F9-A14EA5DFCA4A}" name="Angel Chen" initials="AC" userId="S::angelc.chen@mail.utoronto.ca::40d92c76-3126-4b39-b0fa-b463fac9427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D3652-B408-2AAB-0C2F-548F034B528E}" v="212" dt="2023-12-07T23:13:29.700"/>
    <p1510:client id="{14B1AC2C-1743-2B10-5DF2-2B249DCC6DBB}" v="8" dt="2023-12-07T23:36:26.738"/>
    <p1510:client id="{1C8B969F-DA2B-1011-E1F3-BA05278A8138}" v="1006" dt="2023-12-07T23:46:53.611"/>
    <p1510:client id="{20A7233C-EF53-88F1-CC86-01FD6A52277E}" v="396" dt="2023-12-07T08:19:01.480"/>
    <p1510:client id="{31AA159A-F8B4-7D02-6438-D121F1F7A3D8}" v="3970" dt="2023-10-16T07:43:58.274"/>
    <p1510:client id="{51ED8124-8713-CAA2-A2BB-90F385AF0C56}" v="1292" dt="2023-11-13T01:56:15.054"/>
    <p1510:client id="{5D6BA573-A044-7E49-8ACD-2ADB504ABD12}" v="27" dt="2023-09-12T20:24:24.764"/>
    <p1510:client id="{6B229038-6972-2ADD-44F7-55AF456B2247}" v="1" dt="2023-10-16T09:26:20.551"/>
    <p1510:client id="{9F0FB7EA-8D25-4C8D-B3FB-65878973E9EE}" v="1403" dt="2023-10-16T04:08:22.006"/>
    <p1510:client id="{B30FF952-3491-4025-927C-4783AFE77A6C}" v="816" dt="2023-12-07T06:54:10.44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omments/modernComment_10B_1A873D67.xml><?xml version="1.0" encoding="utf-8"?>
<p188:cmLst xmlns:a="http://schemas.openxmlformats.org/drawingml/2006/main" xmlns:r="http://schemas.openxmlformats.org/officeDocument/2006/relationships" xmlns:p188="http://schemas.microsoft.com/office/powerpoint/2018/8/main">
  <p188:cm id="{F877E91F-4D47-4336-A90A-A12A9238F17C}" authorId="{B37949A0-A533-1B3E-2D52-A03169DD2F2F}" created="2023-12-07T23:35:56.066">
    <pc:sldMkLst xmlns:pc="http://schemas.microsoft.com/office/powerpoint/2013/main/command">
      <pc:docMk/>
      <pc:sldMk cId="445070695" sldId="267"/>
    </pc:sldMkLst>
    <p188:replyLst>
      <p188:reply id="{B0DE62EE-90C6-420F-BB68-692BDA0F4BD0}" authorId="{72A665AD-B2E1-F8A2-E6F9-A14EA5DFCA4A}" created="2023-12-07T23:36:14.285">
        <p188:txBody>
          <a:bodyPr/>
          <a:lstStyle/>
          <a:p>
            <a:r>
              <a:rPr lang="en-US"/>
              <a:t>just format</a:t>
            </a:r>
          </a:p>
        </p188:txBody>
      </p188:reply>
      <p188:reply id="{C0950473-5131-4001-A6B8-4CAC7DFAB4BC}" authorId="{72A665AD-B2E1-F8A2-E6F9-A14EA5DFCA4A}" created="2023-12-07T23:36:24.284">
        <p188:txBody>
          <a:bodyPr/>
          <a:lstStyle/>
          <a:p>
            <a:r>
              <a:rPr lang="en-US"/>
              <a:t>cuz some are cut off in between</a:t>
            </a:r>
          </a:p>
        </p188:txBody>
      </p188:reply>
      <p188:reply id="{0FF74994-7421-4BB3-B113-07D327DFA167}" authorId="{B37949A0-A533-1B3E-2D52-A03169DD2F2F}" created="2023-12-07T23:36:26.738">
        <p188:txBody>
          <a:bodyPr/>
          <a:lstStyle/>
          <a:p>
            <a:r>
              <a:rPr lang="en-US"/>
              <a:t>ok</a:t>
            </a:r>
          </a:p>
        </p188:txBody>
      </p188:reply>
    </p188:replyLst>
    <p188:txBody>
      <a:bodyPr/>
      <a:lstStyle/>
      <a:p>
        <a:r>
          <a:rPr lang="en-US"/>
          <a:t>what are you changing</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5/16/2025</a:t>
            </a:fld>
            <a:endParaRPr lang="en-US"/>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a:p>
        </p:txBody>
      </p:sp>
    </p:spTree>
    <p:extLst>
      <p:ext uri="{BB962C8B-B14F-4D97-AF65-F5344CB8AC3E}">
        <p14:creationId xmlns:p14="http://schemas.microsoft.com/office/powerpoint/2010/main" val="2090438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a:p>
        </p:txBody>
      </p:sp>
    </p:spTree>
    <p:extLst>
      <p:ext uri="{BB962C8B-B14F-4D97-AF65-F5344CB8AC3E}">
        <p14:creationId xmlns:p14="http://schemas.microsoft.com/office/powerpoint/2010/main" val="2183528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a:p>
        </p:txBody>
      </p:sp>
    </p:spTree>
    <p:extLst>
      <p:ext uri="{BB962C8B-B14F-4D97-AF65-F5344CB8AC3E}">
        <p14:creationId xmlns:p14="http://schemas.microsoft.com/office/powerpoint/2010/main" val="302457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a:p>
        </p:txBody>
      </p:sp>
    </p:spTree>
    <p:extLst>
      <p:ext uri="{BB962C8B-B14F-4D97-AF65-F5344CB8AC3E}">
        <p14:creationId xmlns:p14="http://schemas.microsoft.com/office/powerpoint/2010/main" val="490118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a:p>
        </p:txBody>
      </p:sp>
    </p:spTree>
    <p:extLst>
      <p:ext uri="{BB962C8B-B14F-4D97-AF65-F5344CB8AC3E}">
        <p14:creationId xmlns:p14="http://schemas.microsoft.com/office/powerpoint/2010/main" val="3639308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microsoft.com/office/2018/10/relationships/comments" Target="../comments/modernComment_10B_1A873D67.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1.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1.xml"/><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277050"/>
          </a:xfrm>
        </p:spPr>
        <p:txBody>
          <a:bodyPr/>
          <a:lstStyle/>
          <a:p>
            <a:r>
              <a:rPr lang="en-US"/>
              <a:t>STA130 Final Presentation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575404"/>
            <a:ext cx="9857014" cy="621603"/>
          </a:xfrm>
        </p:spPr>
        <p:txBody>
          <a:bodyPr/>
          <a:lstStyle/>
          <a:p>
            <a:r>
              <a:rPr lang="en-US"/>
              <a:t>By: Selina, </a:t>
            </a:r>
            <a:r>
              <a:rPr lang="en-US" err="1"/>
              <a:t>Polyna</a:t>
            </a:r>
            <a:r>
              <a:rPr lang="en-US"/>
              <a:t>, Angel, Flora, Matthew.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map of the world&#10;&#10;Description automatically generated">
            <a:extLst>
              <a:ext uri="{FF2B5EF4-FFF2-40B4-BE49-F238E27FC236}">
                <a16:creationId xmlns:a16="http://schemas.microsoft.com/office/drawing/2014/main" id="{7A14B0C4-DDE9-8987-7C64-948E26064641}"/>
              </a:ext>
            </a:extLst>
          </p:cNvPr>
          <p:cNvPicPr>
            <a:picLocks noChangeAspect="1"/>
          </p:cNvPicPr>
          <p:nvPr/>
        </p:nvPicPr>
        <p:blipFill>
          <a:blip r:embed="rId3"/>
          <a:stretch>
            <a:fillRect/>
          </a:stretch>
        </p:blipFill>
        <p:spPr>
          <a:xfrm>
            <a:off x="1166813" y="2076450"/>
            <a:ext cx="6442075" cy="2471738"/>
          </a:xfrm>
          <a:prstGeom prst="rect">
            <a:avLst/>
          </a:prstGeom>
        </p:spPr>
      </p:pic>
      <p:pic>
        <p:nvPicPr>
          <p:cNvPr id="8" name="Picture 7" descr="A map of the world&#10;&#10;Description automatically generated">
            <a:extLst>
              <a:ext uri="{FF2B5EF4-FFF2-40B4-BE49-F238E27FC236}">
                <a16:creationId xmlns:a16="http://schemas.microsoft.com/office/drawing/2014/main" id="{D5CA5C2D-C420-B097-AA71-C56B80483770}"/>
              </a:ext>
            </a:extLst>
          </p:cNvPr>
          <p:cNvPicPr>
            <a:picLocks noChangeAspect="1"/>
          </p:cNvPicPr>
          <p:nvPr/>
        </p:nvPicPr>
        <p:blipFill>
          <a:blip r:embed="rId4"/>
          <a:stretch>
            <a:fillRect/>
          </a:stretch>
        </p:blipFill>
        <p:spPr>
          <a:xfrm>
            <a:off x="1166813" y="4614863"/>
            <a:ext cx="3154363" cy="1155700"/>
          </a:xfrm>
          <a:prstGeom prst="rect">
            <a:avLst/>
          </a:prstGeom>
        </p:spPr>
      </p:pic>
      <p:pic>
        <p:nvPicPr>
          <p:cNvPr id="14" name="Picture 13" descr="A map of the world&#10;&#10;Description automatically generated">
            <a:extLst>
              <a:ext uri="{FF2B5EF4-FFF2-40B4-BE49-F238E27FC236}">
                <a16:creationId xmlns:a16="http://schemas.microsoft.com/office/drawing/2014/main" id="{2D3E2622-2AB2-CC2E-E2E3-F24F45F580BC}"/>
              </a:ext>
            </a:extLst>
          </p:cNvPr>
          <p:cNvPicPr>
            <a:picLocks noChangeAspect="1"/>
          </p:cNvPicPr>
          <p:nvPr/>
        </p:nvPicPr>
        <p:blipFill>
          <a:blip r:embed="rId5"/>
          <a:stretch>
            <a:fillRect/>
          </a:stretch>
        </p:blipFill>
        <p:spPr>
          <a:xfrm>
            <a:off x="4387850" y="4614863"/>
            <a:ext cx="3221038" cy="1155700"/>
          </a:xfrm>
          <a:prstGeom prst="rect">
            <a:avLst/>
          </a:prstGeom>
        </p:spPr>
      </p:pic>
      <p:pic>
        <p:nvPicPr>
          <p:cNvPr id="7" name="Content Placeholder 6" descr="A screenshot of a graph&#10;&#10;Description automatically generated">
            <a:extLst>
              <a:ext uri="{FF2B5EF4-FFF2-40B4-BE49-F238E27FC236}">
                <a16:creationId xmlns:a16="http://schemas.microsoft.com/office/drawing/2014/main" id="{84F92195-1840-37C2-85CC-2740253589D1}"/>
              </a:ext>
            </a:extLst>
          </p:cNvPr>
          <p:cNvPicPr>
            <a:picLocks noGrp="1" noChangeAspect="1"/>
          </p:cNvPicPr>
          <p:nvPr>
            <p:ph idx="1"/>
          </p:nvPr>
        </p:nvPicPr>
        <p:blipFill>
          <a:blip r:embed="rId6"/>
          <a:stretch>
            <a:fillRect/>
          </a:stretch>
        </p:blipFill>
        <p:spPr>
          <a:xfrm>
            <a:off x="7675563" y="2076450"/>
            <a:ext cx="3270250" cy="3694113"/>
          </a:xfrm>
        </p:spPr>
      </p:pic>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0"/>
            <a:ext cx="9779183" cy="1706563"/>
          </a:xfrm>
        </p:spPr>
        <p:txBody>
          <a:bodyPr anchor="b">
            <a:normAutofit/>
          </a:bodyPr>
          <a:lstStyle/>
          <a:p>
            <a:r>
              <a:rPr lang="en-US"/>
              <a:t>Models for Income Group: </a:t>
            </a:r>
            <a:br>
              <a:rPr lang="en-US"/>
            </a:br>
            <a:r>
              <a:rPr lang="en-US"/>
              <a:t>Accuracy Scores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1657707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nchor="b">
            <a:normAutofit/>
          </a:bodyPr>
          <a:lstStyle/>
          <a:p>
            <a:r>
              <a:rPr lang="en-US"/>
              <a:t>Analyzing our Models: Accuracy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3" y="2087563"/>
            <a:ext cx="9779182" cy="3890543"/>
          </a:xfrm>
        </p:spPr>
        <p:txBody>
          <a:bodyPr vert="horz" lIns="91440" tIns="45720" rIns="91440" bIns="45720" rtlCol="0" anchor="t">
            <a:normAutofit/>
          </a:bodyPr>
          <a:lstStyle/>
          <a:p>
            <a:r>
              <a:rPr lang="en-US" sz="1300"/>
              <a:t>From this data we have determined that depending on the income group, the accuracy varies. </a:t>
            </a:r>
            <a:endParaRPr lang="en-US"/>
          </a:p>
          <a:p>
            <a:pPr marL="285750" indent="-285750">
              <a:buFont typeface="Wingdings" panose="020B0604020202020204" pitchFamily="34" charset="0"/>
              <a:buChar char="v"/>
            </a:pPr>
            <a:r>
              <a:rPr lang="en-US" sz="1300"/>
              <a:t>In the low-income group, Transformer has the highest accuracy of 0.552.</a:t>
            </a:r>
          </a:p>
          <a:p>
            <a:pPr marL="285750" indent="-285750">
              <a:buFont typeface="Wingdings" panose="020B0604020202020204" pitchFamily="34" charset="0"/>
              <a:buChar char="v"/>
            </a:pPr>
            <a:r>
              <a:rPr lang="en-US" sz="1300"/>
              <a:t>Lower middle-income group, FFNN has the highest score of 0.667.</a:t>
            </a:r>
          </a:p>
          <a:p>
            <a:pPr marL="285750" indent="-285750">
              <a:buFont typeface="Wingdings" panose="020B0604020202020204" pitchFamily="34" charset="0"/>
              <a:buChar char="v"/>
            </a:pPr>
            <a:r>
              <a:rPr lang="en-US" sz="1300"/>
              <a:t>Upper middle-income, FFNN has the highest score of 0.874</a:t>
            </a:r>
          </a:p>
          <a:p>
            <a:pPr marL="285750" indent="-285750">
              <a:buFont typeface="Wingdings" panose="020B0604020202020204" pitchFamily="34" charset="0"/>
              <a:buChar char="v"/>
            </a:pPr>
            <a:r>
              <a:rPr lang="en-US" sz="1300"/>
              <a:t>High-income, FFNN has the highest score of 0.920. </a:t>
            </a:r>
          </a:p>
          <a:p>
            <a:endParaRPr lang="en-US" sz="1300"/>
          </a:p>
          <a:p>
            <a:r>
              <a:rPr lang="en-US" sz="1300"/>
              <a:t>From the maps we find that the </a:t>
            </a:r>
            <a:r>
              <a:rPr lang="en-US" sz="1300" err="1"/>
              <a:t>XGboost</a:t>
            </a:r>
            <a:r>
              <a:rPr lang="en-US" sz="1300"/>
              <a:t> and Transformer models look very similar, with the same countries having the highest accuracy scores. With the FFNN model the accuracy scores are very spread out, and generally more leveled. There are a lot more countries with higher accuracy scores compared to </a:t>
            </a:r>
            <a:r>
              <a:rPr lang="en-US" sz="1300" err="1"/>
              <a:t>XGboost</a:t>
            </a:r>
            <a:r>
              <a:rPr lang="en-US" sz="1300"/>
              <a:t> and Transformer. We assumed that FFNN is the best model for accuracy in terms of income groups, since FFNN has the highest accuracy score out of 3 of the 4 different income groups. </a:t>
            </a:r>
            <a:endParaRPr lang="en-US"/>
          </a:p>
          <a:p>
            <a:pPr marL="285750" indent="-285750">
              <a:buFont typeface="Wingdings" panose="020B0604020202020204" pitchFamily="34" charset="0"/>
              <a:buChar char="v"/>
            </a:pPr>
            <a:endParaRPr lang="en-US" sz="1300"/>
          </a:p>
          <a:p>
            <a:pPr marL="285750" indent="-285750">
              <a:buFont typeface="Wingdings" panose="020B0604020202020204" pitchFamily="34" charset="0"/>
              <a:buChar char="v"/>
            </a:pPr>
            <a:endParaRPr lang="en-US" sz="1300"/>
          </a:p>
          <a:p>
            <a:pPr marL="285750" indent="-285750">
              <a:buFont typeface="Wingdings" panose="020B0604020202020204" pitchFamily="34" charset="0"/>
              <a:buChar char="v"/>
            </a:pPr>
            <a:endParaRPr lang="en-US" sz="1300"/>
          </a:p>
          <a:p>
            <a:endParaRPr lang="en-US" sz="130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anchor="ctr">
            <a:normAutofit/>
          </a:bodyPr>
          <a:lstStyle/>
          <a:p>
            <a:pPr>
              <a:spcAft>
                <a:spcPts val="600"/>
              </a:spcAft>
            </a:pPr>
            <a:endParaRPr lang="en-US"/>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spTree>
    <p:extLst>
      <p:ext uri="{BB962C8B-B14F-4D97-AF65-F5344CB8AC3E}">
        <p14:creationId xmlns:p14="http://schemas.microsoft.com/office/powerpoint/2010/main" val="422190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map of the world with different colored countries/regions&#10;&#10;Description automatically generated">
            <a:extLst>
              <a:ext uri="{FF2B5EF4-FFF2-40B4-BE49-F238E27FC236}">
                <a16:creationId xmlns:a16="http://schemas.microsoft.com/office/drawing/2014/main" id="{984960E8-BE77-6700-8A85-704F258CB74F}"/>
              </a:ext>
            </a:extLst>
          </p:cNvPr>
          <p:cNvPicPr>
            <a:picLocks noChangeAspect="1"/>
          </p:cNvPicPr>
          <p:nvPr/>
        </p:nvPicPr>
        <p:blipFill>
          <a:blip r:embed="rId3"/>
          <a:stretch>
            <a:fillRect/>
          </a:stretch>
        </p:blipFill>
        <p:spPr>
          <a:xfrm>
            <a:off x="1166813" y="2014538"/>
            <a:ext cx="6445250" cy="2552700"/>
          </a:xfrm>
          <a:prstGeom prst="rect">
            <a:avLst/>
          </a:prstGeom>
        </p:spPr>
      </p:pic>
      <p:pic>
        <p:nvPicPr>
          <p:cNvPr id="15" name="Picture 14" descr="A map of the world with different shades of blue&#10;&#10;Description automatically generated">
            <a:extLst>
              <a:ext uri="{FF2B5EF4-FFF2-40B4-BE49-F238E27FC236}">
                <a16:creationId xmlns:a16="http://schemas.microsoft.com/office/drawing/2014/main" id="{1918D953-A83F-6D03-2940-FBC7A0CDEA97}"/>
              </a:ext>
            </a:extLst>
          </p:cNvPr>
          <p:cNvPicPr>
            <a:picLocks noChangeAspect="1"/>
          </p:cNvPicPr>
          <p:nvPr/>
        </p:nvPicPr>
        <p:blipFill>
          <a:blip r:embed="rId4"/>
          <a:stretch>
            <a:fillRect/>
          </a:stretch>
        </p:blipFill>
        <p:spPr>
          <a:xfrm>
            <a:off x="1166813" y="4633913"/>
            <a:ext cx="3135313" cy="1196975"/>
          </a:xfrm>
          <a:prstGeom prst="rect">
            <a:avLst/>
          </a:prstGeom>
        </p:spPr>
      </p:pic>
      <p:pic>
        <p:nvPicPr>
          <p:cNvPr id="16" name="Picture 15" descr="A map of the world&#10;&#10;Description automatically generated">
            <a:extLst>
              <a:ext uri="{FF2B5EF4-FFF2-40B4-BE49-F238E27FC236}">
                <a16:creationId xmlns:a16="http://schemas.microsoft.com/office/drawing/2014/main" id="{591985D6-9FC3-9BDA-C42B-451875D2F94A}"/>
              </a:ext>
            </a:extLst>
          </p:cNvPr>
          <p:cNvPicPr>
            <a:picLocks noChangeAspect="1"/>
          </p:cNvPicPr>
          <p:nvPr/>
        </p:nvPicPr>
        <p:blipFill>
          <a:blip r:embed="rId5"/>
          <a:stretch>
            <a:fillRect/>
          </a:stretch>
        </p:blipFill>
        <p:spPr>
          <a:xfrm>
            <a:off x="4368800" y="4633913"/>
            <a:ext cx="3243263" cy="1196975"/>
          </a:xfrm>
          <a:prstGeom prst="rect">
            <a:avLst/>
          </a:prstGeom>
        </p:spPr>
      </p:pic>
      <p:pic>
        <p:nvPicPr>
          <p:cNvPr id="5" name="Content Placeholder 4" descr="A screenshot of a computer screen&#10;&#10;Description automatically generated">
            <a:extLst>
              <a:ext uri="{FF2B5EF4-FFF2-40B4-BE49-F238E27FC236}">
                <a16:creationId xmlns:a16="http://schemas.microsoft.com/office/drawing/2014/main" id="{D5D03948-F9B5-3D0C-793F-090533D52C50}"/>
              </a:ext>
            </a:extLst>
          </p:cNvPr>
          <p:cNvPicPr>
            <a:picLocks noGrp="1" noChangeAspect="1"/>
          </p:cNvPicPr>
          <p:nvPr>
            <p:ph idx="1"/>
          </p:nvPr>
        </p:nvPicPr>
        <p:blipFill>
          <a:blip r:embed="rId6"/>
          <a:stretch>
            <a:fillRect/>
          </a:stretch>
        </p:blipFill>
        <p:spPr>
          <a:xfrm>
            <a:off x="7678738" y="2014538"/>
            <a:ext cx="3267075" cy="3816350"/>
          </a:xfrm>
        </p:spPr>
      </p:pic>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0"/>
            <a:ext cx="9779183" cy="1706563"/>
          </a:xfrm>
        </p:spPr>
        <p:txBody>
          <a:bodyPr anchor="b">
            <a:normAutofit/>
          </a:bodyPr>
          <a:lstStyle/>
          <a:p>
            <a:r>
              <a:rPr lang="en-US"/>
              <a:t>Models for Income Group: Sensitivity Scores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12</a:t>
            </a:fld>
            <a:endParaRPr lang="en-US"/>
          </a:p>
        </p:txBody>
      </p:sp>
    </p:spTree>
    <p:extLst>
      <p:ext uri="{BB962C8B-B14F-4D97-AF65-F5344CB8AC3E}">
        <p14:creationId xmlns:p14="http://schemas.microsoft.com/office/powerpoint/2010/main" val="96190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nchor="b">
            <a:normAutofit/>
          </a:bodyPr>
          <a:lstStyle/>
          <a:p>
            <a:r>
              <a:rPr lang="en-US"/>
              <a:t>Analyzing our Models: Sensitivity</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3" y="2087563"/>
            <a:ext cx="9779182" cy="3890543"/>
          </a:xfrm>
        </p:spPr>
        <p:txBody>
          <a:bodyPr vert="horz" lIns="91440" tIns="45720" rIns="91440" bIns="45720" rtlCol="0" anchor="t">
            <a:normAutofit/>
          </a:bodyPr>
          <a:lstStyle/>
          <a:p>
            <a:r>
              <a:rPr lang="en-US" sz="1300"/>
              <a:t>For determining sensitivity, the scores between each model varies depending on the income group.</a:t>
            </a:r>
          </a:p>
          <a:p>
            <a:pPr marL="285750" indent="-285750">
              <a:buFont typeface="Wingdings" panose="020B0604020202020204" pitchFamily="34" charset="0"/>
              <a:buChar char="v"/>
            </a:pPr>
            <a:r>
              <a:rPr lang="en-US" sz="1300"/>
              <a:t>For the low-income group in our data, </a:t>
            </a:r>
            <a:r>
              <a:rPr lang="en-US" sz="1300" err="1"/>
              <a:t>XGboost</a:t>
            </a:r>
            <a:r>
              <a:rPr lang="en-US" sz="1300"/>
              <a:t> and FFNN ties between the highest score for sensitivity with both their scores being 1.000. while Transformer has a score of 0.786.</a:t>
            </a:r>
            <a:endParaRPr lang="en-US"/>
          </a:p>
          <a:p>
            <a:pPr marL="285750" indent="-285750">
              <a:buFont typeface="Wingdings" panose="020B0604020202020204" pitchFamily="34" charset="0"/>
              <a:buChar char="v"/>
            </a:pPr>
            <a:r>
              <a:rPr lang="en-US" sz="1300"/>
              <a:t>The lower middle-income group, </a:t>
            </a:r>
            <a:r>
              <a:rPr lang="en-US" sz="1300" err="1"/>
              <a:t>XGboost</a:t>
            </a:r>
            <a:r>
              <a:rPr lang="en-US" sz="1300"/>
              <a:t> has the highest sensitivity score of 0.909.</a:t>
            </a:r>
          </a:p>
          <a:p>
            <a:pPr marL="285750" indent="-285750">
              <a:buFont typeface="Wingdings" panose="020B0604020202020204" pitchFamily="34" charset="0"/>
              <a:buChar char="v"/>
            </a:pPr>
            <a:r>
              <a:rPr lang="en-US" sz="1300"/>
              <a:t>Upper middle income, the highest is </a:t>
            </a:r>
            <a:r>
              <a:rPr lang="en-US" sz="1300" err="1"/>
              <a:t>XGboost</a:t>
            </a:r>
            <a:r>
              <a:rPr lang="en-US" sz="1300"/>
              <a:t> with a score of 0.467.</a:t>
            </a:r>
          </a:p>
          <a:p>
            <a:pPr marL="285750" indent="-285750">
              <a:buFont typeface="Wingdings" panose="020B0604020202020204" pitchFamily="34" charset="0"/>
              <a:buChar char="v"/>
            </a:pPr>
            <a:r>
              <a:rPr lang="en-US" sz="1300"/>
              <a:t>High income group, </a:t>
            </a:r>
            <a:r>
              <a:rPr lang="en-US" sz="1300" err="1"/>
              <a:t>XGboost</a:t>
            </a:r>
            <a:r>
              <a:rPr lang="en-US" sz="1300"/>
              <a:t> and Transformer ties at being the highest. Both with a score of 0.375, while FFNN is 0.000. </a:t>
            </a:r>
          </a:p>
          <a:p>
            <a:endParaRPr lang="en-US" sz="1300"/>
          </a:p>
          <a:p>
            <a:r>
              <a:rPr lang="en-US" sz="1300"/>
              <a:t>After analyzing the maps, we have found that all 3 maps look very similar, with the highest sensitivity scores focused on Africa. Lastly, we have determined that </a:t>
            </a:r>
            <a:r>
              <a:rPr lang="en-US" sz="1300" err="1"/>
              <a:t>XGboost</a:t>
            </a:r>
            <a:r>
              <a:rPr lang="en-US" sz="1300"/>
              <a:t> is the model for determining sensitivity. As it has the highest sensitivity score for all the income groups, even after tying with some of the other models. </a:t>
            </a:r>
            <a:endParaRPr lang="en-US"/>
          </a:p>
          <a:p>
            <a:endParaRPr lang="en-US" sz="1300"/>
          </a:p>
          <a:p>
            <a:pPr marL="285750" indent="-285750">
              <a:buFont typeface="Wingdings" panose="020B0604020202020204" pitchFamily="34" charset="0"/>
              <a:buChar char="v"/>
            </a:pPr>
            <a:endParaRPr lang="en-US" sz="1300"/>
          </a:p>
          <a:p>
            <a:pPr marL="285750" indent="-285750">
              <a:buFont typeface="Wingdings" panose="020B0604020202020204" pitchFamily="34" charset="0"/>
              <a:buChar char="v"/>
            </a:pPr>
            <a:endParaRPr lang="en-US" sz="1300"/>
          </a:p>
          <a:p>
            <a:pPr marL="285750" indent="-285750">
              <a:buFont typeface="Wingdings" panose="020B0604020202020204" pitchFamily="34" charset="0"/>
              <a:buChar char="v"/>
            </a:pPr>
            <a:endParaRPr lang="en-US" sz="130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anchor="ctr">
            <a:normAutofit/>
          </a:bodyPr>
          <a:lstStyle/>
          <a:p>
            <a:pPr>
              <a:spcAft>
                <a:spcPts val="600"/>
              </a:spcAft>
            </a:pPr>
            <a:endParaRPr lang="en-US"/>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dirty="0" smtClean="0"/>
              <a:pPr>
                <a:spcAft>
                  <a:spcPts val="600"/>
                </a:spcAft>
              </a:pPr>
              <a:t>13</a:t>
            </a:fld>
            <a:endParaRPr lang="en-US"/>
          </a:p>
        </p:txBody>
      </p:sp>
    </p:spTree>
    <p:extLst>
      <p:ext uri="{BB962C8B-B14F-4D97-AF65-F5344CB8AC3E}">
        <p14:creationId xmlns:p14="http://schemas.microsoft.com/office/powerpoint/2010/main" val="346698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 screen&#10;&#10;Description automatically generated">
            <a:extLst>
              <a:ext uri="{FF2B5EF4-FFF2-40B4-BE49-F238E27FC236}">
                <a16:creationId xmlns:a16="http://schemas.microsoft.com/office/drawing/2014/main" id="{6DEFAB03-41D2-8B2E-991F-322B34D9902C}"/>
              </a:ext>
            </a:extLst>
          </p:cNvPr>
          <p:cNvPicPr>
            <a:picLocks noChangeAspect="1"/>
          </p:cNvPicPr>
          <p:nvPr/>
        </p:nvPicPr>
        <p:blipFill>
          <a:blip r:embed="rId3"/>
          <a:stretch>
            <a:fillRect/>
          </a:stretch>
        </p:blipFill>
        <p:spPr>
          <a:xfrm>
            <a:off x="1166813" y="2017713"/>
            <a:ext cx="3254375" cy="3810000"/>
          </a:xfrm>
          <a:prstGeom prst="rect">
            <a:avLst/>
          </a:prstGeom>
        </p:spPr>
      </p:pic>
      <p:pic>
        <p:nvPicPr>
          <p:cNvPr id="9" name="Picture 8" descr="A map of the world&#10;&#10;Description automatically generated">
            <a:extLst>
              <a:ext uri="{FF2B5EF4-FFF2-40B4-BE49-F238E27FC236}">
                <a16:creationId xmlns:a16="http://schemas.microsoft.com/office/drawing/2014/main" id="{5EAA232C-1061-D449-5D52-DEF421F2168A}"/>
              </a:ext>
            </a:extLst>
          </p:cNvPr>
          <p:cNvPicPr>
            <a:picLocks noChangeAspect="1"/>
          </p:cNvPicPr>
          <p:nvPr/>
        </p:nvPicPr>
        <p:blipFill>
          <a:blip r:embed="rId4"/>
          <a:stretch>
            <a:fillRect/>
          </a:stretch>
        </p:blipFill>
        <p:spPr>
          <a:xfrm>
            <a:off x="4487863" y="2017713"/>
            <a:ext cx="6457950" cy="2543175"/>
          </a:xfrm>
          <a:prstGeom prst="rect">
            <a:avLst/>
          </a:prstGeom>
        </p:spPr>
      </p:pic>
      <p:pic>
        <p:nvPicPr>
          <p:cNvPr id="8" name="Picture 7" descr="A map of the world&#10;&#10;Description automatically generated">
            <a:extLst>
              <a:ext uri="{FF2B5EF4-FFF2-40B4-BE49-F238E27FC236}">
                <a16:creationId xmlns:a16="http://schemas.microsoft.com/office/drawing/2014/main" id="{3F0F4B6B-60B7-917E-0A8D-86F36D213F14}"/>
              </a:ext>
            </a:extLst>
          </p:cNvPr>
          <p:cNvPicPr>
            <a:picLocks noChangeAspect="1"/>
          </p:cNvPicPr>
          <p:nvPr/>
        </p:nvPicPr>
        <p:blipFill>
          <a:blip r:embed="rId5"/>
          <a:stretch>
            <a:fillRect/>
          </a:stretch>
        </p:blipFill>
        <p:spPr>
          <a:xfrm>
            <a:off x="4487863" y="4627563"/>
            <a:ext cx="3154363" cy="1200150"/>
          </a:xfrm>
          <a:prstGeom prst="rect">
            <a:avLst/>
          </a:prstGeom>
        </p:spPr>
      </p:pic>
      <p:pic>
        <p:nvPicPr>
          <p:cNvPr id="7" name="Content Placeholder 6" descr="A map of the world&#10;&#10;Description automatically generated">
            <a:extLst>
              <a:ext uri="{FF2B5EF4-FFF2-40B4-BE49-F238E27FC236}">
                <a16:creationId xmlns:a16="http://schemas.microsoft.com/office/drawing/2014/main" id="{E4921903-23F3-927B-3976-7D87E3B206DC}"/>
              </a:ext>
            </a:extLst>
          </p:cNvPr>
          <p:cNvPicPr>
            <a:picLocks noGrp="1" noChangeAspect="1"/>
          </p:cNvPicPr>
          <p:nvPr>
            <p:ph idx="1"/>
          </p:nvPr>
        </p:nvPicPr>
        <p:blipFill>
          <a:blip r:embed="rId6"/>
          <a:stretch>
            <a:fillRect/>
          </a:stretch>
        </p:blipFill>
        <p:spPr>
          <a:xfrm>
            <a:off x="7710488" y="4627563"/>
            <a:ext cx="3235325" cy="1200150"/>
          </a:xfrm>
        </p:spPr>
      </p:pic>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0"/>
            <a:ext cx="9779183" cy="1706563"/>
          </a:xfrm>
        </p:spPr>
        <p:txBody>
          <a:bodyPr anchor="b">
            <a:normAutofit/>
          </a:bodyPr>
          <a:lstStyle/>
          <a:p>
            <a:r>
              <a:rPr lang="en-US"/>
              <a:t>Models for Income Group: Specificity Scores</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14</a:t>
            </a:fld>
            <a:endParaRPr lang="en-US"/>
          </a:p>
        </p:txBody>
      </p:sp>
    </p:spTree>
    <p:extLst>
      <p:ext uri="{BB962C8B-B14F-4D97-AF65-F5344CB8AC3E}">
        <p14:creationId xmlns:p14="http://schemas.microsoft.com/office/powerpoint/2010/main" val="1918503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nchor="b">
            <a:normAutofit/>
          </a:bodyPr>
          <a:lstStyle/>
          <a:p>
            <a:r>
              <a:rPr lang="en-US"/>
              <a:t>Analyzing our Models: Specificity</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033966" y="1808713"/>
            <a:ext cx="9779182" cy="3890543"/>
          </a:xfrm>
        </p:spPr>
        <p:txBody>
          <a:bodyPr vert="horz" lIns="91440" tIns="45720" rIns="91440" bIns="45720" rtlCol="0" anchor="t">
            <a:normAutofit/>
          </a:bodyPr>
          <a:lstStyle/>
          <a:p>
            <a:r>
              <a:rPr lang="en-US" sz="1400"/>
              <a:t>Using the table to determine our specificity, we can see that our score between each model varies depending on the income group.</a:t>
            </a:r>
          </a:p>
          <a:p>
            <a:pPr marL="285750" indent="-285750">
              <a:buFont typeface="Wingdings" panose="020B0604020202020204" pitchFamily="34" charset="0"/>
              <a:buChar char="v"/>
            </a:pPr>
            <a:r>
              <a:rPr lang="en-US" sz="1400"/>
              <a:t>In the lower-income group, the model with the highest specificity score is the Transformer model, with a score of 0.477.</a:t>
            </a:r>
          </a:p>
          <a:p>
            <a:pPr marL="285750" indent="-285750">
              <a:buFont typeface="Wingdings" panose="020B0604020202020204" pitchFamily="34" charset="0"/>
              <a:buChar char="v"/>
            </a:pPr>
            <a:r>
              <a:rPr lang="en-US" sz="1400"/>
              <a:t>Lower middle-income group, FFNN has the highest specificity score of 0.711.</a:t>
            </a:r>
          </a:p>
          <a:p>
            <a:pPr marL="285750" indent="-285750">
              <a:buFont typeface="Wingdings" panose="020B0604020202020204" pitchFamily="34" charset="0"/>
              <a:buChar char="v"/>
            </a:pPr>
            <a:r>
              <a:rPr lang="en-US" sz="1400"/>
              <a:t>Upper middle-income group, FFNN has the highest specificity score of 1.000.</a:t>
            </a:r>
          </a:p>
          <a:p>
            <a:pPr marL="285750" indent="-285750">
              <a:buFont typeface="Wingdings" panose="020B0604020202020204" pitchFamily="34" charset="0"/>
              <a:buChar char="v"/>
            </a:pPr>
            <a:r>
              <a:rPr lang="en-US" sz="1400"/>
              <a:t>In the high-income group, FFNN once again has the highest specificity. With a score of 1.000.</a:t>
            </a:r>
          </a:p>
          <a:p>
            <a:endParaRPr lang="en-US" sz="1400"/>
          </a:p>
          <a:p>
            <a:r>
              <a:rPr lang="en-US" sz="1400"/>
              <a:t>From our analysis of the maps, we find that the </a:t>
            </a:r>
            <a:r>
              <a:rPr lang="en-US" sz="1400" err="1"/>
              <a:t>XGboost</a:t>
            </a:r>
            <a:r>
              <a:rPr lang="en-US" sz="1400"/>
              <a:t> and Transformer models have very similar maps. The highest specificity scores are usually focused in more "Eurocentric" places like Europe, North America and Australia. However, Chilly and a small region of Africa also have high specificity score. The FFNN map is very different from the 2 other models. With no specific focus on certain countries. The FFNN map is lot more "evened" out through the map.</a:t>
            </a:r>
            <a:endParaRPr lang="en-US"/>
          </a:p>
          <a:p>
            <a:r>
              <a:rPr lang="en-US" sz="1400"/>
              <a:t>We have previously assumed that sensitivity and specificity have an inverse relationship. And we can see that this also the case for the income group models. With models scoring high in sensitivity having low scores in specificity. And from this Data we have determined that FFNN is the best model for measuring Specificity, as it scored the highest in terms of specificity for 3 out of the 4 different income groups. </a:t>
            </a:r>
          </a:p>
          <a:p>
            <a:pPr marL="285750" indent="-285750">
              <a:buFont typeface="Wingdings" panose="020B0604020202020204" pitchFamily="34" charset="0"/>
              <a:buChar char="v"/>
            </a:pPr>
            <a:endParaRPr lang="en-US" sz="140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anchor="ctr">
            <a:normAutofit/>
          </a:bodyPr>
          <a:lstStyle/>
          <a:p>
            <a:pPr>
              <a:spcAft>
                <a:spcPts val="600"/>
              </a:spcAft>
            </a:pPr>
            <a:endParaRPr lang="en-US"/>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dirty="0" smtClean="0"/>
              <a:pPr>
                <a:spcAft>
                  <a:spcPts val="600"/>
                </a:spcAft>
              </a:pPr>
              <a:t>15</a:t>
            </a:fld>
            <a:endParaRPr lang="en-US"/>
          </a:p>
        </p:txBody>
      </p:sp>
    </p:spTree>
    <p:extLst>
      <p:ext uri="{BB962C8B-B14F-4D97-AF65-F5344CB8AC3E}">
        <p14:creationId xmlns:p14="http://schemas.microsoft.com/office/powerpoint/2010/main" val="288151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B7D14-7605-A275-F6C2-5D48E2D9BCD4}"/>
              </a:ext>
            </a:extLst>
          </p:cNvPr>
          <p:cNvSpPr>
            <a:spLocks noGrp="1"/>
          </p:cNvSpPr>
          <p:nvPr>
            <p:ph type="title"/>
          </p:nvPr>
        </p:nvSpPr>
        <p:spPr/>
        <p:txBody>
          <a:bodyPr/>
          <a:lstStyle/>
          <a:p>
            <a:r>
              <a:rPr lang="en-US"/>
              <a:t>Making Assumptions</a:t>
            </a:r>
          </a:p>
        </p:txBody>
      </p:sp>
      <p:sp>
        <p:nvSpPr>
          <p:cNvPr id="3" name="Content Placeholder 2">
            <a:extLst>
              <a:ext uri="{FF2B5EF4-FFF2-40B4-BE49-F238E27FC236}">
                <a16:creationId xmlns:a16="http://schemas.microsoft.com/office/drawing/2014/main" id="{3C7732E9-1348-0BEE-960C-5DC8DB18CF67}"/>
              </a:ext>
            </a:extLst>
          </p:cNvPr>
          <p:cNvSpPr>
            <a:spLocks noGrp="1"/>
          </p:cNvSpPr>
          <p:nvPr>
            <p:ph idx="1"/>
          </p:nvPr>
        </p:nvSpPr>
        <p:spPr>
          <a:xfrm>
            <a:off x="1063920" y="1998786"/>
            <a:ext cx="9779182" cy="3890543"/>
          </a:xfrm>
        </p:spPr>
        <p:txBody>
          <a:bodyPr vert="horz" lIns="91440" tIns="45720" rIns="91440" bIns="45720" rtlCol="0" anchor="t">
            <a:noAutofit/>
          </a:bodyPr>
          <a:lstStyle/>
          <a:p>
            <a:r>
              <a:rPr lang="en-US" sz="2000"/>
              <a:t>Following the analysis from the maps and models, we will now assume and hypothesize that determining a model that is best is quite difficult, since each model are best at measuring different metrics; sensitivity, accuracy, and specificity, depending on the category we want to measure. </a:t>
            </a:r>
          </a:p>
          <a:p>
            <a:endParaRPr lang="en-US" sz="2000"/>
          </a:p>
          <a:p>
            <a:r>
              <a:rPr lang="en-US" sz="2000"/>
              <a:t>To further prove our hypothesis of </a:t>
            </a:r>
            <a:r>
              <a:rPr lang="en-US" sz="2000">
                <a:ea typeface="+mn-lt"/>
                <a:cs typeface="+mn-lt"/>
              </a:rPr>
              <a:t>"the indicators an observation belongs to does  matter", </a:t>
            </a:r>
            <a:r>
              <a:rPr lang="en-US" sz="2000"/>
              <a:t> we did a linear regression model and hypothesis testing. </a:t>
            </a:r>
          </a:p>
        </p:txBody>
      </p:sp>
      <p:sp>
        <p:nvSpPr>
          <p:cNvPr id="4" name="Footer Placeholder 3">
            <a:extLst>
              <a:ext uri="{FF2B5EF4-FFF2-40B4-BE49-F238E27FC236}">
                <a16:creationId xmlns:a16="http://schemas.microsoft.com/office/drawing/2014/main" id="{101122E2-8669-6FCA-1A19-71D3649A1CD3}"/>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72B608A0-308B-FFA8-B09D-E6C3DA1103AA}"/>
              </a:ext>
            </a:extLst>
          </p:cNvPr>
          <p:cNvSpPr>
            <a:spLocks noGrp="1"/>
          </p:cNvSpPr>
          <p:nvPr>
            <p:ph type="sldNum" sz="quarter" idx="4"/>
          </p:nvPr>
        </p:nvSpPr>
        <p:spPr/>
        <p:txBody>
          <a:bodyPr/>
          <a:lstStyle/>
          <a:p>
            <a:fld id="{294A09A9-5501-47C1-A89A-A340965A2BE2}" type="slidenum">
              <a:rPr lang="en-US" smtClean="0"/>
              <a:pPr/>
              <a:t>16</a:t>
            </a:fld>
            <a:endParaRPr lang="en-US"/>
          </a:p>
        </p:txBody>
      </p:sp>
    </p:spTree>
    <p:extLst>
      <p:ext uri="{BB962C8B-B14F-4D97-AF65-F5344CB8AC3E}">
        <p14:creationId xmlns:p14="http://schemas.microsoft.com/office/powerpoint/2010/main" val="856180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6B13-C94A-9FAA-8090-6D874C59ABEC}"/>
              </a:ext>
            </a:extLst>
          </p:cNvPr>
          <p:cNvSpPr>
            <a:spLocks noGrp="1"/>
          </p:cNvSpPr>
          <p:nvPr>
            <p:ph type="title"/>
          </p:nvPr>
        </p:nvSpPr>
        <p:spPr/>
        <p:txBody>
          <a:bodyPr/>
          <a:lstStyle/>
          <a:p>
            <a:r>
              <a:rPr lang="en-US"/>
              <a:t>Proving our Assumption from Data</a:t>
            </a:r>
          </a:p>
        </p:txBody>
      </p:sp>
      <p:pic>
        <p:nvPicPr>
          <p:cNvPr id="6" name="Content Placeholder 5" descr="A screenshot of a report&#10;&#10;Description automatically generated">
            <a:extLst>
              <a:ext uri="{FF2B5EF4-FFF2-40B4-BE49-F238E27FC236}">
                <a16:creationId xmlns:a16="http://schemas.microsoft.com/office/drawing/2014/main" id="{9B5F9D83-9106-9F8C-AB58-AFA0FB5589FC}"/>
              </a:ext>
            </a:extLst>
          </p:cNvPr>
          <p:cNvPicPr>
            <a:picLocks noGrp="1" noChangeAspect="1"/>
          </p:cNvPicPr>
          <p:nvPr>
            <p:ph idx="1"/>
          </p:nvPr>
        </p:nvPicPr>
        <p:blipFill>
          <a:blip r:embed="rId2"/>
          <a:stretch>
            <a:fillRect/>
          </a:stretch>
        </p:blipFill>
        <p:spPr>
          <a:xfrm>
            <a:off x="820969" y="1756492"/>
            <a:ext cx="4076117" cy="2771303"/>
          </a:xfrm>
        </p:spPr>
      </p:pic>
      <p:sp>
        <p:nvSpPr>
          <p:cNvPr id="4" name="Footer Placeholder 3">
            <a:extLst>
              <a:ext uri="{FF2B5EF4-FFF2-40B4-BE49-F238E27FC236}">
                <a16:creationId xmlns:a16="http://schemas.microsoft.com/office/drawing/2014/main" id="{B7CA635D-10DB-94F8-493A-D96236482DE8}"/>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a16="http://schemas.microsoft.com/office/drawing/2014/main" id="{8D42A548-BD2D-139B-1232-6D9B946AFBB5}"/>
              </a:ext>
            </a:extLst>
          </p:cNvPr>
          <p:cNvSpPr>
            <a:spLocks noGrp="1"/>
          </p:cNvSpPr>
          <p:nvPr>
            <p:ph type="sldNum" sz="quarter" idx="4"/>
          </p:nvPr>
        </p:nvSpPr>
        <p:spPr/>
        <p:txBody>
          <a:bodyPr/>
          <a:lstStyle/>
          <a:p>
            <a:fld id="{294A09A9-5501-47C1-A89A-A340965A2BE2}" type="slidenum">
              <a:rPr lang="en-US" dirty="0" smtClean="0"/>
              <a:pPr/>
              <a:t>17</a:t>
            </a:fld>
            <a:endParaRPr lang="en-US"/>
          </a:p>
        </p:txBody>
      </p:sp>
      <p:pic>
        <p:nvPicPr>
          <p:cNvPr id="7" name="Picture 6" descr="A table with numbers and letters&#10;&#10;Description automatically generated">
            <a:extLst>
              <a:ext uri="{FF2B5EF4-FFF2-40B4-BE49-F238E27FC236}">
                <a16:creationId xmlns:a16="http://schemas.microsoft.com/office/drawing/2014/main" id="{D590A47F-9713-0020-CD42-4D9EA84D512F}"/>
              </a:ext>
            </a:extLst>
          </p:cNvPr>
          <p:cNvPicPr>
            <a:picLocks noChangeAspect="1"/>
          </p:cNvPicPr>
          <p:nvPr/>
        </p:nvPicPr>
        <p:blipFill>
          <a:blip r:embed="rId3"/>
          <a:stretch>
            <a:fillRect/>
          </a:stretch>
        </p:blipFill>
        <p:spPr>
          <a:xfrm>
            <a:off x="5053488" y="1690700"/>
            <a:ext cx="6257427" cy="484953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454582A0-8E62-913D-EBC7-F8B2C9C7435E}"/>
              </a:ext>
            </a:extLst>
          </p:cNvPr>
          <p:cNvPicPr>
            <a:picLocks noChangeAspect="1"/>
          </p:cNvPicPr>
          <p:nvPr/>
        </p:nvPicPr>
        <p:blipFill>
          <a:blip r:embed="rId4"/>
          <a:stretch>
            <a:fillRect/>
          </a:stretch>
        </p:blipFill>
        <p:spPr>
          <a:xfrm>
            <a:off x="816443" y="4525947"/>
            <a:ext cx="4080330" cy="1963602"/>
          </a:xfrm>
          <a:prstGeom prst="rect">
            <a:avLst/>
          </a:prstGeom>
        </p:spPr>
      </p:pic>
    </p:spTree>
    <p:extLst>
      <p:ext uri="{BB962C8B-B14F-4D97-AF65-F5344CB8AC3E}">
        <p14:creationId xmlns:p14="http://schemas.microsoft.com/office/powerpoint/2010/main" val="426783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8DAF-85ED-B43B-E6FA-0C52E3CBDB69}"/>
              </a:ext>
            </a:extLst>
          </p:cNvPr>
          <p:cNvSpPr>
            <a:spLocks noGrp="1"/>
          </p:cNvSpPr>
          <p:nvPr>
            <p:ph type="title"/>
          </p:nvPr>
        </p:nvSpPr>
        <p:spPr>
          <a:xfrm>
            <a:off x="1167492" y="-43051"/>
            <a:ext cx="9779183" cy="1706563"/>
          </a:xfrm>
        </p:spPr>
        <p:txBody>
          <a:bodyPr anchor="b">
            <a:normAutofit/>
          </a:bodyPr>
          <a:lstStyle/>
          <a:p>
            <a:r>
              <a:rPr lang="en-US"/>
              <a:t>Proving our Assumption from Data</a:t>
            </a:r>
          </a:p>
        </p:txBody>
      </p:sp>
      <p:sp>
        <p:nvSpPr>
          <p:cNvPr id="3" name="Text Placeholder 2">
            <a:extLst>
              <a:ext uri="{FF2B5EF4-FFF2-40B4-BE49-F238E27FC236}">
                <a16:creationId xmlns:a16="http://schemas.microsoft.com/office/drawing/2014/main" id="{DFA81EE1-EED3-6C8B-46FA-CAF56BC9C58E}"/>
              </a:ext>
            </a:extLst>
          </p:cNvPr>
          <p:cNvSpPr>
            <a:spLocks noGrp="1"/>
          </p:cNvSpPr>
          <p:nvPr>
            <p:ph idx="1"/>
          </p:nvPr>
        </p:nvSpPr>
        <p:spPr>
          <a:xfrm>
            <a:off x="1167493" y="1785669"/>
            <a:ext cx="9779182" cy="4278702"/>
          </a:xfrm>
        </p:spPr>
        <p:txBody>
          <a:bodyPr vert="horz" lIns="91440" tIns="45720" rIns="91440" bIns="45720" rtlCol="0" anchor="t">
            <a:normAutofit/>
          </a:bodyPr>
          <a:lstStyle/>
          <a:p>
            <a:r>
              <a:rPr lang="en-US" sz="2000"/>
              <a:t>After testing different combinations, we concluded on the previous model with indicators as such. Since our goal was to have a model with little correlation so that we have less multicollinearity, our condition number of 12.6 is great. </a:t>
            </a:r>
          </a:p>
          <a:p>
            <a:endParaRPr lang="en-US" sz="2000"/>
          </a:p>
          <a:p>
            <a:r>
              <a:rPr lang="en-US" sz="2000"/>
              <a:t>Now focusing on the null hypothesis, which states that the independent variable has no association with the dependent variable. Our null hypothesis of "the indicators an observation belongs to does not matter" is tested with the p-values from the model. For all our indicators, the maximum p-value we got was 0.001, which means overall, we have strong evidence against the null hypothesis. </a:t>
            </a:r>
            <a:endParaRPr lang="en-US"/>
          </a:p>
          <a:p>
            <a:endParaRPr lang="en-US" sz="2000"/>
          </a:p>
          <a:p>
            <a:r>
              <a:rPr lang="en-US" sz="2000"/>
              <a:t>The conclusion would be that the null hypothesis is incorrect and the categories an observation belongs to does matter when determining which metric works best. This also ties into the proof of our hypothesis. </a:t>
            </a:r>
            <a:endParaRPr lang="en-US"/>
          </a:p>
          <a:p>
            <a:endParaRPr lang="en-US" sz="2000"/>
          </a:p>
        </p:txBody>
      </p:sp>
      <p:sp>
        <p:nvSpPr>
          <p:cNvPr id="5" name="Slide Number Placeholder 4">
            <a:extLst>
              <a:ext uri="{FF2B5EF4-FFF2-40B4-BE49-F238E27FC236}">
                <a16:creationId xmlns:a16="http://schemas.microsoft.com/office/drawing/2014/main" id="{E1192241-E751-57E3-7ABF-CA2DDD4AF56F}"/>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18</a:t>
            </a:fld>
            <a:endParaRPr lang="en-US"/>
          </a:p>
        </p:txBody>
      </p:sp>
      <p:sp>
        <p:nvSpPr>
          <p:cNvPr id="6" name="TextBox 5">
            <a:extLst>
              <a:ext uri="{FF2B5EF4-FFF2-40B4-BE49-F238E27FC236}">
                <a16:creationId xmlns:a16="http://schemas.microsoft.com/office/drawing/2014/main" id="{019BE5A5-A63E-29F7-CED6-D2CF98DABADA}"/>
              </a:ext>
            </a:extLst>
          </p:cNvPr>
          <p:cNvSpPr txBox="1"/>
          <p:nvPr/>
        </p:nvSpPr>
        <p:spPr>
          <a:xfrm>
            <a:off x="2875351" y="-2505874"/>
            <a:ext cx="88072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p>
        </p:txBody>
      </p:sp>
    </p:spTree>
    <p:extLst>
      <p:ext uri="{BB962C8B-B14F-4D97-AF65-F5344CB8AC3E}">
        <p14:creationId xmlns:p14="http://schemas.microsoft.com/office/powerpoint/2010/main" val="3880958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6697-6CCD-7E64-FCFB-835B4A3DCAC5}"/>
              </a:ext>
            </a:extLst>
          </p:cNvPr>
          <p:cNvSpPr>
            <a:spLocks noGrp="1"/>
          </p:cNvSpPr>
          <p:nvPr>
            <p:ph type="title"/>
          </p:nvPr>
        </p:nvSpPr>
        <p:spPr>
          <a:xfrm>
            <a:off x="1167492" y="618695"/>
            <a:ext cx="9779183" cy="1208411"/>
          </a:xfrm>
        </p:spPr>
        <p:txBody>
          <a:bodyPr anchor="b">
            <a:normAutofit/>
          </a:bodyPr>
          <a:lstStyle/>
          <a:p>
            <a:r>
              <a:rPr lang="en-US" sz="3600"/>
              <a:t>Ethical Consideration in </a:t>
            </a:r>
            <a:br>
              <a:rPr lang="en-US" sz="3600"/>
            </a:br>
            <a:r>
              <a:rPr lang="en-US" sz="3600"/>
              <a:t>“Conflict Escalation Predictions”</a:t>
            </a:r>
          </a:p>
        </p:txBody>
      </p:sp>
      <p:sp>
        <p:nvSpPr>
          <p:cNvPr id="5" name="Slide Number Placeholder 4">
            <a:extLst>
              <a:ext uri="{FF2B5EF4-FFF2-40B4-BE49-F238E27FC236}">
                <a16:creationId xmlns:a16="http://schemas.microsoft.com/office/drawing/2014/main" id="{6A4A0C37-4BF9-FEEF-4EB4-2C6773A1A631}"/>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dirty="0" smtClean="0"/>
              <a:pPr>
                <a:spcAft>
                  <a:spcPts val="600"/>
                </a:spcAft>
              </a:pPr>
              <a:t>19</a:t>
            </a:fld>
            <a:endParaRPr lang="en-US"/>
          </a:p>
        </p:txBody>
      </p:sp>
      <p:graphicFrame>
        <p:nvGraphicFramePr>
          <p:cNvPr id="8" name="Table 7">
            <a:extLst>
              <a:ext uri="{FF2B5EF4-FFF2-40B4-BE49-F238E27FC236}">
                <a16:creationId xmlns:a16="http://schemas.microsoft.com/office/drawing/2014/main" id="{E3BFEB5E-3D49-08E7-5674-248530BC7F75}"/>
              </a:ext>
            </a:extLst>
          </p:cNvPr>
          <p:cNvGraphicFramePr>
            <a:graphicFrameLocks noGrp="1"/>
          </p:cNvGraphicFramePr>
          <p:nvPr>
            <p:extLst>
              <p:ext uri="{D42A27DB-BD31-4B8C-83A1-F6EECF244321}">
                <p14:modId xmlns:p14="http://schemas.microsoft.com/office/powerpoint/2010/main" val="2552002252"/>
              </p:ext>
            </p:extLst>
          </p:nvPr>
        </p:nvGraphicFramePr>
        <p:xfrm>
          <a:off x="525780" y="2446623"/>
          <a:ext cx="6322052" cy="3350335"/>
        </p:xfrm>
        <a:graphic>
          <a:graphicData uri="http://schemas.openxmlformats.org/drawingml/2006/table">
            <a:tbl>
              <a:tblPr firstRow="1" bandRow="1">
                <a:tableStyleId>{69012ECD-51FC-41F1-AA8D-1B2483CD663E}</a:tableStyleId>
              </a:tblPr>
              <a:tblGrid>
                <a:gridCol w="2004366">
                  <a:extLst>
                    <a:ext uri="{9D8B030D-6E8A-4147-A177-3AD203B41FA5}">
                      <a16:colId xmlns:a16="http://schemas.microsoft.com/office/drawing/2014/main" val="3269931980"/>
                    </a:ext>
                  </a:extLst>
                </a:gridCol>
                <a:gridCol w="2009492">
                  <a:extLst>
                    <a:ext uri="{9D8B030D-6E8A-4147-A177-3AD203B41FA5}">
                      <a16:colId xmlns:a16="http://schemas.microsoft.com/office/drawing/2014/main" val="1320084945"/>
                    </a:ext>
                  </a:extLst>
                </a:gridCol>
                <a:gridCol w="2308194">
                  <a:extLst>
                    <a:ext uri="{9D8B030D-6E8A-4147-A177-3AD203B41FA5}">
                      <a16:colId xmlns:a16="http://schemas.microsoft.com/office/drawing/2014/main" val="237579083"/>
                    </a:ext>
                  </a:extLst>
                </a:gridCol>
              </a:tblGrid>
              <a:tr h="820495">
                <a:tc>
                  <a:txBody>
                    <a:bodyPr/>
                    <a:lstStyle/>
                    <a:p>
                      <a:endParaRPr lang="en-US" sz="3300"/>
                    </a:p>
                  </a:txBody>
                  <a:tcPr marL="167640" marR="167640" marT="83820" marB="83820">
                    <a:lnL w="0" cap="flat" cmpd="sng" algn="ctr">
                      <a:noFill/>
                      <a:prstDash val="solid"/>
                      <a:miter lim="800000"/>
                    </a:lnL>
                    <a:lnR w="12700">
                      <a:solidFill>
                        <a:schemeClr val="tx1"/>
                      </a:solidFill>
                    </a:lnR>
                    <a:lnT w="0" cap="flat" cmpd="sng" algn="ctr">
                      <a:noFill/>
                      <a:prstDash val="solid"/>
                      <a:miter lim="800000"/>
                    </a:lnT>
                    <a:lnB w="12700" cap="flat" cmpd="sng" algn="ctr">
                      <a:solidFill>
                        <a:schemeClr val="tx1"/>
                      </a:solidFill>
                      <a:prstDash val="solid"/>
                      <a:miter lim="800000"/>
                    </a:lnB>
                    <a:lnTlToBr w="12700" cmpd="sng">
                      <a:noFill/>
                      <a:prstDash val="solid"/>
                    </a:lnTlToBr>
                    <a:lnBlToTr w="12700" cmpd="sng">
                      <a:noFill/>
                      <a:prstDash val="solid"/>
                    </a:lnBlToTr>
                    <a:noFill/>
                  </a:tcPr>
                </a:tc>
                <a:tc>
                  <a:txBody>
                    <a:bodyPr/>
                    <a:lstStyle/>
                    <a:p>
                      <a:r>
                        <a:rPr lang="en-US" sz="1800"/>
                        <a:t>Predict conflict</a:t>
                      </a:r>
                    </a:p>
                  </a:txBody>
                  <a:tcPr marL="167640" marR="167640" marT="83820" marB="83820">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800"/>
                        <a:t>Predict no conflict</a:t>
                      </a:r>
                    </a:p>
                  </a:txBody>
                  <a:tcPr marL="167640" marR="167640" marT="83820" marB="83820">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673474594"/>
                  </a:ext>
                </a:extLst>
              </a:tr>
              <a:tr h="820495">
                <a:tc>
                  <a:txBody>
                    <a:bodyPr/>
                    <a:lstStyle/>
                    <a:p>
                      <a:r>
                        <a:rPr lang="en-US" sz="1800">
                          <a:solidFill>
                            <a:schemeClr val="bg1"/>
                          </a:solidFill>
                        </a:rPr>
                        <a:t>Conflict occur</a:t>
                      </a:r>
                    </a:p>
                  </a:txBody>
                  <a:tcPr marL="167640" marR="167640" marT="83820" marB="83820">
                    <a:lnL w="12700">
                      <a:solidFill>
                        <a:schemeClr val="tx1"/>
                      </a:solidFill>
                    </a:lnL>
                    <a:lnR w="12700">
                      <a:solidFill>
                        <a:schemeClr val="tx1"/>
                      </a:solidFill>
                    </a:lnR>
                    <a:lnT w="12700" cap="flat" cmpd="sng" algn="ctr">
                      <a:solidFill>
                        <a:schemeClr val="tx1"/>
                      </a:solidFill>
                      <a:prstDash val="solid"/>
                      <a:miter lim="800000"/>
                    </a:lnT>
                    <a:lnB w="12700" cap="flat" cmpd="sng" algn="ctr">
                      <a:solidFill>
                        <a:schemeClr val="tx1"/>
                      </a:solidFill>
                      <a:prstDash val="solid"/>
                      <a:miter lim="800000"/>
                    </a:lnB>
                    <a:solidFill>
                      <a:schemeClr val="accent1"/>
                    </a:solidFill>
                  </a:tcPr>
                </a:tc>
                <a:tc>
                  <a:txBody>
                    <a:bodyPr/>
                    <a:lstStyle/>
                    <a:p>
                      <a:r>
                        <a:rPr lang="en-US" sz="1800"/>
                        <a:t>(TP, true positive) Prepared for conflict</a:t>
                      </a:r>
                    </a:p>
                  </a:txBody>
                  <a:tcPr marL="167640" marR="167640" marT="83820" marB="83820">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1800"/>
                        <a:t>(FN, false negative) Unprepared for conflict</a:t>
                      </a:r>
                    </a:p>
                  </a:txBody>
                  <a:tcPr marL="167640" marR="167640" marT="83820" marB="83820">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905579308"/>
                  </a:ext>
                </a:extLst>
              </a:tr>
              <a:tr h="820495">
                <a:tc>
                  <a:txBody>
                    <a:bodyPr/>
                    <a:lstStyle/>
                    <a:p>
                      <a:r>
                        <a:rPr lang="en-US" sz="1800">
                          <a:solidFill>
                            <a:schemeClr val="bg1"/>
                          </a:solidFill>
                        </a:rPr>
                        <a:t>Conflict didn’t occur</a:t>
                      </a:r>
                    </a:p>
                  </a:txBody>
                  <a:tcPr marL="167640" marR="167640" marT="83820" marB="83820">
                    <a:lnL w="12700" cap="flat" cmpd="sng" algn="ctr">
                      <a:solidFill>
                        <a:schemeClr val="tx1"/>
                      </a:solidFill>
                      <a:prstDash val="solid"/>
                      <a:miter lim="800000"/>
                    </a:lnL>
                    <a:lnR w="12700">
                      <a:solidFill>
                        <a:schemeClr val="tx1"/>
                      </a:solidFill>
                    </a:lnR>
                    <a:lnT w="12700" cap="flat" cmpd="sng" algn="ctr">
                      <a:solidFill>
                        <a:schemeClr val="tx1"/>
                      </a:solidFill>
                      <a:prstDash val="solid"/>
                      <a:miter lim="800000"/>
                    </a:lnT>
                    <a:lnB w="12700" cap="flat" cmpd="sng" algn="ctr">
                      <a:solidFill>
                        <a:schemeClr val="tx1"/>
                      </a:solidFill>
                      <a:prstDash val="solid"/>
                      <a:miter lim="800000"/>
                    </a:lnB>
                    <a:lnTlToBr w="12700" cmpd="sng">
                      <a:noFill/>
                      <a:prstDash val="solid"/>
                    </a:lnTlToBr>
                    <a:lnBlToTr w="12700" cmpd="sng">
                      <a:noFill/>
                      <a:prstDash val="solid"/>
                    </a:lnBlToTr>
                    <a:solidFill>
                      <a:schemeClr val="accent1"/>
                    </a:solidFill>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800"/>
                        <a:t>(FP, false positive) Waste of prepared resources</a:t>
                      </a:r>
                    </a:p>
                  </a:txBody>
                  <a:tcPr marL="167640" marR="167640" marT="83820" marB="83820">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800"/>
                        <a:t>(TN, True negative) No waste of resources</a:t>
                      </a:r>
                    </a:p>
                  </a:txBody>
                  <a:tcPr marL="167640" marR="167640" marT="83820" marB="83820">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11093003"/>
                  </a:ext>
                </a:extLst>
              </a:tr>
            </a:tbl>
          </a:graphicData>
        </a:graphic>
      </p:graphicFrame>
      <p:sp>
        <p:nvSpPr>
          <p:cNvPr id="9" name="Text Placeholder 2">
            <a:extLst>
              <a:ext uri="{FF2B5EF4-FFF2-40B4-BE49-F238E27FC236}">
                <a16:creationId xmlns:a16="http://schemas.microsoft.com/office/drawing/2014/main" id="{75E45BC8-91CB-2C2E-DBEA-CCD486D38540}"/>
              </a:ext>
            </a:extLst>
          </p:cNvPr>
          <p:cNvSpPr txBox="1">
            <a:spLocks/>
          </p:cNvSpPr>
          <p:nvPr/>
        </p:nvSpPr>
        <p:spPr>
          <a:xfrm>
            <a:off x="6970816" y="1861133"/>
            <a:ext cx="3975859" cy="42285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11" name="TextBox 10">
            <a:extLst>
              <a:ext uri="{FF2B5EF4-FFF2-40B4-BE49-F238E27FC236}">
                <a16:creationId xmlns:a16="http://schemas.microsoft.com/office/drawing/2014/main" id="{B75E6373-6210-B2BE-6F6E-9F8420B9F22A}"/>
              </a:ext>
            </a:extLst>
          </p:cNvPr>
          <p:cNvSpPr txBox="1"/>
          <p:nvPr/>
        </p:nvSpPr>
        <p:spPr>
          <a:xfrm>
            <a:off x="7065529" y="2591673"/>
            <a:ext cx="4156362" cy="3139321"/>
          </a:xfrm>
          <a:prstGeom prst="rect">
            <a:avLst/>
          </a:prstGeom>
          <a:noFill/>
        </p:spPr>
        <p:txBody>
          <a:bodyPr wrap="square" lIns="91440" tIns="45720" rIns="91440" bIns="45720" rtlCol="0" anchor="t">
            <a:spAutoFit/>
          </a:bodyPr>
          <a:lstStyle/>
          <a:p>
            <a:r>
              <a:rPr lang="en-US"/>
              <a:t>TP: The country would be prepared to distribute resources and deal with the conflict</a:t>
            </a:r>
          </a:p>
          <a:p>
            <a:r>
              <a:rPr lang="en-US"/>
              <a:t>TN: The country wouldn’t waste resources to prepare for a potential conflict</a:t>
            </a:r>
          </a:p>
          <a:p>
            <a:r>
              <a:rPr lang="en-US"/>
              <a:t>FP: The country would waste resources to prepare for a non-existent conflict</a:t>
            </a:r>
          </a:p>
          <a:p>
            <a:r>
              <a:rPr lang="en-US"/>
              <a:t>FN: The country would be unprepared to deal with the conflict and aid its citizens during this time</a:t>
            </a:r>
          </a:p>
        </p:txBody>
      </p:sp>
    </p:spTree>
    <p:extLst>
      <p:ext uri="{BB962C8B-B14F-4D97-AF65-F5344CB8AC3E}">
        <p14:creationId xmlns:p14="http://schemas.microsoft.com/office/powerpoint/2010/main" val="168665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1933" y="757695"/>
            <a:ext cx="9779183" cy="1706563"/>
          </a:xfrm>
        </p:spPr>
        <p:txBody>
          <a:bodyPr anchor="b">
            <a:normAutofit/>
          </a:bodyPr>
          <a:lstStyle/>
          <a:p>
            <a:r>
              <a:rPr lang="en-US"/>
              <a:t>Model Performance Metrics: </a:t>
            </a:r>
            <a:br>
              <a:rPr lang="en-US"/>
            </a:br>
            <a:r>
              <a:rPr lang="en-US"/>
              <a:t>3 Different Models.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3146075"/>
            <a:ext cx="9779182" cy="2918296"/>
          </a:xfrm>
        </p:spPr>
        <p:txBody>
          <a:bodyPr vert="horz" lIns="91440" tIns="45720" rIns="91440" bIns="45720" rtlCol="0">
            <a:normAutofit/>
          </a:bodyPr>
          <a:lstStyle/>
          <a:p>
            <a:r>
              <a:rPr lang="en-US"/>
              <a:t>-</a:t>
            </a:r>
            <a:r>
              <a:rPr lang="en-US" err="1"/>
              <a:t>XGboost</a:t>
            </a:r>
          </a:p>
          <a:p>
            <a:r>
              <a:rPr lang="en-US"/>
              <a:t>-FFNN</a:t>
            </a:r>
          </a:p>
          <a:p>
            <a:r>
              <a:rPr lang="en-US"/>
              <a:t>-Transformer</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nchor="ctr">
            <a:normAutofit/>
          </a:bodyPr>
          <a:lstStyle/>
          <a:p>
            <a:pPr>
              <a:spcAft>
                <a:spcPts val="600"/>
              </a:spcAft>
            </a:pPr>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F04C-D6DA-9F84-98C9-98F5559308FF}"/>
              </a:ext>
            </a:extLst>
          </p:cNvPr>
          <p:cNvSpPr>
            <a:spLocks noGrp="1"/>
          </p:cNvSpPr>
          <p:nvPr>
            <p:ph type="title"/>
          </p:nvPr>
        </p:nvSpPr>
        <p:spPr>
          <a:xfrm>
            <a:off x="1167492" y="0"/>
            <a:ext cx="9779183" cy="1706563"/>
          </a:xfrm>
        </p:spPr>
        <p:txBody>
          <a:bodyPr anchor="b">
            <a:normAutofit/>
          </a:bodyPr>
          <a:lstStyle/>
          <a:p>
            <a:r>
              <a:rPr lang="en-US"/>
              <a:t>Conclusion </a:t>
            </a:r>
          </a:p>
        </p:txBody>
      </p:sp>
      <p:sp>
        <p:nvSpPr>
          <p:cNvPr id="3" name="Text Placeholder 2">
            <a:extLst>
              <a:ext uri="{FF2B5EF4-FFF2-40B4-BE49-F238E27FC236}">
                <a16:creationId xmlns:a16="http://schemas.microsoft.com/office/drawing/2014/main" id="{356999E4-5ADB-1228-BF8B-9C8DBB385195}"/>
              </a:ext>
            </a:extLst>
          </p:cNvPr>
          <p:cNvSpPr>
            <a:spLocks noGrp="1"/>
          </p:cNvSpPr>
          <p:nvPr>
            <p:ph idx="1"/>
          </p:nvPr>
        </p:nvSpPr>
        <p:spPr>
          <a:xfrm>
            <a:off x="1167493" y="1756077"/>
            <a:ext cx="9779182" cy="4278702"/>
          </a:xfrm>
        </p:spPr>
        <p:txBody>
          <a:bodyPr vert="horz" lIns="91440" tIns="45720" rIns="91440" bIns="45720" rtlCol="0" anchor="t">
            <a:normAutofit lnSpcReduction="10000"/>
          </a:bodyPr>
          <a:lstStyle/>
          <a:p>
            <a:r>
              <a:rPr lang="en-US" sz="1800"/>
              <a:t>In conclusion, The null hypothesis is proven to be false, since it is evident that all 3 models have their own strengths and weaknesses depending on the category they are measuring. All three models serve as tools for forecasting the escalation of conflicts. The first graph utilizes a Feed Forward Neural Network. The second graph employs the </a:t>
            </a:r>
            <a:r>
              <a:rPr lang="en-US" sz="1800" err="1"/>
              <a:t>XGBoost</a:t>
            </a:r>
            <a:r>
              <a:rPr lang="en-US" sz="1800"/>
              <a:t> algorithm (Extreme Gradient Boosting). Lastly, the third graph uses a transformer model. It is remarkable that all three methods mentioned above are neural networks, which use text data alone to identify potential conflict zones. Despite using different data sampling methods and modeling approaches, these neural network-based graphs show remarkably similar results.</a:t>
            </a:r>
          </a:p>
          <a:p>
            <a:endParaRPr lang="en-US" sz="1800"/>
          </a:p>
          <a:p>
            <a:r>
              <a:rPr lang="en-US" sz="1800"/>
              <a:t>Upon thorough analysis of the provided information, it becomes evident that these neural network-based graphs appeared to be great at analyzing geographical escalations. </a:t>
            </a:r>
            <a:r>
              <a:rPr lang="en-US" sz="1800" err="1"/>
              <a:t>XGBoost</a:t>
            </a:r>
            <a:r>
              <a:rPr lang="en-US" sz="1800"/>
              <a:t>, FFNN and transformer can potentially be adapted for forecasting conflict escalation as a binary classification task, their direct comparison in terms of sensitivity and specificity might be challenging. However, despite being similar, none of these graphs can be used as the best model for conflict escalation prediction. These results can be used by researchers on this topic in the future.</a:t>
            </a:r>
          </a:p>
        </p:txBody>
      </p:sp>
      <p:sp>
        <p:nvSpPr>
          <p:cNvPr id="4" name="Footer Placeholder 3">
            <a:extLst>
              <a:ext uri="{FF2B5EF4-FFF2-40B4-BE49-F238E27FC236}">
                <a16:creationId xmlns:a16="http://schemas.microsoft.com/office/drawing/2014/main" id="{4D4AC7F6-1F34-2879-9295-F37ABB37E090}"/>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5D8E962E-7013-B0C9-3FBD-F2DC9DFA17F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20</a:t>
            </a:fld>
            <a:endParaRPr lang="en-US"/>
          </a:p>
        </p:txBody>
      </p:sp>
    </p:spTree>
    <p:extLst>
      <p:ext uri="{BB962C8B-B14F-4D97-AF65-F5344CB8AC3E}">
        <p14:creationId xmlns:p14="http://schemas.microsoft.com/office/powerpoint/2010/main" val="183655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nchor="b">
            <a:normAutofit/>
          </a:bodyPr>
          <a:lstStyle/>
          <a:p>
            <a:r>
              <a:rPr lang="en-US"/>
              <a:t>Differences Between the 3 Models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nSpc>
                <a:spcPct val="140000"/>
              </a:lnSpc>
            </a:pPr>
            <a:r>
              <a:rPr lang="en-US" sz="1700"/>
              <a:t>There are 3 models that we are currently using to interpret our data, the FFNN model, </a:t>
            </a:r>
            <a:r>
              <a:rPr lang="en-US" sz="1700" err="1"/>
              <a:t>XGboost</a:t>
            </a:r>
            <a:r>
              <a:rPr lang="en-US" sz="1700"/>
              <a:t>, and the Transformer model. These 3 models each have strengths and weakness when it comes to comparing different indicators using 3 alternative metrics; Accuracy, Sensitivity, and lastly, specificity. The goal of this presentation is to determine which of the 3 models FFNN, </a:t>
            </a:r>
            <a:r>
              <a:rPr lang="en-US" sz="1700" err="1"/>
              <a:t>XGboost</a:t>
            </a:r>
            <a:r>
              <a:rPr lang="en-US" sz="1700"/>
              <a:t>, and transformer, is best for measuring the 3 metrics, Accuracy, measuring how close the results are from their true value. sensitivity, measuring true positives and false negatives. And specificity, measuring true negatives. To do this, we modelled 2 different indicator categories, the human development index and Income then analyzed the results.  </a:t>
            </a:r>
            <a:endParaRPr lang="en-US"/>
          </a:p>
        </p:txBody>
      </p:sp>
      <p:sp>
        <p:nvSpPr>
          <p:cNvPr id="11" name="Footer Placeholder 3">
            <a:extLst>
              <a:ext uri="{FF2B5EF4-FFF2-40B4-BE49-F238E27FC236}">
                <a16:creationId xmlns:a16="http://schemas.microsoft.com/office/drawing/2014/main" id="{6A20879A-DE56-CB82-EAA0-B238C8CA888D}"/>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map of the world&#10;&#10;Description automatically generated">
            <a:extLst>
              <a:ext uri="{FF2B5EF4-FFF2-40B4-BE49-F238E27FC236}">
                <a16:creationId xmlns:a16="http://schemas.microsoft.com/office/drawing/2014/main" id="{303F58E5-BCDD-8E7B-6F60-F9632351EA76}"/>
              </a:ext>
            </a:extLst>
          </p:cNvPr>
          <p:cNvPicPr>
            <a:picLocks noGrp="1" noChangeAspect="1"/>
          </p:cNvPicPr>
          <p:nvPr>
            <p:ph idx="1"/>
          </p:nvPr>
        </p:nvPicPr>
        <p:blipFill>
          <a:blip r:embed="rId3"/>
          <a:stretch>
            <a:fillRect/>
          </a:stretch>
        </p:blipFill>
        <p:spPr>
          <a:xfrm>
            <a:off x="2693988" y="1784350"/>
            <a:ext cx="3255963" cy="1390650"/>
          </a:xfrm>
        </p:spPr>
      </p:pic>
      <p:pic>
        <p:nvPicPr>
          <p:cNvPr id="10" name="Picture 9" descr="A map of the world&#10;&#10;Description automatically generated">
            <a:extLst>
              <a:ext uri="{FF2B5EF4-FFF2-40B4-BE49-F238E27FC236}">
                <a16:creationId xmlns:a16="http://schemas.microsoft.com/office/drawing/2014/main" id="{6E0C74A9-1078-B901-EA8D-14CAA4279EAD}"/>
              </a:ext>
            </a:extLst>
          </p:cNvPr>
          <p:cNvPicPr>
            <a:picLocks noChangeAspect="1"/>
          </p:cNvPicPr>
          <p:nvPr/>
        </p:nvPicPr>
        <p:blipFill>
          <a:blip r:embed="rId4"/>
          <a:stretch>
            <a:fillRect/>
          </a:stretch>
        </p:blipFill>
        <p:spPr>
          <a:xfrm>
            <a:off x="2693988" y="3227388"/>
            <a:ext cx="3255963" cy="1390650"/>
          </a:xfrm>
          <a:prstGeom prst="rect">
            <a:avLst/>
          </a:prstGeom>
        </p:spPr>
      </p:pic>
      <p:pic>
        <p:nvPicPr>
          <p:cNvPr id="11" name="Picture 10" descr="A map of the world&#10;&#10;Description automatically generated">
            <a:extLst>
              <a:ext uri="{FF2B5EF4-FFF2-40B4-BE49-F238E27FC236}">
                <a16:creationId xmlns:a16="http://schemas.microsoft.com/office/drawing/2014/main" id="{07FC27EE-69D5-F2B5-1800-1A9A0EA9B65B}"/>
              </a:ext>
            </a:extLst>
          </p:cNvPr>
          <p:cNvPicPr>
            <a:picLocks noChangeAspect="1"/>
          </p:cNvPicPr>
          <p:nvPr/>
        </p:nvPicPr>
        <p:blipFill>
          <a:blip r:embed="rId5"/>
          <a:stretch>
            <a:fillRect/>
          </a:stretch>
        </p:blipFill>
        <p:spPr>
          <a:xfrm>
            <a:off x="2693988" y="4672013"/>
            <a:ext cx="3255963" cy="1390650"/>
          </a:xfrm>
          <a:prstGeom prst="rect">
            <a:avLst/>
          </a:prstGeom>
        </p:spPr>
      </p:pic>
      <p:pic>
        <p:nvPicPr>
          <p:cNvPr id="12" name="Picture 11" descr="A screenshot of a graph&#10;&#10;Description automatically generated">
            <a:extLst>
              <a:ext uri="{FF2B5EF4-FFF2-40B4-BE49-F238E27FC236}">
                <a16:creationId xmlns:a16="http://schemas.microsoft.com/office/drawing/2014/main" id="{AB971FF6-59AA-61EA-AFE9-F446B4E27E21}"/>
              </a:ext>
            </a:extLst>
          </p:cNvPr>
          <p:cNvPicPr>
            <a:picLocks noChangeAspect="1"/>
          </p:cNvPicPr>
          <p:nvPr/>
        </p:nvPicPr>
        <p:blipFill>
          <a:blip r:embed="rId6"/>
          <a:stretch>
            <a:fillRect/>
          </a:stretch>
        </p:blipFill>
        <p:spPr>
          <a:xfrm>
            <a:off x="6000750" y="1784350"/>
            <a:ext cx="3416300" cy="4278313"/>
          </a:xfrm>
          <a:prstGeom prst="rect">
            <a:avLst/>
          </a:prstGeom>
        </p:spPr>
      </p:pic>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0"/>
            <a:ext cx="9779183" cy="1706563"/>
          </a:xfrm>
        </p:spPr>
        <p:txBody>
          <a:bodyPr anchor="b">
            <a:normAutofit/>
          </a:bodyPr>
          <a:lstStyle/>
          <a:p>
            <a:r>
              <a:rPr lang="en-US"/>
              <a:t>Models for HDI Accuracy Scores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nchor="ctr">
            <a:normAutofit/>
          </a:bodyPr>
          <a:lstStyle/>
          <a:p>
            <a:pPr>
              <a:spcAft>
                <a:spcPts val="600"/>
              </a:spcAft>
            </a:pPr>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103073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nchor="b">
            <a:normAutofit/>
          </a:bodyPr>
          <a:lstStyle/>
          <a:p>
            <a:r>
              <a:rPr lang="en-US"/>
              <a:t>Analyzing our Models: Accuracy</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3" y="2087563"/>
            <a:ext cx="9779182" cy="3890543"/>
          </a:xfrm>
        </p:spPr>
        <p:txBody>
          <a:bodyPr vert="horz" lIns="91440" tIns="45720" rIns="91440" bIns="45720" rtlCol="0" anchor="t">
            <a:normAutofit/>
          </a:bodyPr>
          <a:lstStyle/>
          <a:p>
            <a:pPr marL="285750" indent="-285750">
              <a:buFont typeface="Wingdings" panose="020B0604020202020204" pitchFamily="34" charset="0"/>
              <a:buChar char="v"/>
            </a:pPr>
            <a:r>
              <a:rPr lang="en-US" sz="1300"/>
              <a:t>From looking at our maps and tables from the previous slide, this is what we have noticed:</a:t>
            </a:r>
            <a:endParaRPr lang="en-US"/>
          </a:p>
          <a:p>
            <a:pPr marL="285750" indent="-285750">
              <a:buFont typeface="Wingdings" panose="020B0604020202020204" pitchFamily="34" charset="0"/>
              <a:buChar char="v"/>
            </a:pPr>
            <a:r>
              <a:rPr lang="en-US" sz="1300"/>
              <a:t>Maximum accuracy score from FFNN is the highest, with a score of 0.92. while the maximum score for the </a:t>
            </a:r>
            <a:r>
              <a:rPr lang="en-US" sz="1300" err="1"/>
              <a:t>XGboost</a:t>
            </a:r>
            <a:r>
              <a:rPr lang="en-US" sz="1300"/>
              <a:t> and Transformer are tied with a score of 0.72. </a:t>
            </a:r>
          </a:p>
          <a:p>
            <a:pPr marL="285750" indent="-285750">
              <a:buFont typeface="Wingdings" panose="020B0604020202020204" pitchFamily="34" charset="0"/>
              <a:buChar char="v"/>
            </a:pPr>
            <a:r>
              <a:rPr lang="en-US" sz="1300"/>
              <a:t>Judging from the increments of the scales used in each model, we find that:</a:t>
            </a:r>
          </a:p>
          <a:p>
            <a:pPr marL="742950" lvl="1" indent="-285750">
              <a:buFont typeface="Wingdings" panose="020B0604020202020204" pitchFamily="34" charset="0"/>
              <a:buChar char="v"/>
            </a:pPr>
            <a:r>
              <a:rPr lang="en-US" sz="1300"/>
              <a:t>FFNN has the greatest range of 0.6</a:t>
            </a:r>
          </a:p>
          <a:p>
            <a:pPr marL="742950" lvl="1" indent="-285750">
              <a:buFont typeface="Wingdings" panose="020B0604020202020204" pitchFamily="34" charset="0"/>
              <a:buChar char="v"/>
            </a:pPr>
            <a:r>
              <a:rPr lang="en-US" sz="1300" err="1"/>
              <a:t>XGboost</a:t>
            </a:r>
            <a:r>
              <a:rPr lang="en-US" sz="1300"/>
              <a:t> is a close second with 0.35</a:t>
            </a:r>
          </a:p>
          <a:p>
            <a:pPr marL="742950" lvl="1" indent="-285750">
              <a:buFont typeface="Wingdings" panose="020B0604020202020204" pitchFamily="34" charset="0"/>
              <a:buChar char="v"/>
            </a:pPr>
            <a:r>
              <a:rPr lang="en-US" sz="1300"/>
              <a:t>Transformer has the smallest range of 0.15</a:t>
            </a:r>
          </a:p>
          <a:p>
            <a:pPr marL="742950" lvl="1" indent="-285750">
              <a:buFont typeface="Wingdings" panose="020B0604020202020204" pitchFamily="34" charset="0"/>
              <a:buChar char="v"/>
            </a:pPr>
            <a:endParaRPr lang="en-US" sz="1300"/>
          </a:p>
          <a:p>
            <a:pPr marL="285750" indent="-285750">
              <a:buFont typeface="Wingdings" panose="020B0604020202020204" pitchFamily="34" charset="0"/>
              <a:buChar char="v"/>
            </a:pPr>
            <a:r>
              <a:rPr lang="en-US" sz="1300"/>
              <a:t>Transformer with a medium </a:t>
            </a:r>
            <a:r>
              <a:rPr lang="en-US" sz="1300" err="1"/>
              <a:t>hdr_hdicode</a:t>
            </a:r>
            <a:r>
              <a:rPr lang="en-US" sz="1300"/>
              <a:t> is greater than its high </a:t>
            </a:r>
            <a:r>
              <a:rPr lang="en-US" sz="1300" err="1"/>
              <a:t>hdr_hdicode</a:t>
            </a:r>
            <a:r>
              <a:rPr lang="en-US" sz="1300"/>
              <a:t>, while </a:t>
            </a:r>
            <a:r>
              <a:rPr lang="en-US" sz="1300" err="1"/>
              <a:t>XGboost</a:t>
            </a:r>
            <a:r>
              <a:rPr lang="en-US" sz="1300"/>
              <a:t> with a low, medium </a:t>
            </a:r>
            <a:r>
              <a:rPr lang="en-US" sz="1300" err="1"/>
              <a:t>hdr_hdicode</a:t>
            </a:r>
            <a:r>
              <a:rPr lang="en-US" sz="1300"/>
              <a:t> is roughly the same</a:t>
            </a:r>
          </a:p>
          <a:p>
            <a:pPr marL="285750" indent="-285750">
              <a:buFont typeface="Wingdings" panose="020B0604020202020204" pitchFamily="34" charset="0"/>
              <a:buChar char="v"/>
            </a:pPr>
            <a:r>
              <a:rPr lang="en-US" sz="1300"/>
              <a:t>The accuracy is quite spread out throughout the countries, although It seems that countries higher up in the maps have a high accuracy. </a:t>
            </a:r>
          </a:p>
          <a:p>
            <a:pPr marL="285750" indent="-285750">
              <a:buFont typeface="Wingdings" panose="020B0604020202020204" pitchFamily="34" charset="0"/>
              <a:buChar char="v"/>
            </a:pPr>
            <a:r>
              <a:rPr lang="en-US" sz="1300"/>
              <a:t>From this analysis, we can assume that FFNN is the best model for determining the accuracy score for the </a:t>
            </a:r>
            <a:r>
              <a:rPr lang="en-US" sz="1300" err="1"/>
              <a:t>hdi</a:t>
            </a:r>
            <a:r>
              <a:rPr lang="en-US" sz="1300"/>
              <a:t>, since it has the highest accuracy score. </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anchor="ctr">
            <a:normAutofit/>
          </a:bodyPr>
          <a:lstStyle/>
          <a:p>
            <a:pPr>
              <a:spcAft>
                <a:spcPts val="600"/>
              </a:spcAft>
            </a:pPr>
            <a:endParaRPr lang="en-US"/>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445070695"/>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map of the world with different colored countries/regions&#10;&#10;Description automatically generated">
            <a:extLst>
              <a:ext uri="{FF2B5EF4-FFF2-40B4-BE49-F238E27FC236}">
                <a16:creationId xmlns:a16="http://schemas.microsoft.com/office/drawing/2014/main" id="{4ED445D6-AB68-8073-23C3-940C566DED8E}"/>
              </a:ext>
            </a:extLst>
          </p:cNvPr>
          <p:cNvPicPr>
            <a:picLocks noChangeAspect="1"/>
          </p:cNvPicPr>
          <p:nvPr/>
        </p:nvPicPr>
        <p:blipFill>
          <a:blip r:embed="rId2"/>
          <a:stretch>
            <a:fillRect/>
          </a:stretch>
        </p:blipFill>
        <p:spPr>
          <a:xfrm>
            <a:off x="2598738" y="1784350"/>
            <a:ext cx="3589338" cy="1436688"/>
          </a:xfrm>
          <a:prstGeom prst="rect">
            <a:avLst/>
          </a:prstGeom>
        </p:spPr>
      </p:pic>
      <p:pic>
        <p:nvPicPr>
          <p:cNvPr id="9" name="Picture 8" descr="A map of the world with different shades of blue&#10;&#10;Description automatically generated">
            <a:extLst>
              <a:ext uri="{FF2B5EF4-FFF2-40B4-BE49-F238E27FC236}">
                <a16:creationId xmlns:a16="http://schemas.microsoft.com/office/drawing/2014/main" id="{D1158DF1-95D9-CE45-0C2C-828A67012F23}"/>
              </a:ext>
            </a:extLst>
          </p:cNvPr>
          <p:cNvPicPr>
            <a:picLocks noChangeAspect="1"/>
          </p:cNvPicPr>
          <p:nvPr/>
        </p:nvPicPr>
        <p:blipFill>
          <a:blip r:embed="rId3"/>
          <a:stretch>
            <a:fillRect/>
          </a:stretch>
        </p:blipFill>
        <p:spPr>
          <a:xfrm>
            <a:off x="2598738" y="3273425"/>
            <a:ext cx="3589338" cy="1373188"/>
          </a:xfrm>
          <a:prstGeom prst="rect">
            <a:avLst/>
          </a:prstGeom>
        </p:spPr>
      </p:pic>
      <p:pic>
        <p:nvPicPr>
          <p:cNvPr id="7" name="Content Placeholder 6" descr="A map of the world&#10;&#10;Description automatically generated">
            <a:extLst>
              <a:ext uri="{FF2B5EF4-FFF2-40B4-BE49-F238E27FC236}">
                <a16:creationId xmlns:a16="http://schemas.microsoft.com/office/drawing/2014/main" id="{4E0579E5-ADCB-B8FD-A0B9-C49645EF9745}"/>
              </a:ext>
            </a:extLst>
          </p:cNvPr>
          <p:cNvPicPr>
            <a:picLocks noGrp="1" noChangeAspect="1"/>
          </p:cNvPicPr>
          <p:nvPr>
            <p:ph idx="1"/>
          </p:nvPr>
        </p:nvPicPr>
        <p:blipFill>
          <a:blip r:embed="rId4"/>
          <a:stretch>
            <a:fillRect/>
          </a:stretch>
        </p:blipFill>
        <p:spPr>
          <a:xfrm>
            <a:off x="2598738" y="4699000"/>
            <a:ext cx="3589338" cy="1363663"/>
          </a:xfrm>
        </p:spPr>
      </p:pic>
      <p:pic>
        <p:nvPicPr>
          <p:cNvPr id="3" name="Picture 2" descr="A screenshot of a phone&#10;&#10;Description automatically generated">
            <a:extLst>
              <a:ext uri="{FF2B5EF4-FFF2-40B4-BE49-F238E27FC236}">
                <a16:creationId xmlns:a16="http://schemas.microsoft.com/office/drawing/2014/main" id="{2F05A957-855E-57E6-8998-6EF4EC37E0F0}"/>
              </a:ext>
            </a:extLst>
          </p:cNvPr>
          <p:cNvPicPr>
            <a:picLocks noChangeAspect="1"/>
          </p:cNvPicPr>
          <p:nvPr/>
        </p:nvPicPr>
        <p:blipFill>
          <a:blip r:embed="rId5"/>
          <a:stretch>
            <a:fillRect/>
          </a:stretch>
        </p:blipFill>
        <p:spPr>
          <a:xfrm>
            <a:off x="6240463" y="1784350"/>
            <a:ext cx="3273425" cy="4278313"/>
          </a:xfrm>
          <a:prstGeom prst="rect">
            <a:avLst/>
          </a:prstGeom>
        </p:spPr>
      </p:pic>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1167492" y="0"/>
            <a:ext cx="9779183" cy="1706563"/>
          </a:xfrm>
        </p:spPr>
        <p:txBody>
          <a:bodyPr anchor="b">
            <a:normAutofit/>
          </a:bodyPr>
          <a:lstStyle/>
          <a:p>
            <a:r>
              <a:rPr lang="en-US"/>
              <a:t>Models for HDI Sensitivity Score</a:t>
            </a:r>
          </a:p>
        </p:txBody>
      </p:sp>
      <p:sp>
        <p:nvSpPr>
          <p:cNvPr id="8" name="Footer Placeholder 3">
            <a:extLst>
              <a:ext uri="{FF2B5EF4-FFF2-40B4-BE49-F238E27FC236}">
                <a16:creationId xmlns:a16="http://schemas.microsoft.com/office/drawing/2014/main" id="{FDA2F0F9-0CF2-513C-79CE-D95056709F15}"/>
              </a:ext>
            </a:extLst>
          </p:cNvPr>
          <p:cNvSpPr>
            <a:spLocks noGrp="1"/>
          </p:cNvSpPr>
          <p:nvPr>
            <p:ph type="ftr" sz="quarter" idx="3"/>
          </p:nvPr>
        </p:nvSpPr>
        <p:spPr>
          <a:xfrm>
            <a:off x="4038600" y="6356350"/>
            <a:ext cx="4114800" cy="365125"/>
          </a:xfrm>
        </p:spPr>
        <p:txBody>
          <a:bodyPr anchor="ctr">
            <a:normAutofit/>
          </a:bodyPr>
          <a:lstStyle/>
          <a:p>
            <a:pPr>
              <a:spcAft>
                <a:spcPts val="600"/>
              </a:spcAft>
            </a:pPr>
            <a:endParaRPr lang="en-US"/>
          </a:p>
        </p:txBody>
      </p:sp>
      <p:sp>
        <p:nvSpPr>
          <p:cNvPr id="10" name="Slide Number Placeholder 4">
            <a:extLst>
              <a:ext uri="{FF2B5EF4-FFF2-40B4-BE49-F238E27FC236}">
                <a16:creationId xmlns:a16="http://schemas.microsoft.com/office/drawing/2014/main" id="{DD50F875-AFEC-960C-53C4-F2576CE8B9E3}"/>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spTree>
    <p:extLst>
      <p:ext uri="{BB962C8B-B14F-4D97-AF65-F5344CB8AC3E}">
        <p14:creationId xmlns:p14="http://schemas.microsoft.com/office/powerpoint/2010/main" val="325453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nchor="b">
            <a:normAutofit/>
          </a:bodyPr>
          <a:lstStyle/>
          <a:p>
            <a:r>
              <a:rPr lang="en-US"/>
              <a:t>Analyzing our Models: Sensitivity</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3" y="2087563"/>
            <a:ext cx="9779182" cy="3890543"/>
          </a:xfrm>
        </p:spPr>
        <p:txBody>
          <a:bodyPr vert="horz" lIns="91440" tIns="45720" rIns="91440" bIns="45720" rtlCol="0" anchor="t">
            <a:normAutofit/>
          </a:bodyPr>
          <a:lstStyle/>
          <a:p>
            <a:r>
              <a:rPr lang="en-US" sz="1300"/>
              <a:t>From our analysis, we have noticed:</a:t>
            </a:r>
          </a:p>
          <a:p>
            <a:pPr marL="285750" indent="-285750">
              <a:buFont typeface="Wingdings" panose="020B0604020202020204" pitchFamily="34" charset="0"/>
              <a:buChar char="v"/>
            </a:pPr>
            <a:r>
              <a:rPr lang="en-US" sz="1300"/>
              <a:t>The highest sensitivity score for the FFNN and </a:t>
            </a:r>
            <a:r>
              <a:rPr lang="en-US" sz="1300" err="1"/>
              <a:t>XGboost</a:t>
            </a:r>
            <a:r>
              <a:rPr lang="en-US" sz="1300"/>
              <a:t> model is 1, and the Transformer score is 0.667</a:t>
            </a:r>
          </a:p>
          <a:p>
            <a:pPr marL="285750" indent="-285750">
              <a:buFont typeface="Wingdings" panose="020B0604020202020204" pitchFamily="34" charset="0"/>
              <a:buChar char="v"/>
            </a:pPr>
            <a:r>
              <a:rPr lang="en-US" sz="1300"/>
              <a:t>In terms of sensitivity in our maps, we find that countries focused on Northern Africa and the Middle East have the highest sensitivity scores. </a:t>
            </a:r>
            <a:endParaRPr lang="en-US"/>
          </a:p>
          <a:p>
            <a:pPr marL="285750" indent="-285750">
              <a:buFont typeface="Wingdings" panose="020B0604020202020204" pitchFamily="34" charset="0"/>
              <a:buChar char="v"/>
            </a:pPr>
            <a:r>
              <a:rPr lang="en-US" sz="1300"/>
              <a:t>From the data table, we have identified that overall, the </a:t>
            </a:r>
            <a:r>
              <a:rPr lang="en-US" sz="1300" err="1"/>
              <a:t>XGboost</a:t>
            </a:r>
            <a:r>
              <a:rPr lang="en-US" sz="1300"/>
              <a:t> mode has the highest score in terms of sensitivity (judging based on the average).</a:t>
            </a:r>
          </a:p>
          <a:p>
            <a:pPr marL="285750" indent="-285750">
              <a:buFont typeface="Wingdings" panose="020B0604020202020204" pitchFamily="34" charset="0"/>
              <a:buChar char="v"/>
            </a:pPr>
            <a:r>
              <a:rPr lang="en-US" sz="1300"/>
              <a:t>Finally, we can assume that the </a:t>
            </a:r>
            <a:r>
              <a:rPr lang="en-US" sz="1300" err="1"/>
              <a:t>XGboost</a:t>
            </a:r>
            <a:r>
              <a:rPr lang="en-US" sz="1300"/>
              <a:t> model is the best for measuring the sensitivity for HDI. The </a:t>
            </a:r>
            <a:r>
              <a:rPr lang="en-US" sz="1300" err="1"/>
              <a:t>XGboost</a:t>
            </a:r>
            <a:r>
              <a:rPr lang="en-US" sz="1300"/>
              <a:t> model has the highest sensitivity score, meaning that it is the model that provides the least 'false negative' results. The </a:t>
            </a:r>
            <a:r>
              <a:rPr lang="en-US" sz="1300" err="1"/>
              <a:t>XGboost</a:t>
            </a:r>
            <a:r>
              <a:rPr lang="en-US" sz="1300"/>
              <a:t> model has the least falsely indicated tests for when something is not present, when it is present. </a:t>
            </a:r>
            <a:endParaRPr lang="en-US"/>
          </a:p>
          <a:p>
            <a:endParaRPr lang="en-US" sz="1300"/>
          </a:p>
          <a:p>
            <a:pPr marL="285750" indent="-285750">
              <a:buFont typeface="Wingdings" panose="020B0604020202020204" pitchFamily="34" charset="0"/>
              <a:buChar char="v"/>
            </a:pPr>
            <a:endParaRPr lang="en-US" sz="1300"/>
          </a:p>
          <a:p>
            <a:endParaRPr lang="en-US" sz="1300"/>
          </a:p>
          <a:p>
            <a:endParaRPr lang="en-US" sz="130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anchor="ctr">
            <a:normAutofit/>
          </a:bodyPr>
          <a:lstStyle/>
          <a:p>
            <a:pPr>
              <a:spcAft>
                <a:spcPts val="600"/>
              </a:spcAft>
            </a:pPr>
            <a:endParaRPr lang="en-US"/>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4082884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map of the world with different colored countries/regions&#10;&#10;Description automatically generated">
            <a:extLst>
              <a:ext uri="{FF2B5EF4-FFF2-40B4-BE49-F238E27FC236}">
                <a16:creationId xmlns:a16="http://schemas.microsoft.com/office/drawing/2014/main" id="{03722F8F-8E6F-04B7-D3C3-841CE26FE5C9}"/>
              </a:ext>
            </a:extLst>
          </p:cNvPr>
          <p:cNvPicPr>
            <a:picLocks noChangeAspect="1"/>
          </p:cNvPicPr>
          <p:nvPr/>
        </p:nvPicPr>
        <p:blipFill>
          <a:blip r:embed="rId2"/>
          <a:stretch>
            <a:fillRect/>
          </a:stretch>
        </p:blipFill>
        <p:spPr>
          <a:xfrm>
            <a:off x="2733675" y="1784350"/>
            <a:ext cx="3638550" cy="1419225"/>
          </a:xfrm>
          <a:prstGeom prst="rect">
            <a:avLst/>
          </a:prstGeom>
        </p:spPr>
      </p:pic>
      <p:pic>
        <p:nvPicPr>
          <p:cNvPr id="16" name="Picture 15" descr="A map of the world&#10;&#10;Description automatically generated">
            <a:extLst>
              <a:ext uri="{FF2B5EF4-FFF2-40B4-BE49-F238E27FC236}">
                <a16:creationId xmlns:a16="http://schemas.microsoft.com/office/drawing/2014/main" id="{8DDB0119-B725-8763-F802-60829FDF49D8}"/>
              </a:ext>
            </a:extLst>
          </p:cNvPr>
          <p:cNvPicPr>
            <a:picLocks noChangeAspect="1"/>
          </p:cNvPicPr>
          <p:nvPr/>
        </p:nvPicPr>
        <p:blipFill>
          <a:blip r:embed="rId3"/>
          <a:stretch>
            <a:fillRect/>
          </a:stretch>
        </p:blipFill>
        <p:spPr>
          <a:xfrm>
            <a:off x="2733675" y="3255963"/>
            <a:ext cx="3638550" cy="1400175"/>
          </a:xfrm>
          <a:prstGeom prst="rect">
            <a:avLst/>
          </a:prstGeom>
        </p:spPr>
      </p:pic>
      <p:pic>
        <p:nvPicPr>
          <p:cNvPr id="14" name="Content Placeholder 13" descr="A map of the world&#10;&#10;Description automatically generated">
            <a:extLst>
              <a:ext uri="{FF2B5EF4-FFF2-40B4-BE49-F238E27FC236}">
                <a16:creationId xmlns:a16="http://schemas.microsoft.com/office/drawing/2014/main" id="{5DD0DE4F-03A6-68F7-23F9-55B6A8AF7A76}"/>
              </a:ext>
            </a:extLst>
          </p:cNvPr>
          <p:cNvPicPr>
            <a:picLocks noGrp="1" noChangeAspect="1"/>
          </p:cNvPicPr>
          <p:nvPr>
            <p:ph idx="1"/>
          </p:nvPr>
        </p:nvPicPr>
        <p:blipFill>
          <a:blip r:embed="rId4"/>
          <a:stretch>
            <a:fillRect/>
          </a:stretch>
        </p:blipFill>
        <p:spPr>
          <a:xfrm>
            <a:off x="2733675" y="4708525"/>
            <a:ext cx="3638550" cy="1354138"/>
          </a:xfrm>
        </p:spPr>
      </p:pic>
      <p:pic>
        <p:nvPicPr>
          <p:cNvPr id="18" name="Picture 17" descr="A screenshot of a computer&#10;&#10;Description automatically generated">
            <a:extLst>
              <a:ext uri="{FF2B5EF4-FFF2-40B4-BE49-F238E27FC236}">
                <a16:creationId xmlns:a16="http://schemas.microsoft.com/office/drawing/2014/main" id="{9E5FC162-2F61-2045-1BDB-64B08052AF31}"/>
              </a:ext>
            </a:extLst>
          </p:cNvPr>
          <p:cNvPicPr>
            <a:picLocks noChangeAspect="1"/>
          </p:cNvPicPr>
          <p:nvPr/>
        </p:nvPicPr>
        <p:blipFill>
          <a:blip r:embed="rId5"/>
          <a:stretch>
            <a:fillRect/>
          </a:stretch>
        </p:blipFill>
        <p:spPr>
          <a:xfrm>
            <a:off x="6423025" y="1784350"/>
            <a:ext cx="2954338" cy="4278313"/>
          </a:xfrm>
          <a:prstGeom prst="rect">
            <a:avLst/>
          </a:prstGeom>
        </p:spPr>
      </p:pic>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1167492" y="0"/>
            <a:ext cx="9779183" cy="1706563"/>
          </a:xfrm>
        </p:spPr>
        <p:txBody>
          <a:bodyPr anchor="b">
            <a:normAutofit/>
          </a:bodyPr>
          <a:lstStyle/>
          <a:p>
            <a:r>
              <a:rPr lang="en-US"/>
              <a:t>Models for HDI Specificity Score</a:t>
            </a:r>
          </a:p>
        </p:txBody>
      </p:sp>
      <p:sp>
        <p:nvSpPr>
          <p:cNvPr id="8" name="Footer Placeholder 3">
            <a:extLst>
              <a:ext uri="{FF2B5EF4-FFF2-40B4-BE49-F238E27FC236}">
                <a16:creationId xmlns:a16="http://schemas.microsoft.com/office/drawing/2014/main" id="{FDA2F0F9-0CF2-513C-79CE-D95056709F15}"/>
              </a:ext>
            </a:extLst>
          </p:cNvPr>
          <p:cNvSpPr>
            <a:spLocks noGrp="1"/>
          </p:cNvSpPr>
          <p:nvPr>
            <p:ph type="ftr" sz="quarter" idx="3"/>
          </p:nvPr>
        </p:nvSpPr>
        <p:spPr>
          <a:xfrm>
            <a:off x="4038600" y="6356350"/>
            <a:ext cx="4114800" cy="365125"/>
          </a:xfrm>
        </p:spPr>
        <p:txBody>
          <a:bodyPr anchor="ctr">
            <a:normAutofit/>
          </a:bodyPr>
          <a:lstStyle/>
          <a:p>
            <a:pPr>
              <a:spcAft>
                <a:spcPts val="600"/>
              </a:spcAft>
            </a:pPr>
            <a:endParaRPr lang="en-US"/>
          </a:p>
        </p:txBody>
      </p:sp>
      <p:sp>
        <p:nvSpPr>
          <p:cNvPr id="10" name="Slide Number Placeholder 4">
            <a:extLst>
              <a:ext uri="{FF2B5EF4-FFF2-40B4-BE49-F238E27FC236}">
                <a16:creationId xmlns:a16="http://schemas.microsoft.com/office/drawing/2014/main" id="{DD50F875-AFEC-960C-53C4-F2576CE8B9E3}"/>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92618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nchor="b">
            <a:normAutofit/>
          </a:bodyPr>
          <a:lstStyle/>
          <a:p>
            <a:r>
              <a:rPr lang="en-US"/>
              <a:t>Analyzing our Models: Specificity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idx="1"/>
          </p:nvPr>
        </p:nvSpPr>
        <p:spPr>
          <a:xfrm>
            <a:off x="1167493" y="2087563"/>
            <a:ext cx="9779182" cy="3890543"/>
          </a:xfrm>
        </p:spPr>
        <p:txBody>
          <a:bodyPr vert="horz" lIns="91440" tIns="45720" rIns="91440" bIns="45720" rtlCol="0" anchor="t">
            <a:normAutofit/>
          </a:bodyPr>
          <a:lstStyle/>
          <a:p>
            <a:r>
              <a:rPr lang="en-US" sz="1300"/>
              <a:t>From our analysis, we have noticed:</a:t>
            </a:r>
          </a:p>
          <a:p>
            <a:pPr marL="285750" indent="-285750">
              <a:buFont typeface="Wingdings" panose="020B0604020202020204" pitchFamily="34" charset="0"/>
              <a:buChar char="v"/>
            </a:pPr>
            <a:r>
              <a:rPr lang="en-US" sz="1300"/>
              <a:t>FFNN model has the highest score for specificity for HDI</a:t>
            </a:r>
          </a:p>
          <a:p>
            <a:pPr marL="285750" indent="-285750">
              <a:buFont typeface="Wingdings" panose="020B0604020202020204" pitchFamily="34" charset="0"/>
              <a:buChar char="v"/>
            </a:pPr>
            <a:r>
              <a:rPr lang="en-US" sz="1300"/>
              <a:t>The highest score for </a:t>
            </a:r>
            <a:r>
              <a:rPr lang="en-US" sz="1300" err="1"/>
              <a:t>XGboost</a:t>
            </a:r>
            <a:r>
              <a:rPr lang="en-US" sz="1300"/>
              <a:t> is 0.741, and the maximum score for transformer is 0.739. the 2 scores are very similar with only a 0.002 difference.</a:t>
            </a:r>
          </a:p>
          <a:p>
            <a:pPr marL="285750" indent="-285750">
              <a:buFont typeface="Wingdings" panose="020B0604020202020204" pitchFamily="34" charset="0"/>
              <a:buChar char="v"/>
            </a:pPr>
            <a:r>
              <a:rPr lang="en-US" sz="1300"/>
              <a:t>The FFNN model is also the one with the highest range from the scores, with a range of around 0.9, followed by </a:t>
            </a:r>
            <a:r>
              <a:rPr lang="en-US" sz="1300" err="1"/>
              <a:t>XGboost</a:t>
            </a:r>
            <a:r>
              <a:rPr lang="en-US" sz="1300"/>
              <a:t> with a range of 0.5, and Transformer with a range of around 0.2.</a:t>
            </a:r>
          </a:p>
          <a:p>
            <a:pPr marL="285750" indent="-285750">
              <a:buFont typeface="Wingdings" panose="020B0604020202020204" pitchFamily="34" charset="0"/>
              <a:buChar char="v"/>
            </a:pPr>
            <a:r>
              <a:rPr lang="en-US" sz="1300"/>
              <a:t>The maps of specificity for the three models are similar to the maps of accuracy, with the countries higher up and in the corners of the map having the highest specificity scores. </a:t>
            </a:r>
            <a:endParaRPr lang="en-US"/>
          </a:p>
          <a:p>
            <a:r>
              <a:rPr lang="en-US" sz="1300"/>
              <a:t>From the maps and table, we have noticed that the sensitivity and specificity could be inversely related. If one of the models have a high sensitivity score, it seems that the specificity score is lower. Which makes sense, since we know that specificity tests for any 'true negatives' while sensitivity tests for 'false negatives' in a set of data. We have assumed that the FFNN is the best for measuring the specificity, as it has the highest score. </a:t>
            </a:r>
            <a:endParaRPr lang="en-US"/>
          </a:p>
          <a:p>
            <a:pPr marL="285750" indent="-285750">
              <a:buFont typeface="Wingdings" panose="020B0604020202020204" pitchFamily="34" charset="0"/>
              <a:buChar char="v"/>
            </a:pPr>
            <a:endParaRPr lang="en-US" sz="1300"/>
          </a:p>
          <a:p>
            <a:pPr marL="285750" indent="-285750">
              <a:buFont typeface="Wingdings" panose="020B0604020202020204" pitchFamily="34" charset="0"/>
              <a:buChar char="v"/>
            </a:pPr>
            <a:endParaRPr lang="en-US" sz="1300"/>
          </a:p>
          <a:p>
            <a:pPr marL="285750" indent="-285750">
              <a:buFont typeface="Wingdings" panose="020B0604020202020204" pitchFamily="34" charset="0"/>
              <a:buChar char="v"/>
            </a:pPr>
            <a:endParaRPr lang="en-US" sz="1300"/>
          </a:p>
          <a:p>
            <a:pPr marL="285750" indent="-285750">
              <a:buFont typeface="Wingdings" panose="020B0604020202020204" pitchFamily="34" charset="0"/>
              <a:buChar char="v"/>
            </a:pPr>
            <a:endParaRPr lang="en-US" sz="1300"/>
          </a:p>
          <a:p>
            <a:pPr marL="285750" indent="-285750">
              <a:buFont typeface="Wingdings" panose="020B0604020202020204" pitchFamily="34" charset="0"/>
              <a:buChar char="v"/>
            </a:pPr>
            <a:endParaRPr lang="en-US" sz="1300"/>
          </a:p>
          <a:p>
            <a:pPr marL="285750" indent="-285750">
              <a:buFont typeface="Wingdings" panose="020B0604020202020204" pitchFamily="34" charset="0"/>
              <a:buChar char="v"/>
            </a:pPr>
            <a:endParaRPr lang="en-US" sz="1300"/>
          </a:p>
          <a:p>
            <a:endParaRPr lang="en-US" sz="130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anchor="ctr">
            <a:normAutofit/>
          </a:bodyPr>
          <a:lstStyle/>
          <a:p>
            <a:pPr>
              <a:spcAft>
                <a:spcPts val="600"/>
              </a:spcAft>
            </a:pPr>
            <a:endParaRPr lang="en-US"/>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spTree>
    <p:extLst>
      <p:ext uri="{BB962C8B-B14F-4D97-AF65-F5344CB8AC3E}">
        <p14:creationId xmlns:p14="http://schemas.microsoft.com/office/powerpoint/2010/main" val="639111793"/>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2" id="{1E9E7818-336A-4DB3-9653-43A16EB0A1EB}" vid="{3A0B5E3F-0982-48C9-85EE-FA4C01508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8A0498-6641-479D-8115-8BC7C8E6B1B8}">
  <ds:schemaRefs>
    <ds:schemaRef ds:uri="http://schemas.microsoft.com/sharepoint/v3/contenttype/forms"/>
  </ds:schemaRefs>
</ds:datastoreItem>
</file>

<file path=customXml/itemProps2.xml><?xml version="1.0" encoding="utf-8"?>
<ds:datastoreItem xmlns:ds="http://schemas.openxmlformats.org/officeDocument/2006/customXml" ds:itemID="{EA73794D-D7EA-4048-9998-F5D6224939BE}">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FAC3131-8810-4A91-9F94-92262D4BBD0E}">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20</Slides>
  <Notes>7</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Custom</vt:lpstr>
      <vt:lpstr>STA130 Final Presentation</vt:lpstr>
      <vt:lpstr>Model Performance Metrics:  3 Different Models.</vt:lpstr>
      <vt:lpstr>Differences Between the 3 Models</vt:lpstr>
      <vt:lpstr>Models for HDI Accuracy Scores</vt:lpstr>
      <vt:lpstr>Analyzing our Models: Accuracy</vt:lpstr>
      <vt:lpstr>Models for HDI Sensitivity Score</vt:lpstr>
      <vt:lpstr>Analyzing our Models: Sensitivity</vt:lpstr>
      <vt:lpstr>Models for HDI Specificity Score</vt:lpstr>
      <vt:lpstr>Analyzing our Models: Specificity </vt:lpstr>
      <vt:lpstr>Models for Income Group:  Accuracy Scores</vt:lpstr>
      <vt:lpstr>Analyzing our Models: Accuracy </vt:lpstr>
      <vt:lpstr>Models for Income Group: Sensitivity Scores</vt:lpstr>
      <vt:lpstr>Analyzing our Models: Sensitivity</vt:lpstr>
      <vt:lpstr>Models for Income Group: Specificity Scores</vt:lpstr>
      <vt:lpstr>Analyzing our Models: Specificity</vt:lpstr>
      <vt:lpstr>Making Assumptions</vt:lpstr>
      <vt:lpstr>Proving our Assumption from Data</vt:lpstr>
      <vt:lpstr>Proving our Assumption from Data</vt:lpstr>
      <vt:lpstr>Ethical Consideration in  “Conflict Escalation Predictions”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2</cp:revision>
  <dcterms:created xsi:type="dcterms:W3CDTF">2023-10-16T02:32:33Z</dcterms:created>
  <dcterms:modified xsi:type="dcterms:W3CDTF">2025-05-16T23:09:15Z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