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31391A-031B-4545-A31F-7C64A07B23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251720" y="2286000"/>
            <a:ext cx="1017792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73228D-5A24-487A-9B7F-D39EFBE3A1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E6543D-AC40-4420-BA46-7C43338F168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251720" y="2286000"/>
            <a:ext cx="32770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92960" y="2286000"/>
            <a:ext cx="32770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134200" y="2286000"/>
            <a:ext cx="32770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251720" y="4162680"/>
            <a:ext cx="32770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692960" y="4162680"/>
            <a:ext cx="32770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134200" y="4162680"/>
            <a:ext cx="32770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C1952E-7726-4D91-AB35-D5D10FF5D5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6A00EC-13F5-4D98-B14F-E3C54D7BBA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364264-958E-4E5E-8646-46E44D05F1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89EBAB-870B-41C8-A74E-E4C905B6B3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BB7284-478D-4415-921F-012E8632F6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410E88-98F1-4EBB-8CA1-FCC316FEEA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251720" y="382320"/>
            <a:ext cx="10177920" cy="691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272028-1724-4DBA-BCB9-95D812F430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177184-31F5-4035-9874-1780571F1B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B25B12-C86E-46FA-A0F9-F47EECFFB3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472EAB-7876-4E4E-9F96-B2E132FBA1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9C9E88-761F-421D-83F6-CF89F37063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251720" y="2286000"/>
            <a:ext cx="1017792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2EA293-DA0A-4C19-888C-61F50C9023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1FBFDB-F51D-4B9C-A61F-EBA4EAA5F6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251720" y="2286000"/>
            <a:ext cx="32770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692960" y="2286000"/>
            <a:ext cx="32770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8134200" y="2286000"/>
            <a:ext cx="32770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1251720" y="4162680"/>
            <a:ext cx="32770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692960" y="4162680"/>
            <a:ext cx="32770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8134200" y="4162680"/>
            <a:ext cx="327708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96CBB5-974D-4F19-9B50-A381A3885A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2C558E-A089-4240-9B69-321E87678E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8FF312-CB77-425E-9919-14318A732C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A1376A-17AA-422C-8CCC-4ABEEB84E2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51720" y="382320"/>
            <a:ext cx="10177920" cy="691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552FC9-4496-4536-B909-EC1B0A2E5C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95EC7D-C5DA-4E58-BF44-3DAA913F3C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793622-520D-469A-A75C-1ACBFD25D3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99519B-4472-4C2F-8B74-66B389AD57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6" hidden="1"/>
          <p:cNvSpPr/>
          <p:nvPr/>
        </p:nvSpPr>
        <p:spPr>
          <a:xfrm>
            <a:off x="0" y="0"/>
            <a:ext cx="885600" cy="6857640"/>
          </a:xfrm>
          <a:custGeom>
            <a:avLst/>
            <a:gdLst>
              <a:gd name="textAreaLeft" fmla="*/ 0 w 885600"/>
              <a:gd name="textAreaRight" fmla="*/ 885960 w 8856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Rectangle 11" hidden="1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Freeform 6"/>
          <p:cNvSpPr/>
          <p:nvPr/>
        </p:nvSpPr>
        <p:spPr>
          <a:xfrm>
            <a:off x="3557160" y="631080"/>
            <a:ext cx="5235120" cy="5229000"/>
          </a:xfrm>
          <a:custGeom>
            <a:avLst/>
            <a:gdLst>
              <a:gd name="textAreaLeft" fmla="*/ 0 w 5235120"/>
              <a:gd name="textAreaRight" fmla="*/ 5235480 w 5235120"/>
              <a:gd name="textAreaTop" fmla="*/ 0 h 5229000"/>
              <a:gd name="textAreaBottom" fmla="*/ 5229360 h 5229000"/>
            </a:gdLst>
            <a:ahLst/>
            <a:rect l="textAreaLeft" t="textAreaTop" r="textAreaRight" b="textAreaBottom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960" cy="4394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10000" spc="797" strike="noStrike" cap="all">
                <a:solidFill>
                  <a:srgbClr val="2a1a00"/>
                </a:solidFill>
                <a:latin typeface="Impact"/>
              </a:rPr>
              <a:t>Образец заголовка</a:t>
            </a:r>
            <a:endParaRPr b="0" lang="ru-RU" sz="10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1078560" y="6375600"/>
            <a:ext cx="2329200" cy="348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chemeClr val="accent1">
                    <a:lumMod val="65000"/>
                    <a:lumOff val="35000"/>
                  </a:scheme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accent1">
                    <a:lumMod val="65000"/>
                    <a:lumOff val="35000"/>
                  </a:schemeClr>
                </a:solidFill>
                <a:latin typeface="Gill Sans MT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>
            <a:off x="4180320" y="6375600"/>
            <a:ext cx="41144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9067320" y="6375600"/>
            <a:ext cx="232920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chemeClr val="accent1">
                    <a:lumMod val="65000"/>
                    <a:lumOff val="35000"/>
                  </a:scheme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B75E118-41E5-4E0C-9B7F-96986E3FAC50}" type="slidenum">
              <a:rPr b="0" lang="ru-RU" sz="1200" spc="-1" strike="noStrike">
                <a:solidFill>
                  <a:schemeClr val="accent1">
                    <a:lumMod val="65000"/>
                    <a:lumOff val="35000"/>
                  </a:schemeClr>
                </a:solidFill>
                <a:latin typeface="Gill Sans MT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0" y="0"/>
            <a:ext cx="28296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595959"/>
                </a:solidFill>
                <a:latin typeface="Gill Sans MT"/>
              </a:rPr>
              <a:t>Второй уровень структуры</a:t>
            </a:r>
            <a:endParaRPr b="0" lang="ru-RU" sz="1600" spc="-1" strike="noStrike">
              <a:solidFill>
                <a:srgbClr val="595959"/>
              </a:solidFill>
              <a:latin typeface="Gill Sans MT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595959"/>
                </a:solidFill>
                <a:latin typeface="Gill Sans MT"/>
              </a:rPr>
              <a:t>Третий уровень структуры</a:t>
            </a:r>
            <a:endParaRPr b="0" lang="ru-RU" sz="1400" spc="-1" strike="noStrike">
              <a:solidFill>
                <a:srgbClr val="595959"/>
              </a:solidFill>
              <a:latin typeface="Gill Sans MT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595959"/>
                </a:solidFill>
                <a:latin typeface="Gill Sans MT"/>
              </a:rPr>
              <a:t>Четвёртый уровень структуры</a:t>
            </a:r>
            <a:endParaRPr b="0" lang="ru-RU" sz="1400" spc="-1" strike="noStrike">
              <a:solidFill>
                <a:srgbClr val="595959"/>
              </a:solidFill>
              <a:latin typeface="Gill Sans MT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Пятый уровень структуры</a:t>
            </a: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Шестой уровень структуры</a:t>
            </a: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Седьмой уровень структуры</a:t>
            </a: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6"/>
          <p:cNvSpPr/>
          <p:nvPr/>
        </p:nvSpPr>
        <p:spPr>
          <a:xfrm>
            <a:off x="0" y="0"/>
            <a:ext cx="885600" cy="6857640"/>
          </a:xfrm>
          <a:custGeom>
            <a:avLst/>
            <a:gdLst>
              <a:gd name="textAreaLeft" fmla="*/ 0 w 885600"/>
              <a:gd name="textAreaRight" fmla="*/ 885960 w 8856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5100" spc="199" strike="noStrike" cap="all">
                <a:solidFill>
                  <a:srgbClr val="2a1a00"/>
                </a:solidFill>
                <a:latin typeface="Impact"/>
              </a:rPr>
              <a:t>Образец заголовка</a:t>
            </a:r>
            <a:endParaRPr b="0" lang="ru-RU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Образец текста</a:t>
            </a: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60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ru-RU" sz="1800" spc="-1" strike="noStrike">
                <a:solidFill>
                  <a:srgbClr val="595959"/>
                </a:solidFill>
                <a:latin typeface="Gill Sans MT"/>
              </a:rPr>
              <a:t>Второй уровень</a:t>
            </a:r>
            <a:endParaRPr b="0" lang="ru-RU" sz="1800" spc="-1" strike="noStrike">
              <a:solidFill>
                <a:srgbClr val="595959"/>
              </a:solidFill>
              <a:latin typeface="Gill Sans MT"/>
            </a:endParaRPr>
          </a:p>
          <a:p>
            <a:pPr lvl="2" marL="1143000" indent="-22860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595959"/>
                </a:solidFill>
                <a:latin typeface="Gill Sans MT"/>
              </a:rPr>
              <a:t>Третий уровень</a:t>
            </a:r>
            <a:endParaRPr b="0" lang="ru-RU" sz="1600" spc="-1" strike="noStrike">
              <a:solidFill>
                <a:srgbClr val="595959"/>
              </a:solidFill>
              <a:latin typeface="Gill Sans MT"/>
            </a:endParaRPr>
          </a:p>
          <a:p>
            <a:pPr lvl="3" marL="1600200" indent="-22860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ru-RU" sz="1400" spc="-1" strike="noStrike">
                <a:solidFill>
                  <a:srgbClr val="595959"/>
                </a:solidFill>
                <a:latin typeface="Gill Sans MT"/>
              </a:rPr>
              <a:t>Четвертый уровень</a:t>
            </a:r>
            <a:endParaRPr b="0" lang="ru-RU" sz="1400" spc="-1" strike="noStrike">
              <a:solidFill>
                <a:srgbClr val="595959"/>
              </a:solidFill>
              <a:latin typeface="Gill Sans MT"/>
            </a:endParaRPr>
          </a:p>
          <a:p>
            <a:pPr lvl="4" marL="2057400" indent="-22860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595959"/>
                </a:solidFill>
                <a:latin typeface="Gill Sans MT"/>
              </a:rPr>
              <a:t>Пятый уровень</a:t>
            </a:r>
            <a:endParaRPr b="0" lang="ru-RU" sz="14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1251720" y="6375600"/>
            <a:ext cx="2329200" cy="348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rgbClr val="595959"/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595959"/>
                </a:solidFill>
                <a:latin typeface="Gill Sans MT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4038480" y="6375600"/>
            <a:ext cx="41144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8610480" y="6375600"/>
            <a:ext cx="281916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595959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B9FC799-00DE-4461-B1B6-D52A9A4355F8}" type="slidenum">
              <a:rPr b="0" lang="ru-RU" sz="1200" spc="-1" strike="noStrike">
                <a:solidFill>
                  <a:srgbClr val="595959"/>
                </a:solidFill>
                <a:latin typeface="Gill Sans MT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ru.wikipedia.org/wiki/Magnavox_Odyssey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300040" y="2208240"/>
            <a:ext cx="7875000" cy="2149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8800" spc="797" strike="noStrike" cap="all">
                <a:solidFill>
                  <a:srgbClr val="2a1a00"/>
                </a:solidFill>
                <a:latin typeface="Impact"/>
              </a:rPr>
              <a:t>ⓅⓄⓃⒼ</a:t>
            </a:r>
            <a:endParaRPr b="0" lang="ru-RU" sz="8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2215080" y="5979240"/>
            <a:ext cx="8044920" cy="74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1" lang="ru-RU" sz="2000" spc="398" strike="noStrike" cap="all">
                <a:solidFill>
                  <a:srgbClr val="2a1a00"/>
                </a:solidFill>
                <a:latin typeface="Gill Sans MT"/>
              </a:rPr>
              <a:t>Понг, просто понг не бонг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5100" spc="199" strike="noStrike" cap="all">
                <a:solidFill>
                  <a:srgbClr val="2a1a00"/>
                </a:solidFill>
                <a:latin typeface="Impact"/>
              </a:rPr>
              <a:t>Что такое понг</a:t>
            </a:r>
            <a:endParaRPr b="0" lang="ru-RU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2000"/>
          </a:bodyPr>
          <a:p>
            <a:pPr marL="220320" indent="-22032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1" i="1" lang="ru-RU" sz="2000" spc="-1" strike="noStrike">
                <a:solidFill>
                  <a:srgbClr val="595959"/>
                </a:solidFill>
                <a:latin typeface="Gill Sans MT"/>
              </a:rPr>
              <a:t>Pong</a:t>
            </a: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 — одна из ранних аркадных видеоигр. Это теннисная спортивная игра с использованием простой двумерной графики, разработанная и выпущенная фирмой 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Atari</a:t>
            </a: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 в 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1972</a:t>
            </a: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 году. </a:t>
            </a:r>
            <a:r>
              <a:rPr b="0" i="1" lang="ru-RU" sz="2000" spc="-1" strike="noStrike">
                <a:solidFill>
                  <a:srgbClr val="595959"/>
                </a:solidFill>
                <a:latin typeface="Gill Sans MT"/>
              </a:rPr>
              <a:t>Pong</a:t>
            </a: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 называют первой в истории коммерчески успешной видеоигрой, а с её именем связывают появление индустрии интерактивных развлечений.</a:t>
            </a: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  <a:p>
            <a:pPr marL="220320" indent="-22032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Идею пинг-понга для создания игры предложил Нолан Бушнелл своему сотруднику, программисту Аллану Алькорну. В то время у Аллана не было опыта разработки игр, и </a:t>
            </a:r>
            <a:r>
              <a:rPr b="0" i="1" lang="ru-RU" sz="2000" spc="-1" strike="noStrike">
                <a:solidFill>
                  <a:srgbClr val="595959"/>
                </a:solidFill>
                <a:latin typeface="Gill Sans MT"/>
              </a:rPr>
              <a:t>Pong</a:t>
            </a: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 стал для него тренировочным проектом. Идея пинг-понга для видеоигр в то время уже была реализована в Magnavox Odysse</a:t>
            </a:r>
            <a:r>
              <a:rPr b="0" lang="ru-RU" sz="2000" spc="-1" strike="noStrike" u="sng">
                <a:solidFill>
                  <a:srgbClr val="86ced0"/>
                </a:solidFill>
                <a:uFillTx/>
                <a:latin typeface="Gill Sans MT"/>
                <a:hlinkClick r:id="rId1"/>
              </a:rPr>
              <a:t>y</a:t>
            </a: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, и это привело к иску против Atari.</a:t>
            </a: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  <a:p>
            <a:pPr marL="220320" indent="-22032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Во время рождественского сезона 1975 года Atari выпустила домашнюю версию </a:t>
            </a:r>
            <a:r>
              <a:rPr b="0" i="1" lang="ru-RU" sz="2000" spc="-1" strike="noStrike">
                <a:solidFill>
                  <a:srgbClr val="595959"/>
                </a:solidFill>
                <a:latin typeface="Gill Sans MT"/>
              </a:rPr>
              <a:t>Pong</a:t>
            </a: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 эксклюзивно для розничных магазинов 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Sears</a:t>
            </a: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. Это обернулось коммерческим успехом и привело к появлению её клонов, таких как </a:t>
            </a:r>
            <a:r>
              <a:rPr b="0" i="1" lang="en-US" sz="2000" spc="-1" strike="noStrike">
                <a:solidFill>
                  <a:srgbClr val="595959"/>
                </a:solidFill>
                <a:latin typeface="Gill Sans MT"/>
              </a:rPr>
              <a:t>ColorTV</a:t>
            </a:r>
            <a:r>
              <a:rPr b="0" i="1" lang="ru-RU" sz="2000" spc="-1" strike="noStrike">
                <a:solidFill>
                  <a:srgbClr val="595959"/>
                </a:solidFill>
                <a:latin typeface="Gill Sans MT"/>
              </a:rPr>
              <a:t>Game 6</a:t>
            </a: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 от Nintendo, которая стала первой собственной приставкой для неё. Игра была переиздана на домашних и портативных платформах.</a:t>
            </a: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  <a:p>
            <a:pPr indent="0">
              <a:lnSpc>
                <a:spcPct val="110000"/>
              </a:lnSpc>
              <a:spcBef>
                <a:spcPts val="700"/>
              </a:spcBef>
              <a:buNone/>
            </a:pP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pic>
        <p:nvPicPr>
          <p:cNvPr id="92" name="Рисунок 3" descr=""/>
          <p:cNvPicPr/>
          <p:nvPr/>
        </p:nvPicPr>
        <p:blipFill>
          <a:blip r:embed="rId2"/>
          <a:stretch/>
        </p:blipFill>
        <p:spPr>
          <a:xfrm>
            <a:off x="6356880" y="57240"/>
            <a:ext cx="5429880" cy="229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1200" spc="199" strike="noStrike" cap="all">
                <a:solidFill>
                  <a:srgbClr val="2a1a00"/>
                </a:solidFill>
                <a:latin typeface="Impact"/>
              </a:rPr>
              <a:t>Как создавался </a:t>
            </a:r>
            <a:r>
              <a:rPr b="0" lang="en-US" sz="1200" spc="199" strike="noStrike" cap="all">
                <a:solidFill>
                  <a:srgbClr val="2a1a00"/>
                </a:solidFill>
                <a:latin typeface="Impact"/>
              </a:rPr>
              <a:t>pong</a:t>
            </a:r>
            <a:endParaRPr b="0" lang="ru-RU" sz="1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172520" y="1128600"/>
            <a:ext cx="10177920" cy="531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0000"/>
          </a:bodyPr>
          <a:p>
            <a:pPr indent="0">
              <a:lnSpc>
                <a:spcPct val="11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Я был обычным студентом, мечтающим создать собственную видеоигру. Уже долгое время я увлекался программированием и разработкой игр, и мне всегда хотелось попробовать свои силы в этой области. И вот, однажды, я решил воплотить свою мечту в жизнь и разработать собственную игру. Я был вдохновлен классическими аркадными играми и решил начать с чего-то простого, но все равно увлекательного. Моя цель была создать игру, которая была бы легко доступной и понятной для всех, независимо от возраста и опыта игрока. Итак, я начал работу над своим проектом, выбрав в качестве основы знаменитую игру PONG. PONG была разработана в 1972 году и считается одной из первых аркадных игр в истории компьютерных игр. Она представляла собой простую игру, в которой два игрока управляли платформами, отражая мяч и пытаясь забить его в ворота соперника. Чтобы создать свою версию PONG, мне понадобилось изучить основы программирования игр и изучить различные техники и алгоритмы, которые используются в подобных играх. Я также изучил и использовал современные инструменты и технологии для разработки игр, чтобы создать высококачественный пользовательский интерфейс и добавить разнообразные эффекты. В процессе разработки проекта я наткнулся на множество трудностей и ошибок, но каждая ошибка была для меня уроком и наставником. Я потратил много времени на тестирование и отладку, чтобы убедиться, что игра работает плавно и без сбоев. Когда я наконец закончил разработку своей версии PONG, я был горд своим достижением. Эта игра стала не только результатом моих усилий, но и доказательством того, что я может достичь своих целей, если буду верить в свои силы и не бояться трудностей. Я поделился своей игрой с друзьями, и они оценили мое творчество. Я был рад, что моя игра принесла кому-то удовольствие и восторг. Этот проект по PONG стал для меня прекрасным началом в мире разработки игр, и я решил не останавливаться на достигнутом. С тех пор я продолжил разрабатывать новые игры и улучшать свои навыки в этой области. Моим новым сновидением стало разработать игру, которая станет настоящим хитом и будет прославляться во всем игровом сообществе. История создания проекта по игре PONG - это история о том, как мечты могут стать реальностью при наличии твердой веры и усердной работы. Этот проект укрепил мое стремление достигать высот в мире разработки игр и вдохновил меня на новые творческие подвиги.</a:t>
            </a: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5100" spc="199" strike="noStrike" cap="all">
                <a:solidFill>
                  <a:srgbClr val="2a1a00"/>
                </a:solidFill>
                <a:latin typeface="Impact"/>
              </a:rPr>
              <a:t>В РАБОТЕ</a:t>
            </a:r>
            <a:endParaRPr b="0" lang="ru-RU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515600" y="1670400"/>
            <a:ext cx="10177920" cy="359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1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ФИЗИКА ШАРА                                                                                     ПАНЕЛЬ</a:t>
            </a:r>
            <a:endParaRPr b="0" lang="ru-RU" sz="2000" spc="-1" strike="noStrike">
              <a:solidFill>
                <a:srgbClr val="595959"/>
              </a:solidFill>
              <a:latin typeface="Gill Sans MT"/>
            </a:endParaRPr>
          </a:p>
        </p:txBody>
      </p:sp>
      <p:pic>
        <p:nvPicPr>
          <p:cNvPr id="97" name="Рисунок 3" descr=""/>
          <p:cNvPicPr/>
          <p:nvPr/>
        </p:nvPicPr>
        <p:blipFill>
          <a:blip r:embed="rId1"/>
          <a:stretch/>
        </p:blipFill>
        <p:spPr>
          <a:xfrm>
            <a:off x="1418760" y="2013480"/>
            <a:ext cx="3838680" cy="4898160"/>
          </a:xfrm>
          <a:prstGeom prst="rect">
            <a:avLst/>
          </a:prstGeom>
          <a:ln w="0">
            <a:noFill/>
          </a:ln>
        </p:spPr>
      </p:pic>
      <p:pic>
        <p:nvPicPr>
          <p:cNvPr id="98" name="Рисунок 4" descr=""/>
          <p:cNvPicPr/>
          <p:nvPr/>
        </p:nvPicPr>
        <p:blipFill>
          <a:blip r:embed="rId2"/>
          <a:stretch/>
        </p:blipFill>
        <p:spPr>
          <a:xfrm>
            <a:off x="6340680" y="2226240"/>
            <a:ext cx="5110920" cy="346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endParaRPr b="0" lang="ru-RU" sz="5100" spc="199" strike="noStrike" cap="all">
              <a:solidFill>
                <a:srgbClr val="2a1a00"/>
              </a:solidFill>
              <a:latin typeface="Impact"/>
            </a:endParaRPr>
          </a:p>
        </p:txBody>
      </p:sp>
      <p:pic>
        <p:nvPicPr>
          <p:cNvPr id="100" name="Объект 3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01" name="TextBox 4"/>
          <p:cNvSpPr/>
          <p:nvPr/>
        </p:nvSpPr>
        <p:spPr>
          <a:xfrm>
            <a:off x="489600" y="546480"/>
            <a:ext cx="4303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chemeClr val="accent3"/>
                </a:solidFill>
                <a:latin typeface="Arial Black"/>
              </a:rPr>
              <a:t>ПРИМЕР УВЛЕКАТЕЛЬНОГО ГЕЙМПЛЭЯ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225</TotalTime>
  <Application>LibreOffice/7.5.1.2$Windows_X86_64 LibreOffice_project/fcbaee479e84c6cd81291587d2ee68cba099e129</Application>
  <AppVersion>15.0000</AppVersion>
  <Words>433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2023-12-05T08:54:45Z</dcterms:created>
  <dc:creator>Пользователь</dc:creator>
  <dc:description/>
  <dc:language>ru-RU</dc:language>
  <cp:lastModifiedBy/>
  <dcterms:modified xsi:type="dcterms:W3CDTF">2023-12-05T22:15:21Z</dcterms:modified>
  <cp:revision>10</cp:revision>
  <dc:subject/>
  <dc:title>ⓅⓄⓃⒼ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5</vt:i4>
  </property>
</Properties>
</file>