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277" r:id="rId5"/>
    <p:sldId id="286" r:id="rId6"/>
    <p:sldId id="282" r:id="rId7"/>
    <p:sldId id="283" r:id="rId8"/>
    <p:sldId id="292" r:id="rId9"/>
    <p:sldId id="285" r:id="rId10"/>
    <p:sldId id="290" r:id="rId11"/>
    <p:sldId id="291" r:id="rId12"/>
    <p:sldId id="287" r:id="rId13"/>
    <p:sldId id="288" r:id="rId14"/>
    <p:sldId id="260" r:id="rId15"/>
  </p:sldIdLst>
  <p:sldSz cx="12192000" cy="6858000"/>
  <p:notesSz cx="7103745" cy="10234295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020"/>
    <a:srgbClr val="0357A8"/>
    <a:srgbClr val="ED7D31"/>
    <a:srgbClr val="001D5A"/>
    <a:srgbClr val="0572AA"/>
    <a:srgbClr val="FFFFFF"/>
    <a:srgbClr val="DADFE3"/>
    <a:srgbClr val="DBE0E3"/>
    <a:srgbClr val="B2B2B2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6" autoAdjust="0"/>
    <p:restoredTop sz="86395"/>
  </p:normalViewPr>
  <p:slideViewPr>
    <p:cSldViewPr snapToGrid="0" showGuides="1">
      <p:cViewPr varScale="1">
        <p:scale>
          <a:sx n="96" d="100"/>
          <a:sy n="96" d="100"/>
        </p:scale>
        <p:origin x="60" y="388"/>
      </p:cViewPr>
      <p:guideLst>
        <p:guide orient="horz" pos="2160"/>
        <p:guide pos="3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时长/s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65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OpenMP并行化</c:v>
                </c:pt>
                <c:pt idx="1">
                  <c:v>SIMD(SVE 向量化)</c:v>
                </c:pt>
                <c:pt idx="2">
                  <c:v>预取+绑NUMA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5.610971</c:v>
                </c:pt>
                <c:pt idx="1">
                  <c:v>3.925999</c:v>
                </c:pt>
                <c:pt idx="2">
                  <c:v>0.910616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79990943"/>
        <c:axId val="179991903"/>
      </c:barChart>
      <c:catAx>
        <c:axId val="1799909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65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9991903"/>
        <c:crosses val="autoZero"/>
        <c:auto val="1"/>
        <c:lblAlgn val="ctr"/>
        <c:lblOffset val="100"/>
        <c:noMultiLvlLbl val="0"/>
      </c:catAx>
      <c:valAx>
        <c:axId val="17999190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9990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时长/s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65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快速幂+OpenMP</c:v>
                </c:pt>
                <c:pt idx="1">
                  <c:v>SIMD(SVE)</c:v>
                </c:pt>
                <c:pt idx="2">
                  <c:v>NUMA绑定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7.169626</c:v>
                </c:pt>
                <c:pt idx="1">
                  <c:v>6.517763</c:v>
                </c:pt>
                <c:pt idx="2">
                  <c:v>0.940844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82888127"/>
        <c:axId val="182888607"/>
      </c:barChart>
      <c:catAx>
        <c:axId val="1828881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65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82888607"/>
        <c:crosses val="autoZero"/>
        <c:auto val="1"/>
        <c:lblAlgn val="ctr"/>
        <c:lblOffset val="100"/>
        <c:noMultiLvlLbl val="0"/>
      </c:catAx>
      <c:valAx>
        <c:axId val="18288860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82888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5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5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5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5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AC2023主视觉_画板 1 副本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-44450" y="1905"/>
            <a:ext cx="12236450" cy="68560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024 PAC A4背景-02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61D8-351E-4D42-8178-8255C00CAC5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CE6D-1D8E-A94F-AD1F-78CAFBCD0F56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0532737" y="122795"/>
            <a:ext cx="1350257" cy="982648"/>
          </a:xfrm>
          <a:prstGeom prst="rect">
            <a:avLst/>
          </a:prstGeom>
        </p:spPr>
      </p:pic>
      <p:pic>
        <p:nvPicPr>
          <p:cNvPr id="10" name="图片 9" descr="2024 PAC A4背景-02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1785"/>
            <a:ext cx="12192000" cy="6854429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3323493" y="5177345"/>
            <a:ext cx="9354664" cy="1138798"/>
            <a:chOff x="1438556" y="5177345"/>
            <a:chExt cx="9354664" cy="1138798"/>
          </a:xfrm>
        </p:grpSpPr>
        <p:sp>
          <p:nvSpPr>
            <p:cNvPr id="5" name="圆角矩形 4"/>
            <p:cNvSpPr/>
            <p:nvPr/>
          </p:nvSpPr>
          <p:spPr>
            <a:xfrm>
              <a:off x="1438556" y="5278807"/>
              <a:ext cx="1493520" cy="4064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70C0"/>
                </a:gs>
                <a:gs pos="100000">
                  <a:srgbClr val="00ACF1"/>
                </a:gs>
              </a:gsLst>
              <a:lin ang="0" scaled="0"/>
            </a:gradFill>
            <a:ln w="12700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577052" y="5177345"/>
              <a:ext cx="3984019" cy="499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报名编号：</a:t>
              </a:r>
              <a:r>
                <a:rPr kumimoji="1"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PAC20241694</a:t>
              </a:r>
              <a:endParaRPr kumimoji="1"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1438556" y="5909743"/>
              <a:ext cx="1493520" cy="4064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70C0"/>
                </a:gs>
                <a:gs pos="100000">
                  <a:srgbClr val="00ACF1"/>
                </a:gs>
              </a:gsLst>
              <a:lin ang="0" scaled="0"/>
            </a:gradFill>
            <a:ln w="12700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577052" y="5811658"/>
              <a:ext cx="3984019" cy="499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队伍名称：七边形</a:t>
              </a:r>
              <a:r>
                <a:rPr kumimoji="1"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</a:t>
              </a:r>
              <a:r>
                <a:rPr kumimoji="1" lang="en-US" altLang="zh-CN" sz="20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PACman</a:t>
              </a:r>
              <a:endParaRPr kumimoji="1"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166561" y="5278807"/>
              <a:ext cx="1493520" cy="4064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70C0"/>
                </a:gs>
                <a:gs pos="100000">
                  <a:srgbClr val="00ACF1"/>
                </a:gs>
              </a:gsLst>
              <a:lin ang="0" scaled="0"/>
            </a:gradFill>
            <a:ln w="12700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5166561" y="5909743"/>
              <a:ext cx="1493520" cy="4064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70C0"/>
                </a:gs>
                <a:gs pos="100000">
                  <a:srgbClr val="00ACF1"/>
                </a:gs>
              </a:gsLst>
              <a:lin ang="0" scaled="0"/>
            </a:gradFill>
            <a:ln w="12700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275716" y="5177345"/>
              <a:ext cx="5517504" cy="499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指导老师：石宣化</a:t>
              </a:r>
              <a:endParaRPr kumimoji="1"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275716" y="5811658"/>
              <a:ext cx="5517504" cy="499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参赛成员：李泽睿 敬沛鑫 冯云飞 赵心童</a:t>
              </a:r>
              <a:endParaRPr kumimoji="1"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9"/>
          <p:cNvGrpSpPr/>
          <p:nvPr/>
        </p:nvGrpSpPr>
        <p:grpSpPr>
          <a:xfrm>
            <a:off x="545121" y="340515"/>
            <a:ext cx="11210846" cy="751702"/>
            <a:chOff x="449264" y="340515"/>
            <a:chExt cx="11210846" cy="751702"/>
          </a:xfrm>
        </p:grpSpPr>
        <p:grpSp>
          <p:nvGrpSpPr>
            <p:cNvPr id="5" name="组合 18"/>
            <p:cNvGrpSpPr/>
            <p:nvPr/>
          </p:nvGrpSpPr>
          <p:grpSpPr>
            <a:xfrm>
              <a:off x="449264" y="340515"/>
              <a:ext cx="551664" cy="551664"/>
              <a:chOff x="1723126" y="2043618"/>
              <a:chExt cx="686135" cy="686135"/>
            </a:xfrm>
          </p:grpSpPr>
          <p:sp>
            <p:nvSpPr>
              <p:cNvPr id="9" name="椭圆 8"/>
              <p:cNvSpPr/>
              <p:nvPr/>
            </p:nvSpPr>
            <p:spPr>
              <a:xfrm flipH="1">
                <a:off x="1723126" y="2043618"/>
                <a:ext cx="686135" cy="686135"/>
              </a:xfrm>
              <a:prstGeom prst="ellipse">
                <a:avLst/>
              </a:prstGeom>
              <a:solidFill>
                <a:srgbClr val="035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Oval 8"/>
              <p:cNvSpPr/>
              <p:nvPr/>
            </p:nvSpPr>
            <p:spPr>
              <a:xfrm flipH="1">
                <a:off x="1881117" y="2210245"/>
                <a:ext cx="370153" cy="352881"/>
              </a:xfrm>
              <a:custGeom>
                <a:avLst/>
                <a:gdLst>
                  <a:gd name="T0" fmla="*/ 1098 w 1098"/>
                  <a:gd name="T1" fmla="*/ 839 h 1048"/>
                  <a:gd name="T2" fmla="*/ 1098 w 1098"/>
                  <a:gd name="T3" fmla="*/ 1048 h 1048"/>
                  <a:gd name="T4" fmla="*/ 0 w 1098"/>
                  <a:gd name="T5" fmla="*/ 1048 h 1048"/>
                  <a:gd name="T6" fmla="*/ 0 w 1098"/>
                  <a:gd name="T7" fmla="*/ 839 h 1048"/>
                  <a:gd name="T8" fmla="*/ 891 w 1098"/>
                  <a:gd name="T9" fmla="*/ 839 h 1048"/>
                  <a:gd name="T10" fmla="*/ 856 w 1098"/>
                  <a:gd name="T11" fmla="*/ 707 h 1048"/>
                  <a:gd name="T12" fmla="*/ 743 w 1098"/>
                  <a:gd name="T13" fmla="*/ 653 h 1048"/>
                  <a:gd name="T14" fmla="*/ 722 w 1098"/>
                  <a:gd name="T15" fmla="*/ 666 h 1048"/>
                  <a:gd name="T16" fmla="*/ 679 w 1098"/>
                  <a:gd name="T17" fmla="*/ 666 h 1048"/>
                  <a:gd name="T18" fmla="*/ 655 w 1098"/>
                  <a:gd name="T19" fmla="*/ 641 h 1048"/>
                  <a:gd name="T20" fmla="*/ 679 w 1098"/>
                  <a:gd name="T21" fmla="*/ 617 h 1048"/>
                  <a:gd name="T22" fmla="*/ 722 w 1098"/>
                  <a:gd name="T23" fmla="*/ 617 h 1048"/>
                  <a:gd name="T24" fmla="*/ 745 w 1098"/>
                  <a:gd name="T25" fmla="*/ 634 h 1048"/>
                  <a:gd name="T26" fmla="*/ 871 w 1098"/>
                  <a:gd name="T27" fmla="*/ 696 h 1048"/>
                  <a:gd name="T28" fmla="*/ 910 w 1098"/>
                  <a:gd name="T29" fmla="*/ 839 h 1048"/>
                  <a:gd name="T30" fmla="*/ 1098 w 1098"/>
                  <a:gd name="T31" fmla="*/ 839 h 1048"/>
                  <a:gd name="T32" fmla="*/ 1098 w 1098"/>
                  <a:gd name="T33" fmla="*/ 839 h 1048"/>
                  <a:gd name="T34" fmla="*/ 549 w 1098"/>
                  <a:gd name="T35" fmla="*/ 459 h 1048"/>
                  <a:gd name="T36" fmla="*/ 778 w 1098"/>
                  <a:gd name="T37" fmla="*/ 229 h 1048"/>
                  <a:gd name="T38" fmla="*/ 549 w 1098"/>
                  <a:gd name="T39" fmla="*/ 0 h 1048"/>
                  <a:gd name="T40" fmla="*/ 320 w 1098"/>
                  <a:gd name="T41" fmla="*/ 229 h 1048"/>
                  <a:gd name="T42" fmla="*/ 549 w 1098"/>
                  <a:gd name="T43" fmla="*/ 459 h 1048"/>
                  <a:gd name="T44" fmla="*/ 830 w 1098"/>
                  <a:gd name="T45" fmla="*/ 729 h 1048"/>
                  <a:gd name="T46" fmla="*/ 756 w 1098"/>
                  <a:gd name="T47" fmla="*/ 690 h 1048"/>
                  <a:gd name="T48" fmla="*/ 722 w 1098"/>
                  <a:gd name="T49" fmla="*/ 701 h 1048"/>
                  <a:gd name="T50" fmla="*/ 679 w 1098"/>
                  <a:gd name="T51" fmla="*/ 701 h 1048"/>
                  <a:gd name="T52" fmla="*/ 621 w 1098"/>
                  <a:gd name="T53" fmla="*/ 643 h 1048"/>
                  <a:gd name="T54" fmla="*/ 679 w 1098"/>
                  <a:gd name="T55" fmla="*/ 585 h 1048"/>
                  <a:gd name="T56" fmla="*/ 722 w 1098"/>
                  <a:gd name="T57" fmla="*/ 585 h 1048"/>
                  <a:gd name="T58" fmla="*/ 765 w 1098"/>
                  <a:gd name="T59" fmla="*/ 605 h 1048"/>
                  <a:gd name="T60" fmla="*/ 885 w 1098"/>
                  <a:gd name="T61" fmla="*/ 663 h 1048"/>
                  <a:gd name="T62" fmla="*/ 885 w 1098"/>
                  <a:gd name="T63" fmla="*/ 659 h 1048"/>
                  <a:gd name="T64" fmla="*/ 874 w 1098"/>
                  <a:gd name="T65" fmla="*/ 607 h 1048"/>
                  <a:gd name="T66" fmla="*/ 697 w 1098"/>
                  <a:gd name="T67" fmla="*/ 437 h 1048"/>
                  <a:gd name="T68" fmla="*/ 549 w 1098"/>
                  <a:gd name="T69" fmla="*/ 496 h 1048"/>
                  <a:gd name="T70" fmla="*/ 401 w 1098"/>
                  <a:gd name="T71" fmla="*/ 437 h 1048"/>
                  <a:gd name="T72" fmla="*/ 212 w 1098"/>
                  <a:gd name="T73" fmla="*/ 681 h 1048"/>
                  <a:gd name="T74" fmla="*/ 212 w 1098"/>
                  <a:gd name="T75" fmla="*/ 807 h 1048"/>
                  <a:gd name="T76" fmla="*/ 857 w 1098"/>
                  <a:gd name="T77" fmla="*/ 807 h 1048"/>
                  <a:gd name="T78" fmla="*/ 830 w 1098"/>
                  <a:gd name="T79" fmla="*/ 729 h 1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98" h="1048">
                    <a:moveTo>
                      <a:pt x="1098" y="839"/>
                    </a:moveTo>
                    <a:lnTo>
                      <a:pt x="1098" y="1048"/>
                    </a:lnTo>
                    <a:lnTo>
                      <a:pt x="0" y="1048"/>
                    </a:lnTo>
                    <a:lnTo>
                      <a:pt x="0" y="839"/>
                    </a:lnTo>
                    <a:lnTo>
                      <a:pt x="891" y="839"/>
                    </a:lnTo>
                    <a:cubicBezTo>
                      <a:pt x="892" y="794"/>
                      <a:pt x="884" y="744"/>
                      <a:pt x="856" y="707"/>
                    </a:cubicBezTo>
                    <a:cubicBezTo>
                      <a:pt x="832" y="675"/>
                      <a:pt x="794" y="656"/>
                      <a:pt x="743" y="653"/>
                    </a:cubicBezTo>
                    <a:cubicBezTo>
                      <a:pt x="739" y="660"/>
                      <a:pt x="731" y="666"/>
                      <a:pt x="722" y="666"/>
                    </a:cubicBezTo>
                    <a:lnTo>
                      <a:pt x="679" y="666"/>
                    </a:lnTo>
                    <a:cubicBezTo>
                      <a:pt x="666" y="666"/>
                      <a:pt x="655" y="655"/>
                      <a:pt x="655" y="641"/>
                    </a:cubicBezTo>
                    <a:cubicBezTo>
                      <a:pt x="655" y="628"/>
                      <a:pt x="666" y="617"/>
                      <a:pt x="679" y="617"/>
                    </a:cubicBezTo>
                    <a:lnTo>
                      <a:pt x="722" y="617"/>
                    </a:lnTo>
                    <a:cubicBezTo>
                      <a:pt x="733" y="617"/>
                      <a:pt x="742" y="624"/>
                      <a:pt x="745" y="634"/>
                    </a:cubicBezTo>
                    <a:cubicBezTo>
                      <a:pt x="801" y="638"/>
                      <a:pt x="843" y="659"/>
                      <a:pt x="871" y="696"/>
                    </a:cubicBezTo>
                    <a:cubicBezTo>
                      <a:pt x="903" y="737"/>
                      <a:pt x="911" y="791"/>
                      <a:pt x="910" y="839"/>
                    </a:cubicBezTo>
                    <a:lnTo>
                      <a:pt x="1098" y="839"/>
                    </a:lnTo>
                    <a:lnTo>
                      <a:pt x="1098" y="839"/>
                    </a:lnTo>
                    <a:close/>
                    <a:moveTo>
                      <a:pt x="549" y="459"/>
                    </a:moveTo>
                    <a:cubicBezTo>
                      <a:pt x="676" y="459"/>
                      <a:pt x="778" y="356"/>
                      <a:pt x="778" y="229"/>
                    </a:cubicBezTo>
                    <a:cubicBezTo>
                      <a:pt x="778" y="103"/>
                      <a:pt x="676" y="0"/>
                      <a:pt x="549" y="0"/>
                    </a:cubicBezTo>
                    <a:cubicBezTo>
                      <a:pt x="423" y="0"/>
                      <a:pt x="320" y="103"/>
                      <a:pt x="320" y="229"/>
                    </a:cubicBezTo>
                    <a:cubicBezTo>
                      <a:pt x="320" y="356"/>
                      <a:pt x="423" y="459"/>
                      <a:pt x="549" y="459"/>
                    </a:cubicBezTo>
                    <a:close/>
                    <a:moveTo>
                      <a:pt x="830" y="729"/>
                    </a:moveTo>
                    <a:cubicBezTo>
                      <a:pt x="813" y="708"/>
                      <a:pt x="789" y="695"/>
                      <a:pt x="756" y="690"/>
                    </a:cubicBezTo>
                    <a:cubicBezTo>
                      <a:pt x="746" y="697"/>
                      <a:pt x="734" y="701"/>
                      <a:pt x="722" y="701"/>
                    </a:cubicBezTo>
                    <a:lnTo>
                      <a:pt x="679" y="701"/>
                    </a:lnTo>
                    <a:cubicBezTo>
                      <a:pt x="648" y="701"/>
                      <a:pt x="621" y="675"/>
                      <a:pt x="621" y="643"/>
                    </a:cubicBezTo>
                    <a:cubicBezTo>
                      <a:pt x="621" y="611"/>
                      <a:pt x="647" y="585"/>
                      <a:pt x="679" y="585"/>
                    </a:cubicBezTo>
                    <a:lnTo>
                      <a:pt x="722" y="585"/>
                    </a:lnTo>
                    <a:cubicBezTo>
                      <a:pt x="738" y="585"/>
                      <a:pt x="754" y="593"/>
                      <a:pt x="765" y="605"/>
                    </a:cubicBezTo>
                    <a:cubicBezTo>
                      <a:pt x="815" y="611"/>
                      <a:pt x="855" y="631"/>
                      <a:pt x="885" y="663"/>
                    </a:cubicBezTo>
                    <a:cubicBezTo>
                      <a:pt x="885" y="662"/>
                      <a:pt x="885" y="660"/>
                      <a:pt x="885" y="659"/>
                    </a:cubicBezTo>
                    <a:lnTo>
                      <a:pt x="874" y="607"/>
                    </a:lnTo>
                    <a:cubicBezTo>
                      <a:pt x="849" y="524"/>
                      <a:pt x="782" y="459"/>
                      <a:pt x="697" y="437"/>
                    </a:cubicBezTo>
                    <a:cubicBezTo>
                      <a:pt x="659" y="473"/>
                      <a:pt x="606" y="496"/>
                      <a:pt x="549" y="496"/>
                    </a:cubicBezTo>
                    <a:cubicBezTo>
                      <a:pt x="492" y="496"/>
                      <a:pt x="440" y="473"/>
                      <a:pt x="401" y="437"/>
                    </a:cubicBezTo>
                    <a:cubicBezTo>
                      <a:pt x="293" y="466"/>
                      <a:pt x="212" y="564"/>
                      <a:pt x="212" y="681"/>
                    </a:cubicBezTo>
                    <a:lnTo>
                      <a:pt x="212" y="807"/>
                    </a:lnTo>
                    <a:lnTo>
                      <a:pt x="857" y="807"/>
                    </a:lnTo>
                    <a:cubicBezTo>
                      <a:pt x="853" y="775"/>
                      <a:pt x="844" y="748"/>
                      <a:pt x="830" y="72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cxnSp>
          <p:nvCxnSpPr>
            <p:cNvPr id="6" name="直接连接符 11"/>
            <p:cNvCxnSpPr/>
            <p:nvPr/>
          </p:nvCxnSpPr>
          <p:spPr>
            <a:xfrm>
              <a:off x="525464" y="1092217"/>
              <a:ext cx="11134646" cy="0"/>
            </a:xfrm>
            <a:prstGeom prst="line">
              <a:avLst/>
            </a:prstGeom>
            <a:ln w="19050">
              <a:solidFill>
                <a:srgbClr val="0357A8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1087352" y="342786"/>
              <a:ext cx="6167238" cy="5835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b="1" spc="300" dirty="0">
                  <a:solidFill>
                    <a:srgbClr val="0357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 </a:t>
              </a:r>
              <a:r>
                <a:rPr lang="zh-CN" altLang="en-US" sz="3200" b="1" spc="300" dirty="0">
                  <a:solidFill>
                    <a:srgbClr val="0357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亮点技术</a:t>
              </a:r>
              <a:r>
                <a:rPr lang="en-US" altLang="zh-CN" sz="3200" b="1" spc="300" dirty="0">
                  <a:solidFill>
                    <a:srgbClr val="0357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</a:t>
              </a:r>
              <a:endParaRPr sz="3200" b="1" spc="300" dirty="0">
                <a:solidFill>
                  <a:srgbClr val="0357A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39638" y="1529751"/>
            <a:ext cx="1047246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2000" b="1" dirty="0">
                <a:solidFill>
                  <a:srgbClr val="0357A8"/>
                </a:solidFill>
                <a:latin typeface="+mj-ea"/>
                <a:ea typeface="+mj-ea"/>
              </a:rPr>
              <a:t>二、手写快速幂</a:t>
            </a:r>
            <a:endParaRPr lang="en-US" altLang="zh-CN" sz="2000" b="1" dirty="0">
              <a:solidFill>
                <a:srgbClr val="0357A8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357A8"/>
                </a:solidFill>
                <a:latin typeface="+mj-ea"/>
                <a:ea typeface="+mj-ea"/>
              </a:rPr>
              <a:t>在幂次计算最高的两端使用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快速幂</a:t>
            </a:r>
            <a:r>
              <a:rPr lang="zh-CN" altLang="en-US" sz="2000" dirty="0">
                <a:solidFill>
                  <a:srgbClr val="0357A8"/>
                </a:solidFill>
                <a:latin typeface="+mj-ea"/>
                <a:ea typeface="+mj-ea"/>
              </a:rPr>
              <a:t>算法，减少乘法次数</a:t>
            </a:r>
            <a:endParaRPr lang="en-US" altLang="zh-CN" sz="2000" b="1" dirty="0">
              <a:solidFill>
                <a:srgbClr val="0357A8"/>
              </a:solidFill>
              <a:latin typeface="+mj-ea"/>
              <a:ea typeface="+mj-ea"/>
            </a:endParaRPr>
          </a:p>
          <a:p>
            <a:pPr>
              <a:lnSpc>
                <a:spcPct val="250000"/>
              </a:lnSpc>
            </a:pPr>
            <a:endParaRPr lang="en-US" altLang="zh-CN" sz="2000" b="1" dirty="0">
              <a:solidFill>
                <a:srgbClr val="0357A8"/>
              </a:solidFill>
              <a:latin typeface="+mj-ea"/>
              <a:ea typeface="+mj-ea"/>
            </a:endParaRPr>
          </a:p>
          <a:p>
            <a:pPr>
              <a:lnSpc>
                <a:spcPct val="250000"/>
              </a:lnSpc>
            </a:pPr>
            <a:r>
              <a:rPr lang="zh-CN" altLang="en-US" sz="2000" b="1" dirty="0">
                <a:solidFill>
                  <a:srgbClr val="0357A8"/>
                </a:solidFill>
                <a:latin typeface="+mj-ea"/>
                <a:ea typeface="+mj-ea"/>
              </a:rPr>
              <a:t>二、</a:t>
            </a:r>
            <a:r>
              <a:rPr lang="en-US" altLang="zh-CN" sz="2000" b="1" dirty="0">
                <a:solidFill>
                  <a:srgbClr val="0357A8"/>
                </a:solidFill>
                <a:latin typeface="+mj-ea"/>
                <a:ea typeface="+mj-ea"/>
              </a:rPr>
              <a:t>NUMA</a:t>
            </a:r>
            <a:r>
              <a:rPr lang="zh-CN" altLang="en-US" sz="2000" b="1" dirty="0">
                <a:solidFill>
                  <a:srgbClr val="0357A8"/>
                </a:solidFill>
                <a:latin typeface="+mj-ea"/>
                <a:ea typeface="+mj-ea"/>
              </a:rPr>
              <a:t>感知内存分配</a:t>
            </a:r>
            <a:endParaRPr lang="en-US" altLang="zh-CN" sz="2000" b="1" dirty="0">
              <a:solidFill>
                <a:srgbClr val="0357A8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357A8"/>
                </a:solidFill>
                <a:latin typeface="+mj-ea"/>
                <a:ea typeface="+mj-ea"/>
              </a:rPr>
              <a:t>对于大规模数据，将数据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均分 绑定</a:t>
            </a:r>
            <a:r>
              <a:rPr lang="zh-CN" altLang="en-US" sz="2000" dirty="0">
                <a:solidFill>
                  <a:srgbClr val="0357A8"/>
                </a:solidFill>
                <a:latin typeface="+mj-ea"/>
                <a:ea typeface="+mj-ea"/>
              </a:rPr>
              <a:t>到特定的 </a:t>
            </a:r>
            <a:r>
              <a:rPr lang="en-US" altLang="zh-CN" sz="2000" dirty="0">
                <a:solidFill>
                  <a:srgbClr val="0357A8"/>
                </a:solidFill>
                <a:latin typeface="+mj-ea"/>
                <a:ea typeface="+mj-ea"/>
              </a:rPr>
              <a:t>NUMA </a:t>
            </a:r>
            <a:r>
              <a:rPr lang="zh-CN" altLang="en-US" sz="2000" dirty="0">
                <a:solidFill>
                  <a:srgbClr val="0357A8"/>
                </a:solidFill>
                <a:latin typeface="+mj-ea"/>
                <a:ea typeface="+mj-ea"/>
              </a:rPr>
              <a:t>节点上，减少跨节点访问延迟。</a:t>
            </a:r>
            <a:endParaRPr lang="en-US" altLang="zh-CN" sz="2000" dirty="0">
              <a:solidFill>
                <a:srgbClr val="0357A8"/>
              </a:solidFill>
              <a:latin typeface="+mj-ea"/>
              <a:ea typeface="+mj-ea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9"/>
          <p:cNvGrpSpPr/>
          <p:nvPr/>
        </p:nvGrpSpPr>
        <p:grpSpPr>
          <a:xfrm>
            <a:off x="545121" y="340515"/>
            <a:ext cx="11210846" cy="751702"/>
            <a:chOff x="449264" y="340515"/>
            <a:chExt cx="11210846" cy="751702"/>
          </a:xfrm>
        </p:grpSpPr>
        <p:grpSp>
          <p:nvGrpSpPr>
            <p:cNvPr id="5" name="组合 18"/>
            <p:cNvGrpSpPr/>
            <p:nvPr/>
          </p:nvGrpSpPr>
          <p:grpSpPr>
            <a:xfrm>
              <a:off x="449264" y="340515"/>
              <a:ext cx="551664" cy="551664"/>
              <a:chOff x="1723126" y="2043618"/>
              <a:chExt cx="686135" cy="686135"/>
            </a:xfrm>
          </p:grpSpPr>
          <p:sp>
            <p:nvSpPr>
              <p:cNvPr id="9" name="椭圆 8"/>
              <p:cNvSpPr/>
              <p:nvPr/>
            </p:nvSpPr>
            <p:spPr>
              <a:xfrm flipH="1">
                <a:off x="1723126" y="2043618"/>
                <a:ext cx="686135" cy="686135"/>
              </a:xfrm>
              <a:prstGeom prst="ellipse">
                <a:avLst/>
              </a:prstGeom>
              <a:solidFill>
                <a:srgbClr val="035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Oval 8"/>
              <p:cNvSpPr/>
              <p:nvPr/>
            </p:nvSpPr>
            <p:spPr>
              <a:xfrm flipH="1">
                <a:off x="1881117" y="2210245"/>
                <a:ext cx="370153" cy="352881"/>
              </a:xfrm>
              <a:custGeom>
                <a:avLst/>
                <a:gdLst>
                  <a:gd name="T0" fmla="*/ 1098 w 1098"/>
                  <a:gd name="T1" fmla="*/ 839 h 1048"/>
                  <a:gd name="T2" fmla="*/ 1098 w 1098"/>
                  <a:gd name="T3" fmla="*/ 1048 h 1048"/>
                  <a:gd name="T4" fmla="*/ 0 w 1098"/>
                  <a:gd name="T5" fmla="*/ 1048 h 1048"/>
                  <a:gd name="T6" fmla="*/ 0 w 1098"/>
                  <a:gd name="T7" fmla="*/ 839 h 1048"/>
                  <a:gd name="T8" fmla="*/ 891 w 1098"/>
                  <a:gd name="T9" fmla="*/ 839 h 1048"/>
                  <a:gd name="T10" fmla="*/ 856 w 1098"/>
                  <a:gd name="T11" fmla="*/ 707 h 1048"/>
                  <a:gd name="T12" fmla="*/ 743 w 1098"/>
                  <a:gd name="T13" fmla="*/ 653 h 1048"/>
                  <a:gd name="T14" fmla="*/ 722 w 1098"/>
                  <a:gd name="T15" fmla="*/ 666 h 1048"/>
                  <a:gd name="T16" fmla="*/ 679 w 1098"/>
                  <a:gd name="T17" fmla="*/ 666 h 1048"/>
                  <a:gd name="T18" fmla="*/ 655 w 1098"/>
                  <a:gd name="T19" fmla="*/ 641 h 1048"/>
                  <a:gd name="T20" fmla="*/ 679 w 1098"/>
                  <a:gd name="T21" fmla="*/ 617 h 1048"/>
                  <a:gd name="T22" fmla="*/ 722 w 1098"/>
                  <a:gd name="T23" fmla="*/ 617 h 1048"/>
                  <a:gd name="T24" fmla="*/ 745 w 1098"/>
                  <a:gd name="T25" fmla="*/ 634 h 1048"/>
                  <a:gd name="T26" fmla="*/ 871 w 1098"/>
                  <a:gd name="T27" fmla="*/ 696 h 1048"/>
                  <a:gd name="T28" fmla="*/ 910 w 1098"/>
                  <a:gd name="T29" fmla="*/ 839 h 1048"/>
                  <a:gd name="T30" fmla="*/ 1098 w 1098"/>
                  <a:gd name="T31" fmla="*/ 839 h 1048"/>
                  <a:gd name="T32" fmla="*/ 1098 w 1098"/>
                  <a:gd name="T33" fmla="*/ 839 h 1048"/>
                  <a:gd name="T34" fmla="*/ 549 w 1098"/>
                  <a:gd name="T35" fmla="*/ 459 h 1048"/>
                  <a:gd name="T36" fmla="*/ 778 w 1098"/>
                  <a:gd name="T37" fmla="*/ 229 h 1048"/>
                  <a:gd name="T38" fmla="*/ 549 w 1098"/>
                  <a:gd name="T39" fmla="*/ 0 h 1048"/>
                  <a:gd name="T40" fmla="*/ 320 w 1098"/>
                  <a:gd name="T41" fmla="*/ 229 h 1048"/>
                  <a:gd name="T42" fmla="*/ 549 w 1098"/>
                  <a:gd name="T43" fmla="*/ 459 h 1048"/>
                  <a:gd name="T44" fmla="*/ 830 w 1098"/>
                  <a:gd name="T45" fmla="*/ 729 h 1048"/>
                  <a:gd name="T46" fmla="*/ 756 w 1098"/>
                  <a:gd name="T47" fmla="*/ 690 h 1048"/>
                  <a:gd name="T48" fmla="*/ 722 w 1098"/>
                  <a:gd name="T49" fmla="*/ 701 h 1048"/>
                  <a:gd name="T50" fmla="*/ 679 w 1098"/>
                  <a:gd name="T51" fmla="*/ 701 h 1048"/>
                  <a:gd name="T52" fmla="*/ 621 w 1098"/>
                  <a:gd name="T53" fmla="*/ 643 h 1048"/>
                  <a:gd name="T54" fmla="*/ 679 w 1098"/>
                  <a:gd name="T55" fmla="*/ 585 h 1048"/>
                  <a:gd name="T56" fmla="*/ 722 w 1098"/>
                  <a:gd name="T57" fmla="*/ 585 h 1048"/>
                  <a:gd name="T58" fmla="*/ 765 w 1098"/>
                  <a:gd name="T59" fmla="*/ 605 h 1048"/>
                  <a:gd name="T60" fmla="*/ 885 w 1098"/>
                  <a:gd name="T61" fmla="*/ 663 h 1048"/>
                  <a:gd name="T62" fmla="*/ 885 w 1098"/>
                  <a:gd name="T63" fmla="*/ 659 h 1048"/>
                  <a:gd name="T64" fmla="*/ 874 w 1098"/>
                  <a:gd name="T65" fmla="*/ 607 h 1048"/>
                  <a:gd name="T66" fmla="*/ 697 w 1098"/>
                  <a:gd name="T67" fmla="*/ 437 h 1048"/>
                  <a:gd name="T68" fmla="*/ 549 w 1098"/>
                  <a:gd name="T69" fmla="*/ 496 h 1048"/>
                  <a:gd name="T70" fmla="*/ 401 w 1098"/>
                  <a:gd name="T71" fmla="*/ 437 h 1048"/>
                  <a:gd name="T72" fmla="*/ 212 w 1098"/>
                  <a:gd name="T73" fmla="*/ 681 h 1048"/>
                  <a:gd name="T74" fmla="*/ 212 w 1098"/>
                  <a:gd name="T75" fmla="*/ 807 h 1048"/>
                  <a:gd name="T76" fmla="*/ 857 w 1098"/>
                  <a:gd name="T77" fmla="*/ 807 h 1048"/>
                  <a:gd name="T78" fmla="*/ 830 w 1098"/>
                  <a:gd name="T79" fmla="*/ 729 h 1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98" h="1048">
                    <a:moveTo>
                      <a:pt x="1098" y="839"/>
                    </a:moveTo>
                    <a:lnTo>
                      <a:pt x="1098" y="1048"/>
                    </a:lnTo>
                    <a:lnTo>
                      <a:pt x="0" y="1048"/>
                    </a:lnTo>
                    <a:lnTo>
                      <a:pt x="0" y="839"/>
                    </a:lnTo>
                    <a:lnTo>
                      <a:pt x="891" y="839"/>
                    </a:lnTo>
                    <a:cubicBezTo>
                      <a:pt x="892" y="794"/>
                      <a:pt x="884" y="744"/>
                      <a:pt x="856" y="707"/>
                    </a:cubicBezTo>
                    <a:cubicBezTo>
                      <a:pt x="832" y="675"/>
                      <a:pt x="794" y="656"/>
                      <a:pt x="743" y="653"/>
                    </a:cubicBezTo>
                    <a:cubicBezTo>
                      <a:pt x="739" y="660"/>
                      <a:pt x="731" y="666"/>
                      <a:pt x="722" y="666"/>
                    </a:cubicBezTo>
                    <a:lnTo>
                      <a:pt x="679" y="666"/>
                    </a:lnTo>
                    <a:cubicBezTo>
                      <a:pt x="666" y="666"/>
                      <a:pt x="655" y="655"/>
                      <a:pt x="655" y="641"/>
                    </a:cubicBezTo>
                    <a:cubicBezTo>
                      <a:pt x="655" y="628"/>
                      <a:pt x="666" y="617"/>
                      <a:pt x="679" y="617"/>
                    </a:cubicBezTo>
                    <a:lnTo>
                      <a:pt x="722" y="617"/>
                    </a:lnTo>
                    <a:cubicBezTo>
                      <a:pt x="733" y="617"/>
                      <a:pt x="742" y="624"/>
                      <a:pt x="745" y="634"/>
                    </a:cubicBezTo>
                    <a:cubicBezTo>
                      <a:pt x="801" y="638"/>
                      <a:pt x="843" y="659"/>
                      <a:pt x="871" y="696"/>
                    </a:cubicBezTo>
                    <a:cubicBezTo>
                      <a:pt x="903" y="737"/>
                      <a:pt x="911" y="791"/>
                      <a:pt x="910" y="839"/>
                    </a:cubicBezTo>
                    <a:lnTo>
                      <a:pt x="1098" y="839"/>
                    </a:lnTo>
                    <a:lnTo>
                      <a:pt x="1098" y="839"/>
                    </a:lnTo>
                    <a:close/>
                    <a:moveTo>
                      <a:pt x="549" y="459"/>
                    </a:moveTo>
                    <a:cubicBezTo>
                      <a:pt x="676" y="459"/>
                      <a:pt x="778" y="356"/>
                      <a:pt x="778" y="229"/>
                    </a:cubicBezTo>
                    <a:cubicBezTo>
                      <a:pt x="778" y="103"/>
                      <a:pt x="676" y="0"/>
                      <a:pt x="549" y="0"/>
                    </a:cubicBezTo>
                    <a:cubicBezTo>
                      <a:pt x="423" y="0"/>
                      <a:pt x="320" y="103"/>
                      <a:pt x="320" y="229"/>
                    </a:cubicBezTo>
                    <a:cubicBezTo>
                      <a:pt x="320" y="356"/>
                      <a:pt x="423" y="459"/>
                      <a:pt x="549" y="459"/>
                    </a:cubicBezTo>
                    <a:close/>
                    <a:moveTo>
                      <a:pt x="830" y="729"/>
                    </a:moveTo>
                    <a:cubicBezTo>
                      <a:pt x="813" y="708"/>
                      <a:pt x="789" y="695"/>
                      <a:pt x="756" y="690"/>
                    </a:cubicBezTo>
                    <a:cubicBezTo>
                      <a:pt x="746" y="697"/>
                      <a:pt x="734" y="701"/>
                      <a:pt x="722" y="701"/>
                    </a:cubicBezTo>
                    <a:lnTo>
                      <a:pt x="679" y="701"/>
                    </a:lnTo>
                    <a:cubicBezTo>
                      <a:pt x="648" y="701"/>
                      <a:pt x="621" y="675"/>
                      <a:pt x="621" y="643"/>
                    </a:cubicBezTo>
                    <a:cubicBezTo>
                      <a:pt x="621" y="611"/>
                      <a:pt x="647" y="585"/>
                      <a:pt x="679" y="585"/>
                    </a:cubicBezTo>
                    <a:lnTo>
                      <a:pt x="722" y="585"/>
                    </a:lnTo>
                    <a:cubicBezTo>
                      <a:pt x="738" y="585"/>
                      <a:pt x="754" y="593"/>
                      <a:pt x="765" y="605"/>
                    </a:cubicBezTo>
                    <a:cubicBezTo>
                      <a:pt x="815" y="611"/>
                      <a:pt x="855" y="631"/>
                      <a:pt x="885" y="663"/>
                    </a:cubicBezTo>
                    <a:cubicBezTo>
                      <a:pt x="885" y="662"/>
                      <a:pt x="885" y="660"/>
                      <a:pt x="885" y="659"/>
                    </a:cubicBezTo>
                    <a:lnTo>
                      <a:pt x="874" y="607"/>
                    </a:lnTo>
                    <a:cubicBezTo>
                      <a:pt x="849" y="524"/>
                      <a:pt x="782" y="459"/>
                      <a:pt x="697" y="437"/>
                    </a:cubicBezTo>
                    <a:cubicBezTo>
                      <a:pt x="659" y="473"/>
                      <a:pt x="606" y="496"/>
                      <a:pt x="549" y="496"/>
                    </a:cubicBezTo>
                    <a:cubicBezTo>
                      <a:pt x="492" y="496"/>
                      <a:pt x="440" y="473"/>
                      <a:pt x="401" y="437"/>
                    </a:cubicBezTo>
                    <a:cubicBezTo>
                      <a:pt x="293" y="466"/>
                      <a:pt x="212" y="564"/>
                      <a:pt x="212" y="681"/>
                    </a:cubicBezTo>
                    <a:lnTo>
                      <a:pt x="212" y="807"/>
                    </a:lnTo>
                    <a:lnTo>
                      <a:pt x="857" y="807"/>
                    </a:lnTo>
                    <a:cubicBezTo>
                      <a:pt x="853" y="775"/>
                      <a:pt x="844" y="748"/>
                      <a:pt x="830" y="72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cxnSp>
          <p:nvCxnSpPr>
            <p:cNvPr id="6" name="直接连接符 11"/>
            <p:cNvCxnSpPr/>
            <p:nvPr/>
          </p:nvCxnSpPr>
          <p:spPr>
            <a:xfrm>
              <a:off x="525464" y="1092217"/>
              <a:ext cx="11134646" cy="0"/>
            </a:xfrm>
            <a:prstGeom prst="line">
              <a:avLst/>
            </a:prstGeom>
            <a:ln w="19050">
              <a:solidFill>
                <a:srgbClr val="0357A8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1087352" y="342786"/>
              <a:ext cx="6167238" cy="5835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b="1" spc="300" dirty="0">
                  <a:solidFill>
                    <a:srgbClr val="0357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 </a:t>
              </a:r>
              <a:r>
                <a:rPr lang="zh-CN" altLang="en-US" sz="3200" b="1" spc="300" dirty="0">
                  <a:solidFill>
                    <a:srgbClr val="0357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优化效果</a:t>
              </a:r>
              <a:r>
                <a:rPr lang="en-US" altLang="zh-CN" sz="3200" b="1" spc="300" dirty="0">
                  <a:solidFill>
                    <a:srgbClr val="0357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</a:t>
              </a:r>
              <a:endParaRPr sz="3200" b="1" spc="300" dirty="0">
                <a:solidFill>
                  <a:srgbClr val="0357A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aphicFrame>
        <p:nvGraphicFramePr>
          <p:cNvPr id="11" name="图表 10"/>
          <p:cNvGraphicFramePr/>
          <p:nvPr/>
        </p:nvGraphicFramePr>
        <p:xfrm>
          <a:off x="1654810" y="2185921"/>
          <a:ext cx="8128000" cy="4196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096866" y="1524000"/>
            <a:ext cx="8229600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300" dirty="0">
                <a:solidFill>
                  <a:srgbClr val="0357A8"/>
                </a:solidFill>
              </a:rPr>
              <a:t>在最终算例上，用</a:t>
            </a:r>
            <a:r>
              <a:rPr lang="zh-CN" altLang="en-US" sz="2300" b="1" dirty="0">
                <a:solidFill>
                  <a:srgbClr val="C00000"/>
                </a:solidFill>
              </a:rPr>
              <a:t> </a:t>
            </a:r>
            <a:r>
              <a:rPr lang="en-US" altLang="zh-CN" sz="2300" b="1" dirty="0">
                <a:solidFill>
                  <a:srgbClr val="C00000"/>
                </a:solidFill>
              </a:rPr>
              <a:t>2.355752 </a:t>
            </a:r>
            <a:r>
              <a:rPr lang="en-US" altLang="zh-CN" sz="2300" b="1" dirty="0">
                <a:solidFill>
                  <a:srgbClr val="C00000"/>
                </a:solidFill>
              </a:rPr>
              <a:t>s </a:t>
            </a:r>
            <a:r>
              <a:rPr lang="zh-CN" altLang="en-US" sz="2300" dirty="0">
                <a:solidFill>
                  <a:srgbClr val="0357A8"/>
                </a:solidFill>
              </a:rPr>
              <a:t>完成测试，并</a:t>
            </a:r>
            <a:r>
              <a:rPr lang="zh-CN" altLang="en-US" sz="2300" b="1" dirty="0">
                <a:solidFill>
                  <a:srgbClr val="0357A8"/>
                </a:solidFill>
              </a:rPr>
              <a:t>通过</a:t>
            </a:r>
            <a:r>
              <a:rPr lang="zh-CN" altLang="en-US" sz="2300" dirty="0">
                <a:solidFill>
                  <a:srgbClr val="0357A8"/>
                </a:solidFill>
              </a:rPr>
              <a:t>正确性检验</a:t>
            </a:r>
            <a:endParaRPr lang="en-US" altLang="zh-CN" sz="2300" dirty="0">
              <a:solidFill>
                <a:srgbClr val="0357A8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62265" y="5320030"/>
            <a:ext cx="8451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2.355752 </a:t>
            </a:r>
            <a:endParaRPr lang="zh-CN" altLang="en-US" sz="1200"/>
          </a:p>
        </p:txBody>
      </p:sp>
      <p:sp>
        <p:nvSpPr>
          <p:cNvPr id="3" name="文本框 2"/>
          <p:cNvSpPr txBox="1"/>
          <p:nvPr/>
        </p:nvSpPr>
        <p:spPr>
          <a:xfrm>
            <a:off x="5144770" y="2954655"/>
            <a:ext cx="1148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6.517763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2540000" y="2735580"/>
            <a:ext cx="1496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16</a:t>
            </a:r>
            <a:r>
              <a:rPr lang="en-US" altLang="zh-CN" sz="1400"/>
              <a:t>.</a:t>
            </a:r>
            <a:r>
              <a:rPr lang="zh-CN" altLang="en-US" sz="1400"/>
              <a:t>9626</a:t>
            </a:r>
            <a:endParaRPr lang="zh-CN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62987" y="2946856"/>
            <a:ext cx="11470512" cy="1446550"/>
          </a:xfrm>
          <a:prstGeom prst="rect">
            <a:avLst/>
          </a:prstGeom>
          <a:noFill/>
          <a:effectLst>
            <a:outerShdw blurRad="101600" dist="76200" dir="2700000" algn="tl" rotWithShape="0">
              <a:srgbClr val="041D84">
                <a:alpha val="85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b="1" spc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感谢倾听</a:t>
            </a:r>
            <a:endParaRPr lang="zh-CN" altLang="en-US" sz="8800" b="1" spc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04272" y="2909977"/>
            <a:ext cx="76717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0" b="1" spc="300" dirty="0">
                <a:solidFill>
                  <a:srgbClr val="0357A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赛题一</a:t>
            </a:r>
            <a:endParaRPr lang="zh-CN" altLang="en-US" sz="7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9"/>
          <p:cNvGrpSpPr/>
          <p:nvPr/>
        </p:nvGrpSpPr>
        <p:grpSpPr>
          <a:xfrm>
            <a:off x="545121" y="340515"/>
            <a:ext cx="11210846" cy="751702"/>
            <a:chOff x="449264" y="340515"/>
            <a:chExt cx="11210846" cy="751702"/>
          </a:xfrm>
        </p:grpSpPr>
        <p:grpSp>
          <p:nvGrpSpPr>
            <p:cNvPr id="5" name="组合 18"/>
            <p:cNvGrpSpPr/>
            <p:nvPr/>
          </p:nvGrpSpPr>
          <p:grpSpPr>
            <a:xfrm>
              <a:off x="449264" y="340515"/>
              <a:ext cx="551664" cy="551664"/>
              <a:chOff x="1723126" y="2043618"/>
              <a:chExt cx="686135" cy="686135"/>
            </a:xfrm>
          </p:grpSpPr>
          <p:sp>
            <p:nvSpPr>
              <p:cNvPr id="9" name="椭圆 8"/>
              <p:cNvSpPr/>
              <p:nvPr/>
            </p:nvSpPr>
            <p:spPr>
              <a:xfrm flipH="1">
                <a:off x="1723126" y="2043618"/>
                <a:ext cx="686135" cy="686135"/>
              </a:xfrm>
              <a:prstGeom prst="ellipse">
                <a:avLst/>
              </a:prstGeom>
              <a:solidFill>
                <a:srgbClr val="035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Oval 8"/>
              <p:cNvSpPr/>
              <p:nvPr/>
            </p:nvSpPr>
            <p:spPr>
              <a:xfrm flipH="1">
                <a:off x="1881117" y="2210245"/>
                <a:ext cx="370153" cy="352881"/>
              </a:xfrm>
              <a:custGeom>
                <a:avLst/>
                <a:gdLst>
                  <a:gd name="T0" fmla="*/ 1098 w 1098"/>
                  <a:gd name="T1" fmla="*/ 839 h 1048"/>
                  <a:gd name="T2" fmla="*/ 1098 w 1098"/>
                  <a:gd name="T3" fmla="*/ 1048 h 1048"/>
                  <a:gd name="T4" fmla="*/ 0 w 1098"/>
                  <a:gd name="T5" fmla="*/ 1048 h 1048"/>
                  <a:gd name="T6" fmla="*/ 0 w 1098"/>
                  <a:gd name="T7" fmla="*/ 839 h 1048"/>
                  <a:gd name="T8" fmla="*/ 891 w 1098"/>
                  <a:gd name="T9" fmla="*/ 839 h 1048"/>
                  <a:gd name="T10" fmla="*/ 856 w 1098"/>
                  <a:gd name="T11" fmla="*/ 707 h 1048"/>
                  <a:gd name="T12" fmla="*/ 743 w 1098"/>
                  <a:gd name="T13" fmla="*/ 653 h 1048"/>
                  <a:gd name="T14" fmla="*/ 722 w 1098"/>
                  <a:gd name="T15" fmla="*/ 666 h 1048"/>
                  <a:gd name="T16" fmla="*/ 679 w 1098"/>
                  <a:gd name="T17" fmla="*/ 666 h 1048"/>
                  <a:gd name="T18" fmla="*/ 655 w 1098"/>
                  <a:gd name="T19" fmla="*/ 641 h 1048"/>
                  <a:gd name="T20" fmla="*/ 679 w 1098"/>
                  <a:gd name="T21" fmla="*/ 617 h 1048"/>
                  <a:gd name="T22" fmla="*/ 722 w 1098"/>
                  <a:gd name="T23" fmla="*/ 617 h 1048"/>
                  <a:gd name="T24" fmla="*/ 745 w 1098"/>
                  <a:gd name="T25" fmla="*/ 634 h 1048"/>
                  <a:gd name="T26" fmla="*/ 871 w 1098"/>
                  <a:gd name="T27" fmla="*/ 696 h 1048"/>
                  <a:gd name="T28" fmla="*/ 910 w 1098"/>
                  <a:gd name="T29" fmla="*/ 839 h 1048"/>
                  <a:gd name="T30" fmla="*/ 1098 w 1098"/>
                  <a:gd name="T31" fmla="*/ 839 h 1048"/>
                  <a:gd name="T32" fmla="*/ 1098 w 1098"/>
                  <a:gd name="T33" fmla="*/ 839 h 1048"/>
                  <a:gd name="T34" fmla="*/ 549 w 1098"/>
                  <a:gd name="T35" fmla="*/ 459 h 1048"/>
                  <a:gd name="T36" fmla="*/ 778 w 1098"/>
                  <a:gd name="T37" fmla="*/ 229 h 1048"/>
                  <a:gd name="T38" fmla="*/ 549 w 1098"/>
                  <a:gd name="T39" fmla="*/ 0 h 1048"/>
                  <a:gd name="T40" fmla="*/ 320 w 1098"/>
                  <a:gd name="T41" fmla="*/ 229 h 1048"/>
                  <a:gd name="T42" fmla="*/ 549 w 1098"/>
                  <a:gd name="T43" fmla="*/ 459 h 1048"/>
                  <a:gd name="T44" fmla="*/ 830 w 1098"/>
                  <a:gd name="T45" fmla="*/ 729 h 1048"/>
                  <a:gd name="T46" fmla="*/ 756 w 1098"/>
                  <a:gd name="T47" fmla="*/ 690 h 1048"/>
                  <a:gd name="T48" fmla="*/ 722 w 1098"/>
                  <a:gd name="T49" fmla="*/ 701 h 1048"/>
                  <a:gd name="T50" fmla="*/ 679 w 1098"/>
                  <a:gd name="T51" fmla="*/ 701 h 1048"/>
                  <a:gd name="T52" fmla="*/ 621 w 1098"/>
                  <a:gd name="T53" fmla="*/ 643 h 1048"/>
                  <a:gd name="T54" fmla="*/ 679 w 1098"/>
                  <a:gd name="T55" fmla="*/ 585 h 1048"/>
                  <a:gd name="T56" fmla="*/ 722 w 1098"/>
                  <a:gd name="T57" fmla="*/ 585 h 1048"/>
                  <a:gd name="T58" fmla="*/ 765 w 1098"/>
                  <a:gd name="T59" fmla="*/ 605 h 1048"/>
                  <a:gd name="T60" fmla="*/ 885 w 1098"/>
                  <a:gd name="T61" fmla="*/ 663 h 1048"/>
                  <a:gd name="T62" fmla="*/ 885 w 1098"/>
                  <a:gd name="T63" fmla="*/ 659 h 1048"/>
                  <a:gd name="T64" fmla="*/ 874 w 1098"/>
                  <a:gd name="T65" fmla="*/ 607 h 1048"/>
                  <a:gd name="T66" fmla="*/ 697 w 1098"/>
                  <a:gd name="T67" fmla="*/ 437 h 1048"/>
                  <a:gd name="T68" fmla="*/ 549 w 1098"/>
                  <a:gd name="T69" fmla="*/ 496 h 1048"/>
                  <a:gd name="T70" fmla="*/ 401 w 1098"/>
                  <a:gd name="T71" fmla="*/ 437 h 1048"/>
                  <a:gd name="T72" fmla="*/ 212 w 1098"/>
                  <a:gd name="T73" fmla="*/ 681 h 1048"/>
                  <a:gd name="T74" fmla="*/ 212 w 1098"/>
                  <a:gd name="T75" fmla="*/ 807 h 1048"/>
                  <a:gd name="T76" fmla="*/ 857 w 1098"/>
                  <a:gd name="T77" fmla="*/ 807 h 1048"/>
                  <a:gd name="T78" fmla="*/ 830 w 1098"/>
                  <a:gd name="T79" fmla="*/ 729 h 1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98" h="1048">
                    <a:moveTo>
                      <a:pt x="1098" y="839"/>
                    </a:moveTo>
                    <a:lnTo>
                      <a:pt x="1098" y="1048"/>
                    </a:lnTo>
                    <a:lnTo>
                      <a:pt x="0" y="1048"/>
                    </a:lnTo>
                    <a:lnTo>
                      <a:pt x="0" y="839"/>
                    </a:lnTo>
                    <a:lnTo>
                      <a:pt x="891" y="839"/>
                    </a:lnTo>
                    <a:cubicBezTo>
                      <a:pt x="892" y="794"/>
                      <a:pt x="884" y="744"/>
                      <a:pt x="856" y="707"/>
                    </a:cubicBezTo>
                    <a:cubicBezTo>
                      <a:pt x="832" y="675"/>
                      <a:pt x="794" y="656"/>
                      <a:pt x="743" y="653"/>
                    </a:cubicBezTo>
                    <a:cubicBezTo>
                      <a:pt x="739" y="660"/>
                      <a:pt x="731" y="666"/>
                      <a:pt x="722" y="666"/>
                    </a:cubicBezTo>
                    <a:lnTo>
                      <a:pt x="679" y="666"/>
                    </a:lnTo>
                    <a:cubicBezTo>
                      <a:pt x="666" y="666"/>
                      <a:pt x="655" y="655"/>
                      <a:pt x="655" y="641"/>
                    </a:cubicBezTo>
                    <a:cubicBezTo>
                      <a:pt x="655" y="628"/>
                      <a:pt x="666" y="617"/>
                      <a:pt x="679" y="617"/>
                    </a:cubicBezTo>
                    <a:lnTo>
                      <a:pt x="722" y="617"/>
                    </a:lnTo>
                    <a:cubicBezTo>
                      <a:pt x="733" y="617"/>
                      <a:pt x="742" y="624"/>
                      <a:pt x="745" y="634"/>
                    </a:cubicBezTo>
                    <a:cubicBezTo>
                      <a:pt x="801" y="638"/>
                      <a:pt x="843" y="659"/>
                      <a:pt x="871" y="696"/>
                    </a:cubicBezTo>
                    <a:cubicBezTo>
                      <a:pt x="903" y="737"/>
                      <a:pt x="911" y="791"/>
                      <a:pt x="910" y="839"/>
                    </a:cubicBezTo>
                    <a:lnTo>
                      <a:pt x="1098" y="839"/>
                    </a:lnTo>
                    <a:lnTo>
                      <a:pt x="1098" y="839"/>
                    </a:lnTo>
                    <a:close/>
                    <a:moveTo>
                      <a:pt x="549" y="459"/>
                    </a:moveTo>
                    <a:cubicBezTo>
                      <a:pt x="676" y="459"/>
                      <a:pt x="778" y="356"/>
                      <a:pt x="778" y="229"/>
                    </a:cubicBezTo>
                    <a:cubicBezTo>
                      <a:pt x="778" y="103"/>
                      <a:pt x="676" y="0"/>
                      <a:pt x="549" y="0"/>
                    </a:cubicBezTo>
                    <a:cubicBezTo>
                      <a:pt x="423" y="0"/>
                      <a:pt x="320" y="103"/>
                      <a:pt x="320" y="229"/>
                    </a:cubicBezTo>
                    <a:cubicBezTo>
                      <a:pt x="320" y="356"/>
                      <a:pt x="423" y="459"/>
                      <a:pt x="549" y="459"/>
                    </a:cubicBezTo>
                    <a:close/>
                    <a:moveTo>
                      <a:pt x="830" y="729"/>
                    </a:moveTo>
                    <a:cubicBezTo>
                      <a:pt x="813" y="708"/>
                      <a:pt x="789" y="695"/>
                      <a:pt x="756" y="690"/>
                    </a:cubicBezTo>
                    <a:cubicBezTo>
                      <a:pt x="746" y="697"/>
                      <a:pt x="734" y="701"/>
                      <a:pt x="722" y="701"/>
                    </a:cubicBezTo>
                    <a:lnTo>
                      <a:pt x="679" y="701"/>
                    </a:lnTo>
                    <a:cubicBezTo>
                      <a:pt x="648" y="701"/>
                      <a:pt x="621" y="675"/>
                      <a:pt x="621" y="643"/>
                    </a:cubicBezTo>
                    <a:cubicBezTo>
                      <a:pt x="621" y="611"/>
                      <a:pt x="647" y="585"/>
                      <a:pt x="679" y="585"/>
                    </a:cubicBezTo>
                    <a:lnTo>
                      <a:pt x="722" y="585"/>
                    </a:lnTo>
                    <a:cubicBezTo>
                      <a:pt x="738" y="585"/>
                      <a:pt x="754" y="593"/>
                      <a:pt x="765" y="605"/>
                    </a:cubicBezTo>
                    <a:cubicBezTo>
                      <a:pt x="815" y="611"/>
                      <a:pt x="855" y="631"/>
                      <a:pt x="885" y="663"/>
                    </a:cubicBezTo>
                    <a:cubicBezTo>
                      <a:pt x="885" y="662"/>
                      <a:pt x="885" y="660"/>
                      <a:pt x="885" y="659"/>
                    </a:cubicBezTo>
                    <a:lnTo>
                      <a:pt x="874" y="607"/>
                    </a:lnTo>
                    <a:cubicBezTo>
                      <a:pt x="849" y="524"/>
                      <a:pt x="782" y="459"/>
                      <a:pt x="697" y="437"/>
                    </a:cubicBezTo>
                    <a:cubicBezTo>
                      <a:pt x="659" y="473"/>
                      <a:pt x="606" y="496"/>
                      <a:pt x="549" y="496"/>
                    </a:cubicBezTo>
                    <a:cubicBezTo>
                      <a:pt x="492" y="496"/>
                      <a:pt x="440" y="473"/>
                      <a:pt x="401" y="437"/>
                    </a:cubicBezTo>
                    <a:cubicBezTo>
                      <a:pt x="293" y="466"/>
                      <a:pt x="212" y="564"/>
                      <a:pt x="212" y="681"/>
                    </a:cubicBezTo>
                    <a:lnTo>
                      <a:pt x="212" y="807"/>
                    </a:lnTo>
                    <a:lnTo>
                      <a:pt x="857" y="807"/>
                    </a:lnTo>
                    <a:cubicBezTo>
                      <a:pt x="853" y="775"/>
                      <a:pt x="844" y="748"/>
                      <a:pt x="830" y="72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cxnSp>
          <p:nvCxnSpPr>
            <p:cNvPr id="6" name="直接连接符 11"/>
            <p:cNvCxnSpPr/>
            <p:nvPr/>
          </p:nvCxnSpPr>
          <p:spPr>
            <a:xfrm>
              <a:off x="525464" y="1092217"/>
              <a:ext cx="11134646" cy="0"/>
            </a:xfrm>
            <a:prstGeom prst="line">
              <a:avLst/>
            </a:prstGeom>
            <a:ln w="19050">
              <a:solidFill>
                <a:srgbClr val="0357A8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1087352" y="342786"/>
              <a:ext cx="6167238" cy="5835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b="1" spc="300" dirty="0">
                  <a:solidFill>
                    <a:srgbClr val="0357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 </a:t>
              </a:r>
              <a:r>
                <a:rPr lang="zh-CN" altLang="en-US" sz="3200" b="1" spc="300" dirty="0">
                  <a:solidFill>
                    <a:srgbClr val="0357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赛题分析</a:t>
              </a:r>
              <a:r>
                <a:rPr lang="en-US" altLang="zh-CN" sz="3200" b="1" spc="300" dirty="0">
                  <a:solidFill>
                    <a:srgbClr val="0357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&amp;</a:t>
              </a:r>
              <a:r>
                <a:rPr lang="zh-CN" altLang="en-US" sz="3200" b="1" spc="300" dirty="0">
                  <a:solidFill>
                    <a:srgbClr val="0357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优化方法</a:t>
              </a:r>
              <a:endParaRPr sz="3200" b="1" spc="300" dirty="0">
                <a:solidFill>
                  <a:srgbClr val="0357A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236269" y="1836115"/>
          <a:ext cx="9743847" cy="4323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072"/>
                <a:gridCol w="4776826"/>
                <a:gridCol w="3247949"/>
              </a:tblGrid>
              <a:tr h="37439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500" dirty="0"/>
                        <a:t>赛题分析</a:t>
                      </a:r>
                      <a:endParaRPr lang="zh-CN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500" dirty="0"/>
                        <a:t>优化方法</a:t>
                      </a:r>
                      <a:endParaRPr lang="zh-CN" altLang="en-US" sz="2500" dirty="0"/>
                    </a:p>
                  </a:txBody>
                  <a:tcPr/>
                </a:tc>
              </a:tr>
              <a:tr h="962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357A8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357A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500" dirty="0"/>
                        <a:t>单线程</a:t>
                      </a:r>
                      <a:endParaRPr lang="zh-CN" altLang="en-US" sz="2500" dirty="0"/>
                    </a:p>
                    <a:p>
                      <a:pPr algn="ctr"/>
                      <a:endParaRPr lang="zh-CN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500" dirty="0">
                          <a:solidFill>
                            <a:srgbClr val="C00000"/>
                          </a:solidFill>
                        </a:rPr>
                        <a:t>OpenMP </a:t>
                      </a:r>
                      <a:r>
                        <a:rPr lang="zh-CN" altLang="en-US" sz="2500" dirty="0">
                          <a:solidFill>
                            <a:srgbClr val="0357A8"/>
                          </a:solidFill>
                        </a:rPr>
                        <a:t>并行化</a:t>
                      </a:r>
                      <a:endParaRPr lang="zh-CN" altLang="en-US" sz="2500" dirty="0">
                        <a:solidFill>
                          <a:srgbClr val="0357A8"/>
                        </a:solidFill>
                      </a:endParaRPr>
                    </a:p>
                    <a:p>
                      <a:endParaRPr lang="zh-CN" altLang="en-US" sz="2500" dirty="0"/>
                    </a:p>
                  </a:txBody>
                  <a:tcPr/>
                </a:tc>
              </a:tr>
              <a:tr h="962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357A8"/>
                          </a:solidFill>
                        </a:rPr>
                        <a:t>2</a:t>
                      </a:r>
                      <a:endParaRPr lang="zh-CN" altLang="en-US" sz="2500" dirty="0">
                        <a:solidFill>
                          <a:srgbClr val="0357A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500" dirty="0"/>
                        <a:t>数据流水线</a:t>
                      </a:r>
                      <a:endParaRPr lang="zh-CN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500" dirty="0">
                          <a:solidFill>
                            <a:srgbClr val="C00000"/>
                          </a:solidFill>
                        </a:rPr>
                        <a:t>SVE </a:t>
                      </a:r>
                      <a:r>
                        <a:rPr lang="zh-CN" altLang="en-US" sz="2500" dirty="0">
                          <a:solidFill>
                            <a:srgbClr val="0357A8"/>
                          </a:solidFill>
                        </a:rPr>
                        <a:t>向量化</a:t>
                      </a:r>
                      <a:endParaRPr lang="zh-CN" altLang="en-US" sz="2500" dirty="0">
                        <a:solidFill>
                          <a:srgbClr val="0357A8"/>
                        </a:solidFill>
                      </a:endParaRPr>
                    </a:p>
                    <a:p>
                      <a:pPr algn="l"/>
                      <a:endParaRPr lang="zh-CN" altLang="en-US" sz="2500" dirty="0"/>
                    </a:p>
                  </a:txBody>
                  <a:tcPr/>
                </a:tc>
              </a:tr>
              <a:tr h="962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357A8"/>
                          </a:solidFill>
                        </a:rPr>
                        <a:t>3</a:t>
                      </a:r>
                      <a:endParaRPr lang="zh-CN" altLang="en-US" sz="2500" dirty="0">
                        <a:solidFill>
                          <a:srgbClr val="0357A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500" dirty="0"/>
                        <a:t>Cache miss</a:t>
                      </a:r>
                      <a:endParaRPr lang="zh-CN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500" dirty="0">
                          <a:solidFill>
                            <a:srgbClr val="0357A8"/>
                          </a:solidFill>
                        </a:rPr>
                        <a:t>L1 cache</a:t>
                      </a:r>
                      <a:r>
                        <a:rPr lang="zh-CN" altLang="en-US" sz="2500" dirty="0">
                          <a:solidFill>
                            <a:srgbClr val="0357A8"/>
                          </a:solidFill>
                        </a:rPr>
                        <a:t> 分块</a:t>
                      </a:r>
                      <a:r>
                        <a:rPr lang="zh-CN" altLang="en-US" sz="2500" dirty="0">
                          <a:solidFill>
                            <a:srgbClr val="C00000"/>
                          </a:solidFill>
                        </a:rPr>
                        <a:t>预取</a:t>
                      </a:r>
                      <a:endParaRPr lang="en-US" altLang="zh-CN" sz="2500" dirty="0">
                        <a:solidFill>
                          <a:srgbClr val="C00000"/>
                        </a:solidFill>
                      </a:endParaRPr>
                    </a:p>
                    <a:p>
                      <a:pPr algn="l"/>
                      <a:endParaRPr lang="zh-CN" altLang="en-US" sz="2500" dirty="0">
                        <a:solidFill>
                          <a:srgbClr val="0357A8"/>
                        </a:solidFill>
                      </a:endParaRPr>
                    </a:p>
                  </a:txBody>
                  <a:tcPr/>
                </a:tc>
              </a:tr>
              <a:tr h="962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357A8"/>
                          </a:solidFill>
                        </a:rPr>
                        <a:t>4</a:t>
                      </a:r>
                      <a:endParaRPr lang="zh-CN" altLang="en-US" sz="2500" dirty="0">
                        <a:solidFill>
                          <a:srgbClr val="0357A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500" dirty="0"/>
                        <a:t>跨 </a:t>
                      </a:r>
                      <a:r>
                        <a:rPr lang="en-US" altLang="zh-CN" sz="2500" dirty="0" err="1"/>
                        <a:t>numa</a:t>
                      </a:r>
                      <a:r>
                        <a:rPr lang="en-US" altLang="zh-CN" sz="2500" dirty="0"/>
                        <a:t> </a:t>
                      </a:r>
                      <a:r>
                        <a:rPr lang="zh-CN" altLang="en-US" sz="2500" dirty="0"/>
                        <a:t>访存</a:t>
                      </a:r>
                      <a:endParaRPr lang="zh-CN" altLang="en-US" sz="2500" dirty="0"/>
                    </a:p>
                    <a:p>
                      <a:endParaRPr lang="zh-CN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500" dirty="0">
                          <a:solidFill>
                            <a:srgbClr val="0357A8"/>
                          </a:solidFill>
                        </a:rPr>
                        <a:t>绑 </a:t>
                      </a:r>
                      <a:r>
                        <a:rPr lang="en-US" altLang="zh-CN" sz="2500" dirty="0">
                          <a:solidFill>
                            <a:srgbClr val="C00000"/>
                          </a:solidFill>
                        </a:rPr>
                        <a:t>NUMA </a:t>
                      </a:r>
                      <a:r>
                        <a:rPr lang="zh-CN" altLang="en-US" sz="2500" dirty="0">
                          <a:solidFill>
                            <a:srgbClr val="0357A8"/>
                          </a:solidFill>
                        </a:rPr>
                        <a:t>节点</a:t>
                      </a:r>
                      <a:endParaRPr lang="zh-CN" altLang="en-US" sz="2500" dirty="0">
                        <a:solidFill>
                          <a:srgbClr val="0357A8"/>
                        </a:solidFill>
                      </a:endParaRPr>
                    </a:p>
                    <a:p>
                      <a:r>
                        <a:rPr lang="zh-CN" altLang="en-US" sz="2500" dirty="0"/>
                        <a:t> </a:t>
                      </a:r>
                      <a:endParaRPr lang="zh-CN" altLang="en-US" sz="25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9"/>
          <p:cNvGrpSpPr/>
          <p:nvPr/>
        </p:nvGrpSpPr>
        <p:grpSpPr>
          <a:xfrm>
            <a:off x="545121" y="340515"/>
            <a:ext cx="11210846" cy="751702"/>
            <a:chOff x="449264" y="340515"/>
            <a:chExt cx="11210846" cy="751702"/>
          </a:xfrm>
        </p:grpSpPr>
        <p:grpSp>
          <p:nvGrpSpPr>
            <p:cNvPr id="5" name="组合 18"/>
            <p:cNvGrpSpPr/>
            <p:nvPr/>
          </p:nvGrpSpPr>
          <p:grpSpPr>
            <a:xfrm>
              <a:off x="449264" y="340515"/>
              <a:ext cx="551664" cy="551664"/>
              <a:chOff x="1723126" y="2043618"/>
              <a:chExt cx="686135" cy="686135"/>
            </a:xfrm>
          </p:grpSpPr>
          <p:sp>
            <p:nvSpPr>
              <p:cNvPr id="9" name="椭圆 8"/>
              <p:cNvSpPr/>
              <p:nvPr/>
            </p:nvSpPr>
            <p:spPr>
              <a:xfrm flipH="1">
                <a:off x="1723126" y="2043618"/>
                <a:ext cx="686135" cy="686135"/>
              </a:xfrm>
              <a:prstGeom prst="ellipse">
                <a:avLst/>
              </a:prstGeom>
              <a:solidFill>
                <a:srgbClr val="035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Oval 8"/>
              <p:cNvSpPr/>
              <p:nvPr/>
            </p:nvSpPr>
            <p:spPr>
              <a:xfrm flipH="1">
                <a:off x="1881117" y="2210245"/>
                <a:ext cx="370153" cy="352881"/>
              </a:xfrm>
              <a:custGeom>
                <a:avLst/>
                <a:gdLst>
                  <a:gd name="T0" fmla="*/ 1098 w 1098"/>
                  <a:gd name="T1" fmla="*/ 839 h 1048"/>
                  <a:gd name="T2" fmla="*/ 1098 w 1098"/>
                  <a:gd name="T3" fmla="*/ 1048 h 1048"/>
                  <a:gd name="T4" fmla="*/ 0 w 1098"/>
                  <a:gd name="T5" fmla="*/ 1048 h 1048"/>
                  <a:gd name="T6" fmla="*/ 0 w 1098"/>
                  <a:gd name="T7" fmla="*/ 839 h 1048"/>
                  <a:gd name="T8" fmla="*/ 891 w 1098"/>
                  <a:gd name="T9" fmla="*/ 839 h 1048"/>
                  <a:gd name="T10" fmla="*/ 856 w 1098"/>
                  <a:gd name="T11" fmla="*/ 707 h 1048"/>
                  <a:gd name="T12" fmla="*/ 743 w 1098"/>
                  <a:gd name="T13" fmla="*/ 653 h 1048"/>
                  <a:gd name="T14" fmla="*/ 722 w 1098"/>
                  <a:gd name="T15" fmla="*/ 666 h 1048"/>
                  <a:gd name="T16" fmla="*/ 679 w 1098"/>
                  <a:gd name="T17" fmla="*/ 666 h 1048"/>
                  <a:gd name="T18" fmla="*/ 655 w 1098"/>
                  <a:gd name="T19" fmla="*/ 641 h 1048"/>
                  <a:gd name="T20" fmla="*/ 679 w 1098"/>
                  <a:gd name="T21" fmla="*/ 617 h 1048"/>
                  <a:gd name="T22" fmla="*/ 722 w 1098"/>
                  <a:gd name="T23" fmla="*/ 617 h 1048"/>
                  <a:gd name="T24" fmla="*/ 745 w 1098"/>
                  <a:gd name="T25" fmla="*/ 634 h 1048"/>
                  <a:gd name="T26" fmla="*/ 871 w 1098"/>
                  <a:gd name="T27" fmla="*/ 696 h 1048"/>
                  <a:gd name="T28" fmla="*/ 910 w 1098"/>
                  <a:gd name="T29" fmla="*/ 839 h 1048"/>
                  <a:gd name="T30" fmla="*/ 1098 w 1098"/>
                  <a:gd name="T31" fmla="*/ 839 h 1048"/>
                  <a:gd name="T32" fmla="*/ 1098 w 1098"/>
                  <a:gd name="T33" fmla="*/ 839 h 1048"/>
                  <a:gd name="T34" fmla="*/ 549 w 1098"/>
                  <a:gd name="T35" fmla="*/ 459 h 1048"/>
                  <a:gd name="T36" fmla="*/ 778 w 1098"/>
                  <a:gd name="T37" fmla="*/ 229 h 1048"/>
                  <a:gd name="T38" fmla="*/ 549 w 1098"/>
                  <a:gd name="T39" fmla="*/ 0 h 1048"/>
                  <a:gd name="T40" fmla="*/ 320 w 1098"/>
                  <a:gd name="T41" fmla="*/ 229 h 1048"/>
                  <a:gd name="T42" fmla="*/ 549 w 1098"/>
                  <a:gd name="T43" fmla="*/ 459 h 1048"/>
                  <a:gd name="T44" fmla="*/ 830 w 1098"/>
                  <a:gd name="T45" fmla="*/ 729 h 1048"/>
                  <a:gd name="T46" fmla="*/ 756 w 1098"/>
                  <a:gd name="T47" fmla="*/ 690 h 1048"/>
                  <a:gd name="T48" fmla="*/ 722 w 1098"/>
                  <a:gd name="T49" fmla="*/ 701 h 1048"/>
                  <a:gd name="T50" fmla="*/ 679 w 1098"/>
                  <a:gd name="T51" fmla="*/ 701 h 1048"/>
                  <a:gd name="T52" fmla="*/ 621 w 1098"/>
                  <a:gd name="T53" fmla="*/ 643 h 1048"/>
                  <a:gd name="T54" fmla="*/ 679 w 1098"/>
                  <a:gd name="T55" fmla="*/ 585 h 1048"/>
                  <a:gd name="T56" fmla="*/ 722 w 1098"/>
                  <a:gd name="T57" fmla="*/ 585 h 1048"/>
                  <a:gd name="T58" fmla="*/ 765 w 1098"/>
                  <a:gd name="T59" fmla="*/ 605 h 1048"/>
                  <a:gd name="T60" fmla="*/ 885 w 1098"/>
                  <a:gd name="T61" fmla="*/ 663 h 1048"/>
                  <a:gd name="T62" fmla="*/ 885 w 1098"/>
                  <a:gd name="T63" fmla="*/ 659 h 1048"/>
                  <a:gd name="T64" fmla="*/ 874 w 1098"/>
                  <a:gd name="T65" fmla="*/ 607 h 1048"/>
                  <a:gd name="T66" fmla="*/ 697 w 1098"/>
                  <a:gd name="T67" fmla="*/ 437 h 1048"/>
                  <a:gd name="T68" fmla="*/ 549 w 1098"/>
                  <a:gd name="T69" fmla="*/ 496 h 1048"/>
                  <a:gd name="T70" fmla="*/ 401 w 1098"/>
                  <a:gd name="T71" fmla="*/ 437 h 1048"/>
                  <a:gd name="T72" fmla="*/ 212 w 1098"/>
                  <a:gd name="T73" fmla="*/ 681 h 1048"/>
                  <a:gd name="T74" fmla="*/ 212 w 1098"/>
                  <a:gd name="T75" fmla="*/ 807 h 1048"/>
                  <a:gd name="T76" fmla="*/ 857 w 1098"/>
                  <a:gd name="T77" fmla="*/ 807 h 1048"/>
                  <a:gd name="T78" fmla="*/ 830 w 1098"/>
                  <a:gd name="T79" fmla="*/ 729 h 1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98" h="1048">
                    <a:moveTo>
                      <a:pt x="1098" y="839"/>
                    </a:moveTo>
                    <a:lnTo>
                      <a:pt x="1098" y="1048"/>
                    </a:lnTo>
                    <a:lnTo>
                      <a:pt x="0" y="1048"/>
                    </a:lnTo>
                    <a:lnTo>
                      <a:pt x="0" y="839"/>
                    </a:lnTo>
                    <a:lnTo>
                      <a:pt x="891" y="839"/>
                    </a:lnTo>
                    <a:cubicBezTo>
                      <a:pt x="892" y="794"/>
                      <a:pt x="884" y="744"/>
                      <a:pt x="856" y="707"/>
                    </a:cubicBezTo>
                    <a:cubicBezTo>
                      <a:pt x="832" y="675"/>
                      <a:pt x="794" y="656"/>
                      <a:pt x="743" y="653"/>
                    </a:cubicBezTo>
                    <a:cubicBezTo>
                      <a:pt x="739" y="660"/>
                      <a:pt x="731" y="666"/>
                      <a:pt x="722" y="666"/>
                    </a:cubicBezTo>
                    <a:lnTo>
                      <a:pt x="679" y="666"/>
                    </a:lnTo>
                    <a:cubicBezTo>
                      <a:pt x="666" y="666"/>
                      <a:pt x="655" y="655"/>
                      <a:pt x="655" y="641"/>
                    </a:cubicBezTo>
                    <a:cubicBezTo>
                      <a:pt x="655" y="628"/>
                      <a:pt x="666" y="617"/>
                      <a:pt x="679" y="617"/>
                    </a:cubicBezTo>
                    <a:lnTo>
                      <a:pt x="722" y="617"/>
                    </a:lnTo>
                    <a:cubicBezTo>
                      <a:pt x="733" y="617"/>
                      <a:pt x="742" y="624"/>
                      <a:pt x="745" y="634"/>
                    </a:cubicBezTo>
                    <a:cubicBezTo>
                      <a:pt x="801" y="638"/>
                      <a:pt x="843" y="659"/>
                      <a:pt x="871" y="696"/>
                    </a:cubicBezTo>
                    <a:cubicBezTo>
                      <a:pt x="903" y="737"/>
                      <a:pt x="911" y="791"/>
                      <a:pt x="910" y="839"/>
                    </a:cubicBezTo>
                    <a:lnTo>
                      <a:pt x="1098" y="839"/>
                    </a:lnTo>
                    <a:lnTo>
                      <a:pt x="1098" y="839"/>
                    </a:lnTo>
                    <a:close/>
                    <a:moveTo>
                      <a:pt x="549" y="459"/>
                    </a:moveTo>
                    <a:cubicBezTo>
                      <a:pt x="676" y="459"/>
                      <a:pt x="778" y="356"/>
                      <a:pt x="778" y="229"/>
                    </a:cubicBezTo>
                    <a:cubicBezTo>
                      <a:pt x="778" y="103"/>
                      <a:pt x="676" y="0"/>
                      <a:pt x="549" y="0"/>
                    </a:cubicBezTo>
                    <a:cubicBezTo>
                      <a:pt x="423" y="0"/>
                      <a:pt x="320" y="103"/>
                      <a:pt x="320" y="229"/>
                    </a:cubicBezTo>
                    <a:cubicBezTo>
                      <a:pt x="320" y="356"/>
                      <a:pt x="423" y="459"/>
                      <a:pt x="549" y="459"/>
                    </a:cubicBezTo>
                    <a:close/>
                    <a:moveTo>
                      <a:pt x="830" y="729"/>
                    </a:moveTo>
                    <a:cubicBezTo>
                      <a:pt x="813" y="708"/>
                      <a:pt x="789" y="695"/>
                      <a:pt x="756" y="690"/>
                    </a:cubicBezTo>
                    <a:cubicBezTo>
                      <a:pt x="746" y="697"/>
                      <a:pt x="734" y="701"/>
                      <a:pt x="722" y="701"/>
                    </a:cubicBezTo>
                    <a:lnTo>
                      <a:pt x="679" y="701"/>
                    </a:lnTo>
                    <a:cubicBezTo>
                      <a:pt x="648" y="701"/>
                      <a:pt x="621" y="675"/>
                      <a:pt x="621" y="643"/>
                    </a:cubicBezTo>
                    <a:cubicBezTo>
                      <a:pt x="621" y="611"/>
                      <a:pt x="647" y="585"/>
                      <a:pt x="679" y="585"/>
                    </a:cubicBezTo>
                    <a:lnTo>
                      <a:pt x="722" y="585"/>
                    </a:lnTo>
                    <a:cubicBezTo>
                      <a:pt x="738" y="585"/>
                      <a:pt x="754" y="593"/>
                      <a:pt x="765" y="605"/>
                    </a:cubicBezTo>
                    <a:cubicBezTo>
                      <a:pt x="815" y="611"/>
                      <a:pt x="855" y="631"/>
                      <a:pt x="885" y="663"/>
                    </a:cubicBezTo>
                    <a:cubicBezTo>
                      <a:pt x="885" y="662"/>
                      <a:pt x="885" y="660"/>
                      <a:pt x="885" y="659"/>
                    </a:cubicBezTo>
                    <a:lnTo>
                      <a:pt x="874" y="607"/>
                    </a:lnTo>
                    <a:cubicBezTo>
                      <a:pt x="849" y="524"/>
                      <a:pt x="782" y="459"/>
                      <a:pt x="697" y="437"/>
                    </a:cubicBezTo>
                    <a:cubicBezTo>
                      <a:pt x="659" y="473"/>
                      <a:pt x="606" y="496"/>
                      <a:pt x="549" y="496"/>
                    </a:cubicBezTo>
                    <a:cubicBezTo>
                      <a:pt x="492" y="496"/>
                      <a:pt x="440" y="473"/>
                      <a:pt x="401" y="437"/>
                    </a:cubicBezTo>
                    <a:cubicBezTo>
                      <a:pt x="293" y="466"/>
                      <a:pt x="212" y="564"/>
                      <a:pt x="212" y="681"/>
                    </a:cubicBezTo>
                    <a:lnTo>
                      <a:pt x="212" y="807"/>
                    </a:lnTo>
                    <a:lnTo>
                      <a:pt x="857" y="807"/>
                    </a:lnTo>
                    <a:cubicBezTo>
                      <a:pt x="853" y="775"/>
                      <a:pt x="844" y="748"/>
                      <a:pt x="830" y="72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cxnSp>
          <p:nvCxnSpPr>
            <p:cNvPr id="6" name="直接连接符 11"/>
            <p:cNvCxnSpPr/>
            <p:nvPr/>
          </p:nvCxnSpPr>
          <p:spPr>
            <a:xfrm>
              <a:off x="525464" y="1092217"/>
              <a:ext cx="11134646" cy="0"/>
            </a:xfrm>
            <a:prstGeom prst="line">
              <a:avLst/>
            </a:prstGeom>
            <a:ln w="19050">
              <a:solidFill>
                <a:srgbClr val="0357A8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1087352" y="342786"/>
              <a:ext cx="6167238" cy="5835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b="1" spc="300" dirty="0">
                  <a:solidFill>
                    <a:srgbClr val="0357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 </a:t>
              </a:r>
              <a:r>
                <a:rPr lang="zh-CN" altLang="en-US" sz="3200" b="1" spc="300" dirty="0">
                  <a:solidFill>
                    <a:srgbClr val="0357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亮点技术</a:t>
              </a:r>
              <a:r>
                <a:rPr lang="en-US" altLang="zh-CN" sz="3200" b="1" spc="300" dirty="0">
                  <a:solidFill>
                    <a:srgbClr val="0357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</a:t>
              </a:r>
              <a:endParaRPr sz="3200" b="1" spc="300" dirty="0">
                <a:solidFill>
                  <a:srgbClr val="0357A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839638" y="1529751"/>
            <a:ext cx="104724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spc="300" dirty="0">
                <a:solidFill>
                  <a:srgbClr val="0357A8"/>
                </a:solidFill>
                <a:latin typeface="+mj-ea"/>
                <a:ea typeface="+mj-ea"/>
              </a:rPr>
              <a:t>一、</a:t>
            </a:r>
            <a:r>
              <a:rPr lang="en-US" altLang="zh-CN" sz="2000" b="1" dirty="0">
                <a:solidFill>
                  <a:srgbClr val="0357A8"/>
                </a:solidFill>
                <a:latin typeface="+mj-ea"/>
                <a:ea typeface="+mj-ea"/>
              </a:rPr>
              <a:t>SIMD</a:t>
            </a:r>
            <a:r>
              <a:rPr lang="zh-CN" altLang="en-US" sz="2000" b="1" dirty="0">
                <a:solidFill>
                  <a:srgbClr val="0357A8"/>
                </a:solidFill>
                <a:latin typeface="+mj-ea"/>
                <a:ea typeface="+mj-ea"/>
              </a:rPr>
              <a:t>（</a:t>
            </a:r>
            <a:r>
              <a:rPr lang="en-US" altLang="zh-CN" sz="2000" b="1" dirty="0">
                <a:solidFill>
                  <a:srgbClr val="0357A8"/>
                </a:solidFill>
                <a:latin typeface="+mj-ea"/>
                <a:ea typeface="+mj-ea"/>
              </a:rPr>
              <a:t>ARM SVE</a:t>
            </a:r>
            <a:r>
              <a:rPr lang="zh-CN" altLang="en-US" sz="2000" b="1" dirty="0">
                <a:solidFill>
                  <a:srgbClr val="0357A8"/>
                </a:solidFill>
                <a:latin typeface="+mj-ea"/>
                <a:ea typeface="+mj-ea"/>
              </a:rPr>
              <a:t>）</a:t>
            </a:r>
            <a:endParaRPr lang="en-US" altLang="zh-CN" sz="2000" dirty="0">
              <a:solidFill>
                <a:srgbClr val="0357A8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0357A8"/>
              </a:solidFill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357A8"/>
                </a:solidFill>
                <a:latin typeface="+mj-ea"/>
                <a:ea typeface="+mj-ea"/>
              </a:rPr>
              <a:t>向量化处理</a:t>
            </a:r>
            <a:r>
              <a:rPr lang="zh-CN" altLang="en-US" sz="2000" dirty="0">
                <a:solidFill>
                  <a:srgbClr val="0357A8"/>
                </a:solidFill>
                <a:latin typeface="+mj-ea"/>
                <a:ea typeface="+mj-ea"/>
              </a:rPr>
              <a:t>：将多个数据打包成一个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向量</a:t>
            </a:r>
            <a:r>
              <a:rPr lang="zh-CN" altLang="en-US" sz="2000" dirty="0">
                <a:solidFill>
                  <a:srgbClr val="0357A8"/>
                </a:solidFill>
                <a:latin typeface="+mj-ea"/>
                <a:ea typeface="+mj-ea"/>
              </a:rPr>
              <a:t>，进行并行操作，显著提高计算效率。</a:t>
            </a:r>
            <a:endParaRPr lang="zh-CN" altLang="en-US" sz="2000" dirty="0">
              <a:solidFill>
                <a:srgbClr val="0357A8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357A8"/>
                </a:solidFill>
                <a:latin typeface="+mj-ea"/>
                <a:ea typeface="+mj-ea"/>
              </a:rPr>
              <a:t>专用指令</a:t>
            </a:r>
            <a:r>
              <a:rPr lang="zh-CN" altLang="en-US" sz="2000" dirty="0">
                <a:solidFill>
                  <a:srgbClr val="0357A8"/>
                </a:solidFill>
                <a:latin typeface="+mj-ea"/>
                <a:ea typeface="+mj-ea"/>
              </a:rPr>
              <a:t>：利用</a:t>
            </a:r>
            <a:r>
              <a:rPr lang="en-US" altLang="zh-CN" sz="2000" dirty="0">
                <a:solidFill>
                  <a:srgbClr val="0357A8"/>
                </a:solidFill>
                <a:latin typeface="+mj-ea"/>
                <a:ea typeface="+mj-ea"/>
              </a:rPr>
              <a:t>ARM SVE</a:t>
            </a:r>
            <a:r>
              <a:rPr lang="zh-CN" altLang="en-US" sz="2000" dirty="0">
                <a:solidFill>
                  <a:srgbClr val="0357A8"/>
                </a:solidFill>
                <a:latin typeface="+mj-ea"/>
                <a:ea typeface="+mj-ea"/>
              </a:rPr>
              <a:t>提供的向量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加载、存储、乘加</a:t>
            </a:r>
            <a:r>
              <a:rPr lang="zh-CN" altLang="en-US" sz="2000" dirty="0">
                <a:solidFill>
                  <a:srgbClr val="0357A8"/>
                </a:solidFill>
                <a:latin typeface="+mj-ea"/>
                <a:ea typeface="+mj-ea"/>
              </a:rPr>
              <a:t>等专用指令，高效地完成多项式求值的计算。</a:t>
            </a:r>
            <a:endParaRPr lang="en-US" altLang="zh-CN" sz="2000" dirty="0">
              <a:solidFill>
                <a:srgbClr val="0357A8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2000" b="1" spc="300" dirty="0">
                <a:solidFill>
                  <a:srgbClr val="0357A8"/>
                </a:solidFill>
                <a:latin typeface="+mj-ea"/>
                <a:ea typeface="+mj-ea"/>
              </a:rPr>
              <a:t>连续内存访问</a:t>
            </a:r>
            <a:r>
              <a:rPr lang="zh-CN" altLang="en-US" sz="2000" spc="300" dirty="0">
                <a:solidFill>
                  <a:srgbClr val="0357A8"/>
                </a:solidFill>
                <a:latin typeface="+mj-ea"/>
                <a:ea typeface="+mj-ea"/>
              </a:rPr>
              <a:t>：分块时，保证对内存的访问是</a:t>
            </a:r>
            <a:r>
              <a:rPr lang="zh-CN" altLang="en-US" sz="2000" b="1" spc="300" dirty="0">
                <a:solidFill>
                  <a:srgbClr val="C00000"/>
                </a:solidFill>
                <a:latin typeface="+mj-ea"/>
                <a:ea typeface="+mj-ea"/>
              </a:rPr>
              <a:t>连续</a:t>
            </a:r>
            <a:r>
              <a:rPr lang="zh-CN" altLang="en-US" sz="2000" spc="300" dirty="0">
                <a:solidFill>
                  <a:srgbClr val="0357A8"/>
                </a:solidFill>
                <a:latin typeface="+mj-ea"/>
                <a:ea typeface="+mj-ea"/>
              </a:rPr>
              <a:t>的，提高缓存命中率</a:t>
            </a:r>
            <a:endParaRPr lang="en-US" altLang="zh-CN" sz="2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9"/>
          <p:cNvGrpSpPr/>
          <p:nvPr/>
        </p:nvGrpSpPr>
        <p:grpSpPr>
          <a:xfrm>
            <a:off x="545121" y="340515"/>
            <a:ext cx="11210846" cy="751702"/>
            <a:chOff x="449264" y="340515"/>
            <a:chExt cx="11210846" cy="751702"/>
          </a:xfrm>
        </p:grpSpPr>
        <p:grpSp>
          <p:nvGrpSpPr>
            <p:cNvPr id="5" name="组合 18"/>
            <p:cNvGrpSpPr/>
            <p:nvPr/>
          </p:nvGrpSpPr>
          <p:grpSpPr>
            <a:xfrm>
              <a:off x="449264" y="340515"/>
              <a:ext cx="551664" cy="551664"/>
              <a:chOff x="1723126" y="2043618"/>
              <a:chExt cx="686135" cy="686135"/>
            </a:xfrm>
          </p:grpSpPr>
          <p:sp>
            <p:nvSpPr>
              <p:cNvPr id="9" name="椭圆 8"/>
              <p:cNvSpPr/>
              <p:nvPr/>
            </p:nvSpPr>
            <p:spPr>
              <a:xfrm flipH="1">
                <a:off x="1723126" y="2043618"/>
                <a:ext cx="686135" cy="686135"/>
              </a:xfrm>
              <a:prstGeom prst="ellipse">
                <a:avLst/>
              </a:prstGeom>
              <a:solidFill>
                <a:srgbClr val="035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Oval 8"/>
              <p:cNvSpPr/>
              <p:nvPr/>
            </p:nvSpPr>
            <p:spPr>
              <a:xfrm flipH="1">
                <a:off x="1881117" y="2210245"/>
                <a:ext cx="370153" cy="352881"/>
              </a:xfrm>
              <a:custGeom>
                <a:avLst/>
                <a:gdLst>
                  <a:gd name="T0" fmla="*/ 1098 w 1098"/>
                  <a:gd name="T1" fmla="*/ 839 h 1048"/>
                  <a:gd name="T2" fmla="*/ 1098 w 1098"/>
                  <a:gd name="T3" fmla="*/ 1048 h 1048"/>
                  <a:gd name="T4" fmla="*/ 0 w 1098"/>
                  <a:gd name="T5" fmla="*/ 1048 h 1048"/>
                  <a:gd name="T6" fmla="*/ 0 w 1098"/>
                  <a:gd name="T7" fmla="*/ 839 h 1048"/>
                  <a:gd name="T8" fmla="*/ 891 w 1098"/>
                  <a:gd name="T9" fmla="*/ 839 h 1048"/>
                  <a:gd name="T10" fmla="*/ 856 w 1098"/>
                  <a:gd name="T11" fmla="*/ 707 h 1048"/>
                  <a:gd name="T12" fmla="*/ 743 w 1098"/>
                  <a:gd name="T13" fmla="*/ 653 h 1048"/>
                  <a:gd name="T14" fmla="*/ 722 w 1098"/>
                  <a:gd name="T15" fmla="*/ 666 h 1048"/>
                  <a:gd name="T16" fmla="*/ 679 w 1098"/>
                  <a:gd name="T17" fmla="*/ 666 h 1048"/>
                  <a:gd name="T18" fmla="*/ 655 w 1098"/>
                  <a:gd name="T19" fmla="*/ 641 h 1048"/>
                  <a:gd name="T20" fmla="*/ 679 w 1098"/>
                  <a:gd name="T21" fmla="*/ 617 h 1048"/>
                  <a:gd name="T22" fmla="*/ 722 w 1098"/>
                  <a:gd name="T23" fmla="*/ 617 h 1048"/>
                  <a:gd name="T24" fmla="*/ 745 w 1098"/>
                  <a:gd name="T25" fmla="*/ 634 h 1048"/>
                  <a:gd name="T26" fmla="*/ 871 w 1098"/>
                  <a:gd name="T27" fmla="*/ 696 h 1048"/>
                  <a:gd name="T28" fmla="*/ 910 w 1098"/>
                  <a:gd name="T29" fmla="*/ 839 h 1048"/>
                  <a:gd name="T30" fmla="*/ 1098 w 1098"/>
                  <a:gd name="T31" fmla="*/ 839 h 1048"/>
                  <a:gd name="T32" fmla="*/ 1098 w 1098"/>
                  <a:gd name="T33" fmla="*/ 839 h 1048"/>
                  <a:gd name="T34" fmla="*/ 549 w 1098"/>
                  <a:gd name="T35" fmla="*/ 459 h 1048"/>
                  <a:gd name="T36" fmla="*/ 778 w 1098"/>
                  <a:gd name="T37" fmla="*/ 229 h 1048"/>
                  <a:gd name="T38" fmla="*/ 549 w 1098"/>
                  <a:gd name="T39" fmla="*/ 0 h 1048"/>
                  <a:gd name="T40" fmla="*/ 320 w 1098"/>
                  <a:gd name="T41" fmla="*/ 229 h 1048"/>
                  <a:gd name="T42" fmla="*/ 549 w 1098"/>
                  <a:gd name="T43" fmla="*/ 459 h 1048"/>
                  <a:gd name="T44" fmla="*/ 830 w 1098"/>
                  <a:gd name="T45" fmla="*/ 729 h 1048"/>
                  <a:gd name="T46" fmla="*/ 756 w 1098"/>
                  <a:gd name="T47" fmla="*/ 690 h 1048"/>
                  <a:gd name="T48" fmla="*/ 722 w 1098"/>
                  <a:gd name="T49" fmla="*/ 701 h 1048"/>
                  <a:gd name="T50" fmla="*/ 679 w 1098"/>
                  <a:gd name="T51" fmla="*/ 701 h 1048"/>
                  <a:gd name="T52" fmla="*/ 621 w 1098"/>
                  <a:gd name="T53" fmla="*/ 643 h 1048"/>
                  <a:gd name="T54" fmla="*/ 679 w 1098"/>
                  <a:gd name="T55" fmla="*/ 585 h 1048"/>
                  <a:gd name="T56" fmla="*/ 722 w 1098"/>
                  <a:gd name="T57" fmla="*/ 585 h 1048"/>
                  <a:gd name="T58" fmla="*/ 765 w 1098"/>
                  <a:gd name="T59" fmla="*/ 605 h 1048"/>
                  <a:gd name="T60" fmla="*/ 885 w 1098"/>
                  <a:gd name="T61" fmla="*/ 663 h 1048"/>
                  <a:gd name="T62" fmla="*/ 885 w 1098"/>
                  <a:gd name="T63" fmla="*/ 659 h 1048"/>
                  <a:gd name="T64" fmla="*/ 874 w 1098"/>
                  <a:gd name="T65" fmla="*/ 607 h 1048"/>
                  <a:gd name="T66" fmla="*/ 697 w 1098"/>
                  <a:gd name="T67" fmla="*/ 437 h 1048"/>
                  <a:gd name="T68" fmla="*/ 549 w 1098"/>
                  <a:gd name="T69" fmla="*/ 496 h 1048"/>
                  <a:gd name="T70" fmla="*/ 401 w 1098"/>
                  <a:gd name="T71" fmla="*/ 437 h 1048"/>
                  <a:gd name="T72" fmla="*/ 212 w 1098"/>
                  <a:gd name="T73" fmla="*/ 681 h 1048"/>
                  <a:gd name="T74" fmla="*/ 212 w 1098"/>
                  <a:gd name="T75" fmla="*/ 807 h 1048"/>
                  <a:gd name="T76" fmla="*/ 857 w 1098"/>
                  <a:gd name="T77" fmla="*/ 807 h 1048"/>
                  <a:gd name="T78" fmla="*/ 830 w 1098"/>
                  <a:gd name="T79" fmla="*/ 729 h 1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98" h="1048">
                    <a:moveTo>
                      <a:pt x="1098" y="839"/>
                    </a:moveTo>
                    <a:lnTo>
                      <a:pt x="1098" y="1048"/>
                    </a:lnTo>
                    <a:lnTo>
                      <a:pt x="0" y="1048"/>
                    </a:lnTo>
                    <a:lnTo>
                      <a:pt x="0" y="839"/>
                    </a:lnTo>
                    <a:lnTo>
                      <a:pt x="891" y="839"/>
                    </a:lnTo>
                    <a:cubicBezTo>
                      <a:pt x="892" y="794"/>
                      <a:pt x="884" y="744"/>
                      <a:pt x="856" y="707"/>
                    </a:cubicBezTo>
                    <a:cubicBezTo>
                      <a:pt x="832" y="675"/>
                      <a:pt x="794" y="656"/>
                      <a:pt x="743" y="653"/>
                    </a:cubicBezTo>
                    <a:cubicBezTo>
                      <a:pt x="739" y="660"/>
                      <a:pt x="731" y="666"/>
                      <a:pt x="722" y="666"/>
                    </a:cubicBezTo>
                    <a:lnTo>
                      <a:pt x="679" y="666"/>
                    </a:lnTo>
                    <a:cubicBezTo>
                      <a:pt x="666" y="666"/>
                      <a:pt x="655" y="655"/>
                      <a:pt x="655" y="641"/>
                    </a:cubicBezTo>
                    <a:cubicBezTo>
                      <a:pt x="655" y="628"/>
                      <a:pt x="666" y="617"/>
                      <a:pt x="679" y="617"/>
                    </a:cubicBezTo>
                    <a:lnTo>
                      <a:pt x="722" y="617"/>
                    </a:lnTo>
                    <a:cubicBezTo>
                      <a:pt x="733" y="617"/>
                      <a:pt x="742" y="624"/>
                      <a:pt x="745" y="634"/>
                    </a:cubicBezTo>
                    <a:cubicBezTo>
                      <a:pt x="801" y="638"/>
                      <a:pt x="843" y="659"/>
                      <a:pt x="871" y="696"/>
                    </a:cubicBezTo>
                    <a:cubicBezTo>
                      <a:pt x="903" y="737"/>
                      <a:pt x="911" y="791"/>
                      <a:pt x="910" y="839"/>
                    </a:cubicBezTo>
                    <a:lnTo>
                      <a:pt x="1098" y="839"/>
                    </a:lnTo>
                    <a:lnTo>
                      <a:pt x="1098" y="839"/>
                    </a:lnTo>
                    <a:close/>
                    <a:moveTo>
                      <a:pt x="549" y="459"/>
                    </a:moveTo>
                    <a:cubicBezTo>
                      <a:pt x="676" y="459"/>
                      <a:pt x="778" y="356"/>
                      <a:pt x="778" y="229"/>
                    </a:cubicBezTo>
                    <a:cubicBezTo>
                      <a:pt x="778" y="103"/>
                      <a:pt x="676" y="0"/>
                      <a:pt x="549" y="0"/>
                    </a:cubicBezTo>
                    <a:cubicBezTo>
                      <a:pt x="423" y="0"/>
                      <a:pt x="320" y="103"/>
                      <a:pt x="320" y="229"/>
                    </a:cubicBezTo>
                    <a:cubicBezTo>
                      <a:pt x="320" y="356"/>
                      <a:pt x="423" y="459"/>
                      <a:pt x="549" y="459"/>
                    </a:cubicBezTo>
                    <a:close/>
                    <a:moveTo>
                      <a:pt x="830" y="729"/>
                    </a:moveTo>
                    <a:cubicBezTo>
                      <a:pt x="813" y="708"/>
                      <a:pt x="789" y="695"/>
                      <a:pt x="756" y="690"/>
                    </a:cubicBezTo>
                    <a:cubicBezTo>
                      <a:pt x="746" y="697"/>
                      <a:pt x="734" y="701"/>
                      <a:pt x="722" y="701"/>
                    </a:cubicBezTo>
                    <a:lnTo>
                      <a:pt x="679" y="701"/>
                    </a:lnTo>
                    <a:cubicBezTo>
                      <a:pt x="648" y="701"/>
                      <a:pt x="621" y="675"/>
                      <a:pt x="621" y="643"/>
                    </a:cubicBezTo>
                    <a:cubicBezTo>
                      <a:pt x="621" y="611"/>
                      <a:pt x="647" y="585"/>
                      <a:pt x="679" y="585"/>
                    </a:cubicBezTo>
                    <a:lnTo>
                      <a:pt x="722" y="585"/>
                    </a:lnTo>
                    <a:cubicBezTo>
                      <a:pt x="738" y="585"/>
                      <a:pt x="754" y="593"/>
                      <a:pt x="765" y="605"/>
                    </a:cubicBezTo>
                    <a:cubicBezTo>
                      <a:pt x="815" y="611"/>
                      <a:pt x="855" y="631"/>
                      <a:pt x="885" y="663"/>
                    </a:cubicBezTo>
                    <a:cubicBezTo>
                      <a:pt x="885" y="662"/>
                      <a:pt x="885" y="660"/>
                      <a:pt x="885" y="659"/>
                    </a:cubicBezTo>
                    <a:lnTo>
                      <a:pt x="874" y="607"/>
                    </a:lnTo>
                    <a:cubicBezTo>
                      <a:pt x="849" y="524"/>
                      <a:pt x="782" y="459"/>
                      <a:pt x="697" y="437"/>
                    </a:cubicBezTo>
                    <a:cubicBezTo>
                      <a:pt x="659" y="473"/>
                      <a:pt x="606" y="496"/>
                      <a:pt x="549" y="496"/>
                    </a:cubicBezTo>
                    <a:cubicBezTo>
                      <a:pt x="492" y="496"/>
                      <a:pt x="440" y="473"/>
                      <a:pt x="401" y="437"/>
                    </a:cubicBezTo>
                    <a:cubicBezTo>
                      <a:pt x="293" y="466"/>
                      <a:pt x="212" y="564"/>
                      <a:pt x="212" y="681"/>
                    </a:cubicBezTo>
                    <a:lnTo>
                      <a:pt x="212" y="807"/>
                    </a:lnTo>
                    <a:lnTo>
                      <a:pt x="857" y="807"/>
                    </a:lnTo>
                    <a:cubicBezTo>
                      <a:pt x="853" y="775"/>
                      <a:pt x="844" y="748"/>
                      <a:pt x="830" y="72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cxnSp>
          <p:nvCxnSpPr>
            <p:cNvPr id="6" name="直接连接符 11"/>
            <p:cNvCxnSpPr/>
            <p:nvPr/>
          </p:nvCxnSpPr>
          <p:spPr>
            <a:xfrm>
              <a:off x="525464" y="1092217"/>
              <a:ext cx="11134646" cy="0"/>
            </a:xfrm>
            <a:prstGeom prst="line">
              <a:avLst/>
            </a:prstGeom>
            <a:ln w="19050">
              <a:solidFill>
                <a:srgbClr val="0357A8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1087352" y="342786"/>
              <a:ext cx="6167238" cy="5835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b="1" spc="300" dirty="0">
                  <a:solidFill>
                    <a:srgbClr val="0357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 </a:t>
              </a:r>
              <a:r>
                <a:rPr lang="zh-CN" altLang="en-US" sz="3200" b="1" spc="300" dirty="0">
                  <a:solidFill>
                    <a:srgbClr val="0357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亮点技术</a:t>
              </a:r>
              <a:r>
                <a:rPr lang="en-US" altLang="zh-CN" sz="3200" b="1" spc="300" dirty="0">
                  <a:solidFill>
                    <a:srgbClr val="0357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</a:t>
              </a:r>
              <a:endParaRPr sz="3200" b="1" spc="300" dirty="0">
                <a:solidFill>
                  <a:srgbClr val="0357A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839470" y="1529715"/>
            <a:ext cx="10472420" cy="4521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spc="300" dirty="0">
                <a:solidFill>
                  <a:srgbClr val="0357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二、预取</a:t>
            </a:r>
            <a:endParaRPr lang="en-US" altLang="zh-CN" sz="2000" b="1" spc="300" dirty="0">
              <a:solidFill>
                <a:srgbClr val="0357A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spc="300" dirty="0">
              <a:solidFill>
                <a:srgbClr val="0357A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357A8"/>
                </a:solidFill>
                <a:latin typeface="+mj-ea"/>
                <a:ea typeface="+mj-ea"/>
              </a:rPr>
              <a:t>将数据加载到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缓存</a:t>
            </a:r>
            <a:r>
              <a:rPr lang="zh-CN" altLang="en-US" sz="2000" dirty="0">
                <a:solidFill>
                  <a:srgbClr val="0357A8"/>
                </a:solidFill>
                <a:latin typeface="+mj-ea"/>
                <a:ea typeface="+mj-ea"/>
              </a:rPr>
              <a:t>中，减少内存访问次数和数据访问延迟</a:t>
            </a:r>
            <a:endParaRPr lang="en-US" altLang="zh-CN" sz="2000" b="1" spc="300" dirty="0">
              <a:solidFill>
                <a:srgbClr val="0357A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rgbClr val="0357A8"/>
                </a:solidFill>
                <a:latin typeface="+mj-ea"/>
                <a:ea typeface="+mj-ea"/>
              </a:rPr>
              <a:t>三、绑 </a:t>
            </a:r>
            <a:r>
              <a:rPr lang="en-US" altLang="zh-CN" sz="2000" b="1" dirty="0">
                <a:solidFill>
                  <a:srgbClr val="0357A8"/>
                </a:solidFill>
                <a:latin typeface="+mj-ea"/>
                <a:ea typeface="+mj-ea"/>
              </a:rPr>
              <a:t>NUMA </a:t>
            </a:r>
            <a:r>
              <a:rPr lang="zh-CN" altLang="en-US" sz="2000" b="1" dirty="0">
                <a:solidFill>
                  <a:srgbClr val="0357A8"/>
                </a:solidFill>
                <a:latin typeface="+mj-ea"/>
                <a:ea typeface="+mj-ea"/>
              </a:rPr>
              <a:t>节点</a:t>
            </a:r>
            <a:endParaRPr lang="en-US" altLang="zh-CN" sz="2000" b="1" dirty="0">
              <a:solidFill>
                <a:srgbClr val="0357A8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357A8"/>
                </a:solidFill>
                <a:latin typeface="+mj-ea"/>
                <a:ea typeface="+mj-ea"/>
              </a:rPr>
              <a:t>将数据均分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绑定</a:t>
            </a:r>
            <a:r>
              <a:rPr lang="zh-CN" altLang="en-US" sz="2000" dirty="0">
                <a:solidFill>
                  <a:srgbClr val="0357A8"/>
                </a:solidFill>
                <a:latin typeface="+mj-ea"/>
                <a:ea typeface="+mj-ea"/>
              </a:rPr>
              <a:t>到特定的 </a:t>
            </a:r>
            <a:r>
              <a:rPr lang="en-US" altLang="zh-CN" sz="2000" dirty="0">
                <a:solidFill>
                  <a:srgbClr val="0357A8"/>
                </a:solidFill>
                <a:latin typeface="+mj-ea"/>
                <a:ea typeface="+mj-ea"/>
              </a:rPr>
              <a:t>NUMA </a:t>
            </a:r>
            <a:r>
              <a:rPr lang="zh-CN" altLang="en-US" sz="2000" dirty="0">
                <a:solidFill>
                  <a:srgbClr val="0357A8"/>
                </a:solidFill>
                <a:latin typeface="+mj-ea"/>
                <a:ea typeface="+mj-ea"/>
              </a:rPr>
              <a:t>节点上，减少跨节点访问延迟</a:t>
            </a:r>
            <a:endParaRPr lang="zh-CN" altLang="en-US" sz="2000" dirty="0">
              <a:solidFill>
                <a:srgbClr val="0357A8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endParaRPr lang="zh-CN" altLang="en-US" sz="2000" dirty="0">
              <a:solidFill>
                <a:srgbClr val="0357A8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9"/>
          <p:cNvGrpSpPr/>
          <p:nvPr/>
        </p:nvGrpSpPr>
        <p:grpSpPr>
          <a:xfrm>
            <a:off x="545121" y="340515"/>
            <a:ext cx="11210846" cy="751702"/>
            <a:chOff x="449264" y="340515"/>
            <a:chExt cx="11210846" cy="751702"/>
          </a:xfrm>
        </p:grpSpPr>
        <p:grpSp>
          <p:nvGrpSpPr>
            <p:cNvPr id="5" name="组合 18"/>
            <p:cNvGrpSpPr/>
            <p:nvPr/>
          </p:nvGrpSpPr>
          <p:grpSpPr>
            <a:xfrm>
              <a:off x="449264" y="340515"/>
              <a:ext cx="551664" cy="551664"/>
              <a:chOff x="1723126" y="2043618"/>
              <a:chExt cx="686135" cy="686135"/>
            </a:xfrm>
          </p:grpSpPr>
          <p:sp>
            <p:nvSpPr>
              <p:cNvPr id="9" name="椭圆 8"/>
              <p:cNvSpPr/>
              <p:nvPr/>
            </p:nvSpPr>
            <p:spPr>
              <a:xfrm flipH="1">
                <a:off x="1723126" y="2043618"/>
                <a:ext cx="686135" cy="686135"/>
              </a:xfrm>
              <a:prstGeom prst="ellipse">
                <a:avLst/>
              </a:prstGeom>
              <a:solidFill>
                <a:srgbClr val="035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Oval 8"/>
              <p:cNvSpPr/>
              <p:nvPr/>
            </p:nvSpPr>
            <p:spPr>
              <a:xfrm flipH="1">
                <a:off x="1881117" y="2210245"/>
                <a:ext cx="370153" cy="352881"/>
              </a:xfrm>
              <a:custGeom>
                <a:avLst/>
                <a:gdLst>
                  <a:gd name="T0" fmla="*/ 1098 w 1098"/>
                  <a:gd name="T1" fmla="*/ 839 h 1048"/>
                  <a:gd name="T2" fmla="*/ 1098 w 1098"/>
                  <a:gd name="T3" fmla="*/ 1048 h 1048"/>
                  <a:gd name="T4" fmla="*/ 0 w 1098"/>
                  <a:gd name="T5" fmla="*/ 1048 h 1048"/>
                  <a:gd name="T6" fmla="*/ 0 w 1098"/>
                  <a:gd name="T7" fmla="*/ 839 h 1048"/>
                  <a:gd name="T8" fmla="*/ 891 w 1098"/>
                  <a:gd name="T9" fmla="*/ 839 h 1048"/>
                  <a:gd name="T10" fmla="*/ 856 w 1098"/>
                  <a:gd name="T11" fmla="*/ 707 h 1048"/>
                  <a:gd name="T12" fmla="*/ 743 w 1098"/>
                  <a:gd name="T13" fmla="*/ 653 h 1048"/>
                  <a:gd name="T14" fmla="*/ 722 w 1098"/>
                  <a:gd name="T15" fmla="*/ 666 h 1048"/>
                  <a:gd name="T16" fmla="*/ 679 w 1098"/>
                  <a:gd name="T17" fmla="*/ 666 h 1048"/>
                  <a:gd name="T18" fmla="*/ 655 w 1098"/>
                  <a:gd name="T19" fmla="*/ 641 h 1048"/>
                  <a:gd name="T20" fmla="*/ 679 w 1098"/>
                  <a:gd name="T21" fmla="*/ 617 h 1048"/>
                  <a:gd name="T22" fmla="*/ 722 w 1098"/>
                  <a:gd name="T23" fmla="*/ 617 h 1048"/>
                  <a:gd name="T24" fmla="*/ 745 w 1098"/>
                  <a:gd name="T25" fmla="*/ 634 h 1048"/>
                  <a:gd name="T26" fmla="*/ 871 w 1098"/>
                  <a:gd name="T27" fmla="*/ 696 h 1048"/>
                  <a:gd name="T28" fmla="*/ 910 w 1098"/>
                  <a:gd name="T29" fmla="*/ 839 h 1048"/>
                  <a:gd name="T30" fmla="*/ 1098 w 1098"/>
                  <a:gd name="T31" fmla="*/ 839 h 1048"/>
                  <a:gd name="T32" fmla="*/ 1098 w 1098"/>
                  <a:gd name="T33" fmla="*/ 839 h 1048"/>
                  <a:gd name="T34" fmla="*/ 549 w 1098"/>
                  <a:gd name="T35" fmla="*/ 459 h 1048"/>
                  <a:gd name="T36" fmla="*/ 778 w 1098"/>
                  <a:gd name="T37" fmla="*/ 229 h 1048"/>
                  <a:gd name="T38" fmla="*/ 549 w 1098"/>
                  <a:gd name="T39" fmla="*/ 0 h 1048"/>
                  <a:gd name="T40" fmla="*/ 320 w 1098"/>
                  <a:gd name="T41" fmla="*/ 229 h 1048"/>
                  <a:gd name="T42" fmla="*/ 549 w 1098"/>
                  <a:gd name="T43" fmla="*/ 459 h 1048"/>
                  <a:gd name="T44" fmla="*/ 830 w 1098"/>
                  <a:gd name="T45" fmla="*/ 729 h 1048"/>
                  <a:gd name="T46" fmla="*/ 756 w 1098"/>
                  <a:gd name="T47" fmla="*/ 690 h 1048"/>
                  <a:gd name="T48" fmla="*/ 722 w 1098"/>
                  <a:gd name="T49" fmla="*/ 701 h 1048"/>
                  <a:gd name="T50" fmla="*/ 679 w 1098"/>
                  <a:gd name="T51" fmla="*/ 701 h 1048"/>
                  <a:gd name="T52" fmla="*/ 621 w 1098"/>
                  <a:gd name="T53" fmla="*/ 643 h 1048"/>
                  <a:gd name="T54" fmla="*/ 679 w 1098"/>
                  <a:gd name="T55" fmla="*/ 585 h 1048"/>
                  <a:gd name="T56" fmla="*/ 722 w 1098"/>
                  <a:gd name="T57" fmla="*/ 585 h 1048"/>
                  <a:gd name="T58" fmla="*/ 765 w 1098"/>
                  <a:gd name="T59" fmla="*/ 605 h 1048"/>
                  <a:gd name="T60" fmla="*/ 885 w 1098"/>
                  <a:gd name="T61" fmla="*/ 663 h 1048"/>
                  <a:gd name="T62" fmla="*/ 885 w 1098"/>
                  <a:gd name="T63" fmla="*/ 659 h 1048"/>
                  <a:gd name="T64" fmla="*/ 874 w 1098"/>
                  <a:gd name="T65" fmla="*/ 607 h 1048"/>
                  <a:gd name="T66" fmla="*/ 697 w 1098"/>
                  <a:gd name="T67" fmla="*/ 437 h 1048"/>
                  <a:gd name="T68" fmla="*/ 549 w 1098"/>
                  <a:gd name="T69" fmla="*/ 496 h 1048"/>
                  <a:gd name="T70" fmla="*/ 401 w 1098"/>
                  <a:gd name="T71" fmla="*/ 437 h 1048"/>
                  <a:gd name="T72" fmla="*/ 212 w 1098"/>
                  <a:gd name="T73" fmla="*/ 681 h 1048"/>
                  <a:gd name="T74" fmla="*/ 212 w 1098"/>
                  <a:gd name="T75" fmla="*/ 807 h 1048"/>
                  <a:gd name="T76" fmla="*/ 857 w 1098"/>
                  <a:gd name="T77" fmla="*/ 807 h 1048"/>
                  <a:gd name="T78" fmla="*/ 830 w 1098"/>
                  <a:gd name="T79" fmla="*/ 729 h 1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98" h="1048">
                    <a:moveTo>
                      <a:pt x="1098" y="839"/>
                    </a:moveTo>
                    <a:lnTo>
                      <a:pt x="1098" y="1048"/>
                    </a:lnTo>
                    <a:lnTo>
                      <a:pt x="0" y="1048"/>
                    </a:lnTo>
                    <a:lnTo>
                      <a:pt x="0" y="839"/>
                    </a:lnTo>
                    <a:lnTo>
                      <a:pt x="891" y="839"/>
                    </a:lnTo>
                    <a:cubicBezTo>
                      <a:pt x="892" y="794"/>
                      <a:pt x="884" y="744"/>
                      <a:pt x="856" y="707"/>
                    </a:cubicBezTo>
                    <a:cubicBezTo>
                      <a:pt x="832" y="675"/>
                      <a:pt x="794" y="656"/>
                      <a:pt x="743" y="653"/>
                    </a:cubicBezTo>
                    <a:cubicBezTo>
                      <a:pt x="739" y="660"/>
                      <a:pt x="731" y="666"/>
                      <a:pt x="722" y="666"/>
                    </a:cubicBezTo>
                    <a:lnTo>
                      <a:pt x="679" y="666"/>
                    </a:lnTo>
                    <a:cubicBezTo>
                      <a:pt x="666" y="666"/>
                      <a:pt x="655" y="655"/>
                      <a:pt x="655" y="641"/>
                    </a:cubicBezTo>
                    <a:cubicBezTo>
                      <a:pt x="655" y="628"/>
                      <a:pt x="666" y="617"/>
                      <a:pt x="679" y="617"/>
                    </a:cubicBezTo>
                    <a:lnTo>
                      <a:pt x="722" y="617"/>
                    </a:lnTo>
                    <a:cubicBezTo>
                      <a:pt x="733" y="617"/>
                      <a:pt x="742" y="624"/>
                      <a:pt x="745" y="634"/>
                    </a:cubicBezTo>
                    <a:cubicBezTo>
                      <a:pt x="801" y="638"/>
                      <a:pt x="843" y="659"/>
                      <a:pt x="871" y="696"/>
                    </a:cubicBezTo>
                    <a:cubicBezTo>
                      <a:pt x="903" y="737"/>
                      <a:pt x="911" y="791"/>
                      <a:pt x="910" y="839"/>
                    </a:cubicBezTo>
                    <a:lnTo>
                      <a:pt x="1098" y="839"/>
                    </a:lnTo>
                    <a:lnTo>
                      <a:pt x="1098" y="839"/>
                    </a:lnTo>
                    <a:close/>
                    <a:moveTo>
                      <a:pt x="549" y="459"/>
                    </a:moveTo>
                    <a:cubicBezTo>
                      <a:pt x="676" y="459"/>
                      <a:pt x="778" y="356"/>
                      <a:pt x="778" y="229"/>
                    </a:cubicBezTo>
                    <a:cubicBezTo>
                      <a:pt x="778" y="103"/>
                      <a:pt x="676" y="0"/>
                      <a:pt x="549" y="0"/>
                    </a:cubicBezTo>
                    <a:cubicBezTo>
                      <a:pt x="423" y="0"/>
                      <a:pt x="320" y="103"/>
                      <a:pt x="320" y="229"/>
                    </a:cubicBezTo>
                    <a:cubicBezTo>
                      <a:pt x="320" y="356"/>
                      <a:pt x="423" y="459"/>
                      <a:pt x="549" y="459"/>
                    </a:cubicBezTo>
                    <a:close/>
                    <a:moveTo>
                      <a:pt x="830" y="729"/>
                    </a:moveTo>
                    <a:cubicBezTo>
                      <a:pt x="813" y="708"/>
                      <a:pt x="789" y="695"/>
                      <a:pt x="756" y="690"/>
                    </a:cubicBezTo>
                    <a:cubicBezTo>
                      <a:pt x="746" y="697"/>
                      <a:pt x="734" y="701"/>
                      <a:pt x="722" y="701"/>
                    </a:cubicBezTo>
                    <a:lnTo>
                      <a:pt x="679" y="701"/>
                    </a:lnTo>
                    <a:cubicBezTo>
                      <a:pt x="648" y="701"/>
                      <a:pt x="621" y="675"/>
                      <a:pt x="621" y="643"/>
                    </a:cubicBezTo>
                    <a:cubicBezTo>
                      <a:pt x="621" y="611"/>
                      <a:pt x="647" y="585"/>
                      <a:pt x="679" y="585"/>
                    </a:cubicBezTo>
                    <a:lnTo>
                      <a:pt x="722" y="585"/>
                    </a:lnTo>
                    <a:cubicBezTo>
                      <a:pt x="738" y="585"/>
                      <a:pt x="754" y="593"/>
                      <a:pt x="765" y="605"/>
                    </a:cubicBezTo>
                    <a:cubicBezTo>
                      <a:pt x="815" y="611"/>
                      <a:pt x="855" y="631"/>
                      <a:pt x="885" y="663"/>
                    </a:cubicBezTo>
                    <a:cubicBezTo>
                      <a:pt x="885" y="662"/>
                      <a:pt x="885" y="660"/>
                      <a:pt x="885" y="659"/>
                    </a:cubicBezTo>
                    <a:lnTo>
                      <a:pt x="874" y="607"/>
                    </a:lnTo>
                    <a:cubicBezTo>
                      <a:pt x="849" y="524"/>
                      <a:pt x="782" y="459"/>
                      <a:pt x="697" y="437"/>
                    </a:cubicBezTo>
                    <a:cubicBezTo>
                      <a:pt x="659" y="473"/>
                      <a:pt x="606" y="496"/>
                      <a:pt x="549" y="496"/>
                    </a:cubicBezTo>
                    <a:cubicBezTo>
                      <a:pt x="492" y="496"/>
                      <a:pt x="440" y="473"/>
                      <a:pt x="401" y="437"/>
                    </a:cubicBezTo>
                    <a:cubicBezTo>
                      <a:pt x="293" y="466"/>
                      <a:pt x="212" y="564"/>
                      <a:pt x="212" y="681"/>
                    </a:cubicBezTo>
                    <a:lnTo>
                      <a:pt x="212" y="807"/>
                    </a:lnTo>
                    <a:lnTo>
                      <a:pt x="857" y="807"/>
                    </a:lnTo>
                    <a:cubicBezTo>
                      <a:pt x="853" y="775"/>
                      <a:pt x="844" y="748"/>
                      <a:pt x="830" y="72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cxnSp>
          <p:nvCxnSpPr>
            <p:cNvPr id="6" name="直接连接符 11"/>
            <p:cNvCxnSpPr/>
            <p:nvPr/>
          </p:nvCxnSpPr>
          <p:spPr>
            <a:xfrm>
              <a:off x="525464" y="1092217"/>
              <a:ext cx="11134646" cy="0"/>
            </a:xfrm>
            <a:prstGeom prst="line">
              <a:avLst/>
            </a:prstGeom>
            <a:ln w="19050">
              <a:solidFill>
                <a:srgbClr val="0357A8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1087352" y="342786"/>
              <a:ext cx="6167238" cy="5835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b="1" spc="300" dirty="0">
                  <a:solidFill>
                    <a:srgbClr val="0357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 </a:t>
              </a:r>
              <a:r>
                <a:rPr lang="zh-CN" altLang="en-US" sz="3200" b="1" spc="300" dirty="0">
                  <a:solidFill>
                    <a:srgbClr val="0357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优化效果</a:t>
              </a:r>
              <a:r>
                <a:rPr lang="en-US" altLang="zh-CN" sz="3200" b="1" spc="300" dirty="0">
                  <a:solidFill>
                    <a:srgbClr val="0357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</a:t>
              </a:r>
              <a:endParaRPr sz="3200" b="1" spc="300" dirty="0">
                <a:solidFill>
                  <a:srgbClr val="0357A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aphicFrame>
        <p:nvGraphicFramePr>
          <p:cNvPr id="11" name="图表 10"/>
          <p:cNvGraphicFramePr/>
          <p:nvPr/>
        </p:nvGraphicFramePr>
        <p:xfrm>
          <a:off x="1096785" y="2372139"/>
          <a:ext cx="9922398" cy="3766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828261" y="1524000"/>
            <a:ext cx="8229600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300" dirty="0">
                <a:solidFill>
                  <a:srgbClr val="0357A8"/>
                </a:solidFill>
              </a:rPr>
              <a:t>在最终算例上，用</a:t>
            </a:r>
            <a:r>
              <a:rPr lang="zh-CN" altLang="en-US" sz="2300" b="1" dirty="0">
                <a:solidFill>
                  <a:srgbClr val="0357A8"/>
                </a:solidFill>
              </a:rPr>
              <a:t> </a:t>
            </a:r>
            <a:r>
              <a:rPr lang="zh-CN" altLang="en-US" sz="2300" b="1" dirty="0">
                <a:solidFill>
                  <a:srgbClr val="FF0000"/>
                </a:solidFill>
              </a:rPr>
              <a:t>1.</a:t>
            </a:r>
            <a:r>
              <a:rPr lang="en-US" altLang="zh-CN" sz="2300" b="1" dirty="0">
                <a:solidFill>
                  <a:srgbClr val="FF0000"/>
                </a:solidFill>
              </a:rPr>
              <a:t>4</a:t>
            </a:r>
            <a:r>
              <a:rPr lang="zh-CN" altLang="en-US" sz="2300" b="1" dirty="0">
                <a:solidFill>
                  <a:srgbClr val="FF0000"/>
                </a:solidFill>
              </a:rPr>
              <a:t>18316</a:t>
            </a:r>
            <a:r>
              <a:rPr lang="en-US" altLang="zh-CN" sz="2300" b="1" dirty="0">
                <a:solidFill>
                  <a:srgbClr val="0357A8"/>
                </a:solidFill>
              </a:rPr>
              <a:t> </a:t>
            </a:r>
            <a:r>
              <a:rPr lang="en-US" altLang="zh-CN" sz="2300" b="1" dirty="0">
                <a:solidFill>
                  <a:srgbClr val="FF0000"/>
                </a:solidFill>
              </a:rPr>
              <a:t>s</a:t>
            </a:r>
            <a:r>
              <a:rPr lang="zh-CN" altLang="en-US" sz="2300" dirty="0">
                <a:solidFill>
                  <a:srgbClr val="0357A8"/>
                </a:solidFill>
              </a:rPr>
              <a:t>完成测试，并</a:t>
            </a:r>
            <a:r>
              <a:rPr lang="zh-CN" altLang="en-US" sz="2300" b="1" dirty="0">
                <a:solidFill>
                  <a:srgbClr val="0357A8"/>
                </a:solidFill>
              </a:rPr>
              <a:t>通过</a:t>
            </a:r>
            <a:r>
              <a:rPr lang="zh-CN" altLang="en-US" sz="2300" dirty="0">
                <a:solidFill>
                  <a:srgbClr val="0357A8"/>
                </a:solidFill>
              </a:rPr>
              <a:t>正确性检验</a:t>
            </a:r>
            <a:endParaRPr lang="en-US" altLang="zh-CN" sz="2300" dirty="0">
              <a:solidFill>
                <a:srgbClr val="0357A8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66340" y="2817495"/>
            <a:ext cx="7480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5.610971</a:t>
            </a:r>
            <a:endParaRPr lang="zh-CN" altLang="en-US" sz="1000"/>
          </a:p>
        </p:txBody>
      </p:sp>
      <p:sp>
        <p:nvSpPr>
          <p:cNvPr id="3" name="文本框 2"/>
          <p:cNvSpPr txBox="1"/>
          <p:nvPr/>
        </p:nvSpPr>
        <p:spPr>
          <a:xfrm>
            <a:off x="5618480" y="3602990"/>
            <a:ext cx="9556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3.925999</a:t>
            </a:r>
            <a:endParaRPr lang="zh-CN" altLang="en-US" sz="1200"/>
          </a:p>
        </p:txBody>
      </p:sp>
      <p:sp>
        <p:nvSpPr>
          <p:cNvPr id="12" name="文本框 11"/>
          <p:cNvSpPr txBox="1"/>
          <p:nvPr/>
        </p:nvSpPr>
        <p:spPr>
          <a:xfrm>
            <a:off x="8792210" y="5039360"/>
            <a:ext cx="10731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dirty="0">
                <a:solidFill>
                  <a:srgbClr val="202020"/>
                </a:solidFill>
                <a:sym typeface="+mn-ea"/>
              </a:rPr>
              <a:t>1.</a:t>
            </a:r>
            <a:r>
              <a:rPr lang="en-US" altLang="zh-CN" sz="1200" b="1" dirty="0">
                <a:solidFill>
                  <a:srgbClr val="202020"/>
                </a:solidFill>
                <a:sym typeface="+mn-ea"/>
              </a:rPr>
              <a:t>4</a:t>
            </a:r>
            <a:r>
              <a:rPr lang="zh-CN" altLang="en-US" sz="1200" b="1" dirty="0">
                <a:solidFill>
                  <a:srgbClr val="202020"/>
                </a:solidFill>
                <a:sym typeface="+mn-ea"/>
              </a:rPr>
              <a:t>18316</a:t>
            </a:r>
            <a:r>
              <a:rPr lang="en-US" altLang="zh-CN" sz="1200" b="1" dirty="0">
                <a:solidFill>
                  <a:srgbClr val="202020"/>
                </a:solidFill>
                <a:sym typeface="+mn-ea"/>
              </a:rPr>
              <a:t> s</a:t>
            </a:r>
            <a:endParaRPr lang="en-US" altLang="zh-CN" sz="1200" b="1" dirty="0">
              <a:solidFill>
                <a:srgbClr val="20202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04272" y="2909977"/>
            <a:ext cx="76717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0" b="1" spc="300" dirty="0">
                <a:solidFill>
                  <a:srgbClr val="0357A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赛题二</a:t>
            </a:r>
            <a:endParaRPr lang="zh-CN" altLang="en-US" sz="7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9"/>
          <p:cNvGrpSpPr/>
          <p:nvPr/>
        </p:nvGrpSpPr>
        <p:grpSpPr>
          <a:xfrm>
            <a:off x="545121" y="340515"/>
            <a:ext cx="11210846" cy="751702"/>
            <a:chOff x="449264" y="340515"/>
            <a:chExt cx="11210846" cy="751702"/>
          </a:xfrm>
        </p:grpSpPr>
        <p:grpSp>
          <p:nvGrpSpPr>
            <p:cNvPr id="5" name="组合 18"/>
            <p:cNvGrpSpPr/>
            <p:nvPr/>
          </p:nvGrpSpPr>
          <p:grpSpPr>
            <a:xfrm>
              <a:off x="449264" y="340515"/>
              <a:ext cx="551664" cy="551664"/>
              <a:chOff x="1723126" y="2043618"/>
              <a:chExt cx="686135" cy="686135"/>
            </a:xfrm>
          </p:grpSpPr>
          <p:sp>
            <p:nvSpPr>
              <p:cNvPr id="9" name="椭圆 8"/>
              <p:cNvSpPr/>
              <p:nvPr/>
            </p:nvSpPr>
            <p:spPr>
              <a:xfrm flipH="1">
                <a:off x="1723126" y="2043618"/>
                <a:ext cx="686135" cy="686135"/>
              </a:xfrm>
              <a:prstGeom prst="ellipse">
                <a:avLst/>
              </a:prstGeom>
              <a:solidFill>
                <a:srgbClr val="035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Oval 8"/>
              <p:cNvSpPr/>
              <p:nvPr/>
            </p:nvSpPr>
            <p:spPr>
              <a:xfrm flipH="1">
                <a:off x="1881117" y="2210245"/>
                <a:ext cx="370153" cy="352881"/>
              </a:xfrm>
              <a:custGeom>
                <a:avLst/>
                <a:gdLst>
                  <a:gd name="T0" fmla="*/ 1098 w 1098"/>
                  <a:gd name="T1" fmla="*/ 839 h 1048"/>
                  <a:gd name="T2" fmla="*/ 1098 w 1098"/>
                  <a:gd name="T3" fmla="*/ 1048 h 1048"/>
                  <a:gd name="T4" fmla="*/ 0 w 1098"/>
                  <a:gd name="T5" fmla="*/ 1048 h 1048"/>
                  <a:gd name="T6" fmla="*/ 0 w 1098"/>
                  <a:gd name="T7" fmla="*/ 839 h 1048"/>
                  <a:gd name="T8" fmla="*/ 891 w 1098"/>
                  <a:gd name="T9" fmla="*/ 839 h 1048"/>
                  <a:gd name="T10" fmla="*/ 856 w 1098"/>
                  <a:gd name="T11" fmla="*/ 707 h 1048"/>
                  <a:gd name="T12" fmla="*/ 743 w 1098"/>
                  <a:gd name="T13" fmla="*/ 653 h 1048"/>
                  <a:gd name="T14" fmla="*/ 722 w 1098"/>
                  <a:gd name="T15" fmla="*/ 666 h 1048"/>
                  <a:gd name="T16" fmla="*/ 679 w 1098"/>
                  <a:gd name="T17" fmla="*/ 666 h 1048"/>
                  <a:gd name="T18" fmla="*/ 655 w 1098"/>
                  <a:gd name="T19" fmla="*/ 641 h 1048"/>
                  <a:gd name="T20" fmla="*/ 679 w 1098"/>
                  <a:gd name="T21" fmla="*/ 617 h 1048"/>
                  <a:gd name="T22" fmla="*/ 722 w 1098"/>
                  <a:gd name="T23" fmla="*/ 617 h 1048"/>
                  <a:gd name="T24" fmla="*/ 745 w 1098"/>
                  <a:gd name="T25" fmla="*/ 634 h 1048"/>
                  <a:gd name="T26" fmla="*/ 871 w 1098"/>
                  <a:gd name="T27" fmla="*/ 696 h 1048"/>
                  <a:gd name="T28" fmla="*/ 910 w 1098"/>
                  <a:gd name="T29" fmla="*/ 839 h 1048"/>
                  <a:gd name="T30" fmla="*/ 1098 w 1098"/>
                  <a:gd name="T31" fmla="*/ 839 h 1048"/>
                  <a:gd name="T32" fmla="*/ 1098 w 1098"/>
                  <a:gd name="T33" fmla="*/ 839 h 1048"/>
                  <a:gd name="T34" fmla="*/ 549 w 1098"/>
                  <a:gd name="T35" fmla="*/ 459 h 1048"/>
                  <a:gd name="T36" fmla="*/ 778 w 1098"/>
                  <a:gd name="T37" fmla="*/ 229 h 1048"/>
                  <a:gd name="T38" fmla="*/ 549 w 1098"/>
                  <a:gd name="T39" fmla="*/ 0 h 1048"/>
                  <a:gd name="T40" fmla="*/ 320 w 1098"/>
                  <a:gd name="T41" fmla="*/ 229 h 1048"/>
                  <a:gd name="T42" fmla="*/ 549 w 1098"/>
                  <a:gd name="T43" fmla="*/ 459 h 1048"/>
                  <a:gd name="T44" fmla="*/ 830 w 1098"/>
                  <a:gd name="T45" fmla="*/ 729 h 1048"/>
                  <a:gd name="T46" fmla="*/ 756 w 1098"/>
                  <a:gd name="T47" fmla="*/ 690 h 1048"/>
                  <a:gd name="T48" fmla="*/ 722 w 1098"/>
                  <a:gd name="T49" fmla="*/ 701 h 1048"/>
                  <a:gd name="T50" fmla="*/ 679 w 1098"/>
                  <a:gd name="T51" fmla="*/ 701 h 1048"/>
                  <a:gd name="T52" fmla="*/ 621 w 1098"/>
                  <a:gd name="T53" fmla="*/ 643 h 1048"/>
                  <a:gd name="T54" fmla="*/ 679 w 1098"/>
                  <a:gd name="T55" fmla="*/ 585 h 1048"/>
                  <a:gd name="T56" fmla="*/ 722 w 1098"/>
                  <a:gd name="T57" fmla="*/ 585 h 1048"/>
                  <a:gd name="T58" fmla="*/ 765 w 1098"/>
                  <a:gd name="T59" fmla="*/ 605 h 1048"/>
                  <a:gd name="T60" fmla="*/ 885 w 1098"/>
                  <a:gd name="T61" fmla="*/ 663 h 1048"/>
                  <a:gd name="T62" fmla="*/ 885 w 1098"/>
                  <a:gd name="T63" fmla="*/ 659 h 1048"/>
                  <a:gd name="T64" fmla="*/ 874 w 1098"/>
                  <a:gd name="T65" fmla="*/ 607 h 1048"/>
                  <a:gd name="T66" fmla="*/ 697 w 1098"/>
                  <a:gd name="T67" fmla="*/ 437 h 1048"/>
                  <a:gd name="T68" fmla="*/ 549 w 1098"/>
                  <a:gd name="T69" fmla="*/ 496 h 1048"/>
                  <a:gd name="T70" fmla="*/ 401 w 1098"/>
                  <a:gd name="T71" fmla="*/ 437 h 1048"/>
                  <a:gd name="T72" fmla="*/ 212 w 1098"/>
                  <a:gd name="T73" fmla="*/ 681 h 1048"/>
                  <a:gd name="T74" fmla="*/ 212 w 1098"/>
                  <a:gd name="T75" fmla="*/ 807 h 1048"/>
                  <a:gd name="T76" fmla="*/ 857 w 1098"/>
                  <a:gd name="T77" fmla="*/ 807 h 1048"/>
                  <a:gd name="T78" fmla="*/ 830 w 1098"/>
                  <a:gd name="T79" fmla="*/ 729 h 1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98" h="1048">
                    <a:moveTo>
                      <a:pt x="1098" y="839"/>
                    </a:moveTo>
                    <a:lnTo>
                      <a:pt x="1098" y="1048"/>
                    </a:lnTo>
                    <a:lnTo>
                      <a:pt x="0" y="1048"/>
                    </a:lnTo>
                    <a:lnTo>
                      <a:pt x="0" y="839"/>
                    </a:lnTo>
                    <a:lnTo>
                      <a:pt x="891" y="839"/>
                    </a:lnTo>
                    <a:cubicBezTo>
                      <a:pt x="892" y="794"/>
                      <a:pt x="884" y="744"/>
                      <a:pt x="856" y="707"/>
                    </a:cubicBezTo>
                    <a:cubicBezTo>
                      <a:pt x="832" y="675"/>
                      <a:pt x="794" y="656"/>
                      <a:pt x="743" y="653"/>
                    </a:cubicBezTo>
                    <a:cubicBezTo>
                      <a:pt x="739" y="660"/>
                      <a:pt x="731" y="666"/>
                      <a:pt x="722" y="666"/>
                    </a:cubicBezTo>
                    <a:lnTo>
                      <a:pt x="679" y="666"/>
                    </a:lnTo>
                    <a:cubicBezTo>
                      <a:pt x="666" y="666"/>
                      <a:pt x="655" y="655"/>
                      <a:pt x="655" y="641"/>
                    </a:cubicBezTo>
                    <a:cubicBezTo>
                      <a:pt x="655" y="628"/>
                      <a:pt x="666" y="617"/>
                      <a:pt x="679" y="617"/>
                    </a:cubicBezTo>
                    <a:lnTo>
                      <a:pt x="722" y="617"/>
                    </a:lnTo>
                    <a:cubicBezTo>
                      <a:pt x="733" y="617"/>
                      <a:pt x="742" y="624"/>
                      <a:pt x="745" y="634"/>
                    </a:cubicBezTo>
                    <a:cubicBezTo>
                      <a:pt x="801" y="638"/>
                      <a:pt x="843" y="659"/>
                      <a:pt x="871" y="696"/>
                    </a:cubicBezTo>
                    <a:cubicBezTo>
                      <a:pt x="903" y="737"/>
                      <a:pt x="911" y="791"/>
                      <a:pt x="910" y="839"/>
                    </a:cubicBezTo>
                    <a:lnTo>
                      <a:pt x="1098" y="839"/>
                    </a:lnTo>
                    <a:lnTo>
                      <a:pt x="1098" y="839"/>
                    </a:lnTo>
                    <a:close/>
                    <a:moveTo>
                      <a:pt x="549" y="459"/>
                    </a:moveTo>
                    <a:cubicBezTo>
                      <a:pt x="676" y="459"/>
                      <a:pt x="778" y="356"/>
                      <a:pt x="778" y="229"/>
                    </a:cubicBezTo>
                    <a:cubicBezTo>
                      <a:pt x="778" y="103"/>
                      <a:pt x="676" y="0"/>
                      <a:pt x="549" y="0"/>
                    </a:cubicBezTo>
                    <a:cubicBezTo>
                      <a:pt x="423" y="0"/>
                      <a:pt x="320" y="103"/>
                      <a:pt x="320" y="229"/>
                    </a:cubicBezTo>
                    <a:cubicBezTo>
                      <a:pt x="320" y="356"/>
                      <a:pt x="423" y="459"/>
                      <a:pt x="549" y="459"/>
                    </a:cubicBezTo>
                    <a:close/>
                    <a:moveTo>
                      <a:pt x="830" y="729"/>
                    </a:moveTo>
                    <a:cubicBezTo>
                      <a:pt x="813" y="708"/>
                      <a:pt x="789" y="695"/>
                      <a:pt x="756" y="690"/>
                    </a:cubicBezTo>
                    <a:cubicBezTo>
                      <a:pt x="746" y="697"/>
                      <a:pt x="734" y="701"/>
                      <a:pt x="722" y="701"/>
                    </a:cubicBezTo>
                    <a:lnTo>
                      <a:pt x="679" y="701"/>
                    </a:lnTo>
                    <a:cubicBezTo>
                      <a:pt x="648" y="701"/>
                      <a:pt x="621" y="675"/>
                      <a:pt x="621" y="643"/>
                    </a:cubicBezTo>
                    <a:cubicBezTo>
                      <a:pt x="621" y="611"/>
                      <a:pt x="647" y="585"/>
                      <a:pt x="679" y="585"/>
                    </a:cubicBezTo>
                    <a:lnTo>
                      <a:pt x="722" y="585"/>
                    </a:lnTo>
                    <a:cubicBezTo>
                      <a:pt x="738" y="585"/>
                      <a:pt x="754" y="593"/>
                      <a:pt x="765" y="605"/>
                    </a:cubicBezTo>
                    <a:cubicBezTo>
                      <a:pt x="815" y="611"/>
                      <a:pt x="855" y="631"/>
                      <a:pt x="885" y="663"/>
                    </a:cubicBezTo>
                    <a:cubicBezTo>
                      <a:pt x="885" y="662"/>
                      <a:pt x="885" y="660"/>
                      <a:pt x="885" y="659"/>
                    </a:cubicBezTo>
                    <a:lnTo>
                      <a:pt x="874" y="607"/>
                    </a:lnTo>
                    <a:cubicBezTo>
                      <a:pt x="849" y="524"/>
                      <a:pt x="782" y="459"/>
                      <a:pt x="697" y="437"/>
                    </a:cubicBezTo>
                    <a:cubicBezTo>
                      <a:pt x="659" y="473"/>
                      <a:pt x="606" y="496"/>
                      <a:pt x="549" y="496"/>
                    </a:cubicBezTo>
                    <a:cubicBezTo>
                      <a:pt x="492" y="496"/>
                      <a:pt x="440" y="473"/>
                      <a:pt x="401" y="437"/>
                    </a:cubicBezTo>
                    <a:cubicBezTo>
                      <a:pt x="293" y="466"/>
                      <a:pt x="212" y="564"/>
                      <a:pt x="212" y="681"/>
                    </a:cubicBezTo>
                    <a:lnTo>
                      <a:pt x="212" y="807"/>
                    </a:lnTo>
                    <a:lnTo>
                      <a:pt x="857" y="807"/>
                    </a:lnTo>
                    <a:cubicBezTo>
                      <a:pt x="853" y="775"/>
                      <a:pt x="844" y="748"/>
                      <a:pt x="830" y="72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cxnSp>
          <p:nvCxnSpPr>
            <p:cNvPr id="6" name="直接连接符 11"/>
            <p:cNvCxnSpPr/>
            <p:nvPr/>
          </p:nvCxnSpPr>
          <p:spPr>
            <a:xfrm>
              <a:off x="525464" y="1092217"/>
              <a:ext cx="11134646" cy="0"/>
            </a:xfrm>
            <a:prstGeom prst="line">
              <a:avLst/>
            </a:prstGeom>
            <a:ln w="19050">
              <a:solidFill>
                <a:srgbClr val="0357A8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1087352" y="342786"/>
              <a:ext cx="6167238" cy="5835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b="1" spc="300" dirty="0">
                  <a:solidFill>
                    <a:srgbClr val="0357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 </a:t>
              </a:r>
              <a:r>
                <a:rPr lang="zh-CN" altLang="en-US" sz="3200" b="1" spc="300" dirty="0">
                  <a:solidFill>
                    <a:srgbClr val="0357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赛题分析</a:t>
              </a:r>
              <a:r>
                <a:rPr lang="en-US" altLang="zh-CN" sz="3200" b="1" spc="300" dirty="0">
                  <a:solidFill>
                    <a:srgbClr val="0357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&amp;</a:t>
              </a:r>
              <a:r>
                <a:rPr lang="zh-CN" altLang="en-US" sz="3200" b="1" spc="300" dirty="0">
                  <a:solidFill>
                    <a:srgbClr val="0357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优化方法</a:t>
              </a:r>
              <a:endParaRPr sz="3200" b="1" spc="300" dirty="0">
                <a:solidFill>
                  <a:srgbClr val="0357A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302479" y="1881810"/>
          <a:ext cx="9736583" cy="4214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791"/>
                <a:gridCol w="4773264"/>
                <a:gridCol w="3245528"/>
              </a:tblGrid>
              <a:tr h="49444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500" dirty="0"/>
                        <a:t>赛题分析</a:t>
                      </a:r>
                      <a:endParaRPr lang="zh-CN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500" dirty="0"/>
                        <a:t>优化方法</a:t>
                      </a:r>
                      <a:endParaRPr lang="zh-CN" altLang="en-US" sz="2500" dirty="0"/>
                    </a:p>
                  </a:txBody>
                  <a:tcPr/>
                </a:tc>
              </a:tr>
              <a:tr h="9299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357A8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357A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500" dirty="0"/>
                        <a:t>单线程</a:t>
                      </a:r>
                      <a:endParaRPr lang="zh-CN" altLang="en-US" sz="2500" dirty="0"/>
                    </a:p>
                    <a:p>
                      <a:pPr algn="ctr"/>
                      <a:endParaRPr lang="zh-CN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500" dirty="0">
                          <a:solidFill>
                            <a:srgbClr val="C00000"/>
                          </a:solidFill>
                        </a:rPr>
                        <a:t>OpenMP </a:t>
                      </a:r>
                      <a:r>
                        <a:rPr lang="zh-CN" altLang="en-US" sz="2500" dirty="0">
                          <a:solidFill>
                            <a:srgbClr val="0357A8"/>
                          </a:solidFill>
                        </a:rPr>
                        <a:t>并行化</a:t>
                      </a:r>
                      <a:endParaRPr lang="zh-CN" altLang="en-US" sz="2500" dirty="0">
                        <a:solidFill>
                          <a:srgbClr val="0357A8"/>
                        </a:solidFill>
                      </a:endParaRPr>
                    </a:p>
                    <a:p>
                      <a:endParaRPr lang="zh-CN" altLang="en-US" sz="2500" dirty="0"/>
                    </a:p>
                  </a:txBody>
                  <a:tcPr/>
                </a:tc>
              </a:tr>
              <a:tr h="9299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357A8"/>
                          </a:solidFill>
                        </a:rPr>
                        <a:t>2</a:t>
                      </a:r>
                      <a:endParaRPr lang="zh-CN" altLang="en-US" sz="2500" dirty="0">
                        <a:solidFill>
                          <a:srgbClr val="0357A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500" dirty="0"/>
                        <a:t>数据流水线</a:t>
                      </a:r>
                      <a:endParaRPr lang="zh-CN" altLang="en-US" sz="2500" dirty="0"/>
                    </a:p>
                    <a:p>
                      <a:pPr algn="l"/>
                      <a:endParaRPr lang="zh-CN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500" dirty="0">
                          <a:solidFill>
                            <a:srgbClr val="C00000"/>
                          </a:solidFill>
                        </a:rPr>
                        <a:t>SVE</a:t>
                      </a:r>
                      <a:r>
                        <a:rPr lang="en-US" altLang="zh-CN" sz="2500" dirty="0">
                          <a:solidFill>
                            <a:srgbClr val="0357A8"/>
                          </a:solidFill>
                        </a:rPr>
                        <a:t> </a:t>
                      </a:r>
                      <a:r>
                        <a:rPr lang="zh-CN" altLang="en-US" sz="2500" dirty="0">
                          <a:solidFill>
                            <a:srgbClr val="0357A8"/>
                          </a:solidFill>
                        </a:rPr>
                        <a:t>向量化</a:t>
                      </a:r>
                      <a:endParaRPr lang="zh-CN" altLang="en-US" sz="2500" dirty="0">
                        <a:solidFill>
                          <a:srgbClr val="0357A8"/>
                        </a:solidFill>
                      </a:endParaRPr>
                    </a:p>
                    <a:p>
                      <a:pPr algn="l"/>
                      <a:endParaRPr lang="zh-CN" altLang="en-US" sz="2500" dirty="0"/>
                    </a:p>
                  </a:txBody>
                  <a:tcPr/>
                </a:tc>
              </a:tr>
              <a:tr h="9299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357A8"/>
                          </a:solidFill>
                        </a:rPr>
                        <a:t>3</a:t>
                      </a:r>
                      <a:endParaRPr lang="zh-CN" altLang="en-US" sz="2500" dirty="0">
                        <a:solidFill>
                          <a:srgbClr val="0357A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500" dirty="0"/>
                        <a:t>高幂次运算</a:t>
                      </a:r>
                      <a:endParaRPr lang="zh-CN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500" dirty="0">
                          <a:solidFill>
                            <a:srgbClr val="C00000"/>
                          </a:solidFill>
                        </a:rPr>
                        <a:t>快速幂</a:t>
                      </a:r>
                      <a:r>
                        <a:rPr lang="zh-CN" altLang="en-US" sz="2500" dirty="0">
                          <a:solidFill>
                            <a:srgbClr val="0357A8"/>
                          </a:solidFill>
                        </a:rPr>
                        <a:t>向量化</a:t>
                      </a:r>
                      <a:endParaRPr lang="en-US" altLang="zh-CN" sz="2500" dirty="0">
                        <a:solidFill>
                          <a:srgbClr val="0357A8"/>
                        </a:solidFill>
                      </a:endParaRPr>
                    </a:p>
                    <a:p>
                      <a:pPr algn="l"/>
                      <a:endParaRPr lang="zh-CN" altLang="en-US" sz="2500" dirty="0"/>
                    </a:p>
                  </a:txBody>
                  <a:tcPr/>
                </a:tc>
              </a:tr>
              <a:tr h="9299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357A8"/>
                          </a:solidFill>
                        </a:rPr>
                        <a:t>4</a:t>
                      </a:r>
                      <a:endParaRPr lang="zh-CN" altLang="en-US" sz="2500" dirty="0">
                        <a:solidFill>
                          <a:srgbClr val="0357A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500" dirty="0">
                          <a:solidFill>
                            <a:schemeClr val="tx1"/>
                          </a:solidFill>
                        </a:rPr>
                        <a:t>Memory bound</a:t>
                      </a:r>
                      <a:endParaRPr lang="zh-CN" altLang="en-US" sz="25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500" dirty="0">
                          <a:solidFill>
                            <a:srgbClr val="0357A8"/>
                          </a:solidFill>
                        </a:rPr>
                        <a:t>绑 </a:t>
                      </a:r>
                      <a:r>
                        <a:rPr lang="en-US" altLang="zh-CN" sz="2500" dirty="0">
                          <a:solidFill>
                            <a:srgbClr val="C00000"/>
                          </a:solidFill>
                        </a:rPr>
                        <a:t>NUMA </a:t>
                      </a:r>
                      <a:r>
                        <a:rPr lang="zh-CN" altLang="en-US" sz="2500" dirty="0">
                          <a:solidFill>
                            <a:srgbClr val="0357A8"/>
                          </a:solidFill>
                        </a:rPr>
                        <a:t>节点</a:t>
                      </a:r>
                      <a:endParaRPr lang="zh-CN" altLang="en-US" sz="2500" dirty="0">
                        <a:solidFill>
                          <a:srgbClr val="0357A8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9"/>
          <p:cNvGrpSpPr/>
          <p:nvPr/>
        </p:nvGrpSpPr>
        <p:grpSpPr>
          <a:xfrm>
            <a:off x="545121" y="340515"/>
            <a:ext cx="11210846" cy="751702"/>
            <a:chOff x="449264" y="340515"/>
            <a:chExt cx="11210846" cy="751702"/>
          </a:xfrm>
        </p:grpSpPr>
        <p:grpSp>
          <p:nvGrpSpPr>
            <p:cNvPr id="5" name="组合 18"/>
            <p:cNvGrpSpPr/>
            <p:nvPr/>
          </p:nvGrpSpPr>
          <p:grpSpPr>
            <a:xfrm>
              <a:off x="449264" y="340515"/>
              <a:ext cx="551664" cy="551664"/>
              <a:chOff x="1723126" y="2043618"/>
              <a:chExt cx="686135" cy="686135"/>
            </a:xfrm>
          </p:grpSpPr>
          <p:sp>
            <p:nvSpPr>
              <p:cNvPr id="9" name="椭圆 8"/>
              <p:cNvSpPr/>
              <p:nvPr/>
            </p:nvSpPr>
            <p:spPr>
              <a:xfrm flipH="1">
                <a:off x="1723126" y="2043618"/>
                <a:ext cx="686135" cy="686135"/>
              </a:xfrm>
              <a:prstGeom prst="ellipse">
                <a:avLst/>
              </a:prstGeom>
              <a:solidFill>
                <a:srgbClr val="035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Oval 8"/>
              <p:cNvSpPr/>
              <p:nvPr/>
            </p:nvSpPr>
            <p:spPr>
              <a:xfrm flipH="1">
                <a:off x="1881117" y="2210245"/>
                <a:ext cx="370153" cy="352881"/>
              </a:xfrm>
              <a:custGeom>
                <a:avLst/>
                <a:gdLst>
                  <a:gd name="T0" fmla="*/ 1098 w 1098"/>
                  <a:gd name="T1" fmla="*/ 839 h 1048"/>
                  <a:gd name="T2" fmla="*/ 1098 w 1098"/>
                  <a:gd name="T3" fmla="*/ 1048 h 1048"/>
                  <a:gd name="T4" fmla="*/ 0 w 1098"/>
                  <a:gd name="T5" fmla="*/ 1048 h 1048"/>
                  <a:gd name="T6" fmla="*/ 0 w 1098"/>
                  <a:gd name="T7" fmla="*/ 839 h 1048"/>
                  <a:gd name="T8" fmla="*/ 891 w 1098"/>
                  <a:gd name="T9" fmla="*/ 839 h 1048"/>
                  <a:gd name="T10" fmla="*/ 856 w 1098"/>
                  <a:gd name="T11" fmla="*/ 707 h 1048"/>
                  <a:gd name="T12" fmla="*/ 743 w 1098"/>
                  <a:gd name="T13" fmla="*/ 653 h 1048"/>
                  <a:gd name="T14" fmla="*/ 722 w 1098"/>
                  <a:gd name="T15" fmla="*/ 666 h 1048"/>
                  <a:gd name="T16" fmla="*/ 679 w 1098"/>
                  <a:gd name="T17" fmla="*/ 666 h 1048"/>
                  <a:gd name="T18" fmla="*/ 655 w 1098"/>
                  <a:gd name="T19" fmla="*/ 641 h 1048"/>
                  <a:gd name="T20" fmla="*/ 679 w 1098"/>
                  <a:gd name="T21" fmla="*/ 617 h 1048"/>
                  <a:gd name="T22" fmla="*/ 722 w 1098"/>
                  <a:gd name="T23" fmla="*/ 617 h 1048"/>
                  <a:gd name="T24" fmla="*/ 745 w 1098"/>
                  <a:gd name="T25" fmla="*/ 634 h 1048"/>
                  <a:gd name="T26" fmla="*/ 871 w 1098"/>
                  <a:gd name="T27" fmla="*/ 696 h 1048"/>
                  <a:gd name="T28" fmla="*/ 910 w 1098"/>
                  <a:gd name="T29" fmla="*/ 839 h 1048"/>
                  <a:gd name="T30" fmla="*/ 1098 w 1098"/>
                  <a:gd name="T31" fmla="*/ 839 h 1048"/>
                  <a:gd name="T32" fmla="*/ 1098 w 1098"/>
                  <a:gd name="T33" fmla="*/ 839 h 1048"/>
                  <a:gd name="T34" fmla="*/ 549 w 1098"/>
                  <a:gd name="T35" fmla="*/ 459 h 1048"/>
                  <a:gd name="T36" fmla="*/ 778 w 1098"/>
                  <a:gd name="T37" fmla="*/ 229 h 1048"/>
                  <a:gd name="T38" fmla="*/ 549 w 1098"/>
                  <a:gd name="T39" fmla="*/ 0 h 1048"/>
                  <a:gd name="T40" fmla="*/ 320 w 1098"/>
                  <a:gd name="T41" fmla="*/ 229 h 1048"/>
                  <a:gd name="T42" fmla="*/ 549 w 1098"/>
                  <a:gd name="T43" fmla="*/ 459 h 1048"/>
                  <a:gd name="T44" fmla="*/ 830 w 1098"/>
                  <a:gd name="T45" fmla="*/ 729 h 1048"/>
                  <a:gd name="T46" fmla="*/ 756 w 1098"/>
                  <a:gd name="T47" fmla="*/ 690 h 1048"/>
                  <a:gd name="T48" fmla="*/ 722 w 1098"/>
                  <a:gd name="T49" fmla="*/ 701 h 1048"/>
                  <a:gd name="T50" fmla="*/ 679 w 1098"/>
                  <a:gd name="T51" fmla="*/ 701 h 1048"/>
                  <a:gd name="T52" fmla="*/ 621 w 1098"/>
                  <a:gd name="T53" fmla="*/ 643 h 1048"/>
                  <a:gd name="T54" fmla="*/ 679 w 1098"/>
                  <a:gd name="T55" fmla="*/ 585 h 1048"/>
                  <a:gd name="T56" fmla="*/ 722 w 1098"/>
                  <a:gd name="T57" fmla="*/ 585 h 1048"/>
                  <a:gd name="T58" fmla="*/ 765 w 1098"/>
                  <a:gd name="T59" fmla="*/ 605 h 1048"/>
                  <a:gd name="T60" fmla="*/ 885 w 1098"/>
                  <a:gd name="T61" fmla="*/ 663 h 1048"/>
                  <a:gd name="T62" fmla="*/ 885 w 1098"/>
                  <a:gd name="T63" fmla="*/ 659 h 1048"/>
                  <a:gd name="T64" fmla="*/ 874 w 1098"/>
                  <a:gd name="T65" fmla="*/ 607 h 1048"/>
                  <a:gd name="T66" fmla="*/ 697 w 1098"/>
                  <a:gd name="T67" fmla="*/ 437 h 1048"/>
                  <a:gd name="T68" fmla="*/ 549 w 1098"/>
                  <a:gd name="T69" fmla="*/ 496 h 1048"/>
                  <a:gd name="T70" fmla="*/ 401 w 1098"/>
                  <a:gd name="T71" fmla="*/ 437 h 1048"/>
                  <a:gd name="T72" fmla="*/ 212 w 1098"/>
                  <a:gd name="T73" fmla="*/ 681 h 1048"/>
                  <a:gd name="T74" fmla="*/ 212 w 1098"/>
                  <a:gd name="T75" fmla="*/ 807 h 1048"/>
                  <a:gd name="T76" fmla="*/ 857 w 1098"/>
                  <a:gd name="T77" fmla="*/ 807 h 1048"/>
                  <a:gd name="T78" fmla="*/ 830 w 1098"/>
                  <a:gd name="T79" fmla="*/ 729 h 1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98" h="1048">
                    <a:moveTo>
                      <a:pt x="1098" y="839"/>
                    </a:moveTo>
                    <a:lnTo>
                      <a:pt x="1098" y="1048"/>
                    </a:lnTo>
                    <a:lnTo>
                      <a:pt x="0" y="1048"/>
                    </a:lnTo>
                    <a:lnTo>
                      <a:pt x="0" y="839"/>
                    </a:lnTo>
                    <a:lnTo>
                      <a:pt x="891" y="839"/>
                    </a:lnTo>
                    <a:cubicBezTo>
                      <a:pt x="892" y="794"/>
                      <a:pt x="884" y="744"/>
                      <a:pt x="856" y="707"/>
                    </a:cubicBezTo>
                    <a:cubicBezTo>
                      <a:pt x="832" y="675"/>
                      <a:pt x="794" y="656"/>
                      <a:pt x="743" y="653"/>
                    </a:cubicBezTo>
                    <a:cubicBezTo>
                      <a:pt x="739" y="660"/>
                      <a:pt x="731" y="666"/>
                      <a:pt x="722" y="666"/>
                    </a:cubicBezTo>
                    <a:lnTo>
                      <a:pt x="679" y="666"/>
                    </a:lnTo>
                    <a:cubicBezTo>
                      <a:pt x="666" y="666"/>
                      <a:pt x="655" y="655"/>
                      <a:pt x="655" y="641"/>
                    </a:cubicBezTo>
                    <a:cubicBezTo>
                      <a:pt x="655" y="628"/>
                      <a:pt x="666" y="617"/>
                      <a:pt x="679" y="617"/>
                    </a:cubicBezTo>
                    <a:lnTo>
                      <a:pt x="722" y="617"/>
                    </a:lnTo>
                    <a:cubicBezTo>
                      <a:pt x="733" y="617"/>
                      <a:pt x="742" y="624"/>
                      <a:pt x="745" y="634"/>
                    </a:cubicBezTo>
                    <a:cubicBezTo>
                      <a:pt x="801" y="638"/>
                      <a:pt x="843" y="659"/>
                      <a:pt x="871" y="696"/>
                    </a:cubicBezTo>
                    <a:cubicBezTo>
                      <a:pt x="903" y="737"/>
                      <a:pt x="911" y="791"/>
                      <a:pt x="910" y="839"/>
                    </a:cubicBezTo>
                    <a:lnTo>
                      <a:pt x="1098" y="839"/>
                    </a:lnTo>
                    <a:lnTo>
                      <a:pt x="1098" y="839"/>
                    </a:lnTo>
                    <a:close/>
                    <a:moveTo>
                      <a:pt x="549" y="459"/>
                    </a:moveTo>
                    <a:cubicBezTo>
                      <a:pt x="676" y="459"/>
                      <a:pt x="778" y="356"/>
                      <a:pt x="778" y="229"/>
                    </a:cubicBezTo>
                    <a:cubicBezTo>
                      <a:pt x="778" y="103"/>
                      <a:pt x="676" y="0"/>
                      <a:pt x="549" y="0"/>
                    </a:cubicBezTo>
                    <a:cubicBezTo>
                      <a:pt x="423" y="0"/>
                      <a:pt x="320" y="103"/>
                      <a:pt x="320" y="229"/>
                    </a:cubicBezTo>
                    <a:cubicBezTo>
                      <a:pt x="320" y="356"/>
                      <a:pt x="423" y="459"/>
                      <a:pt x="549" y="459"/>
                    </a:cubicBezTo>
                    <a:close/>
                    <a:moveTo>
                      <a:pt x="830" y="729"/>
                    </a:moveTo>
                    <a:cubicBezTo>
                      <a:pt x="813" y="708"/>
                      <a:pt x="789" y="695"/>
                      <a:pt x="756" y="690"/>
                    </a:cubicBezTo>
                    <a:cubicBezTo>
                      <a:pt x="746" y="697"/>
                      <a:pt x="734" y="701"/>
                      <a:pt x="722" y="701"/>
                    </a:cubicBezTo>
                    <a:lnTo>
                      <a:pt x="679" y="701"/>
                    </a:lnTo>
                    <a:cubicBezTo>
                      <a:pt x="648" y="701"/>
                      <a:pt x="621" y="675"/>
                      <a:pt x="621" y="643"/>
                    </a:cubicBezTo>
                    <a:cubicBezTo>
                      <a:pt x="621" y="611"/>
                      <a:pt x="647" y="585"/>
                      <a:pt x="679" y="585"/>
                    </a:cubicBezTo>
                    <a:lnTo>
                      <a:pt x="722" y="585"/>
                    </a:lnTo>
                    <a:cubicBezTo>
                      <a:pt x="738" y="585"/>
                      <a:pt x="754" y="593"/>
                      <a:pt x="765" y="605"/>
                    </a:cubicBezTo>
                    <a:cubicBezTo>
                      <a:pt x="815" y="611"/>
                      <a:pt x="855" y="631"/>
                      <a:pt x="885" y="663"/>
                    </a:cubicBezTo>
                    <a:cubicBezTo>
                      <a:pt x="885" y="662"/>
                      <a:pt x="885" y="660"/>
                      <a:pt x="885" y="659"/>
                    </a:cubicBezTo>
                    <a:lnTo>
                      <a:pt x="874" y="607"/>
                    </a:lnTo>
                    <a:cubicBezTo>
                      <a:pt x="849" y="524"/>
                      <a:pt x="782" y="459"/>
                      <a:pt x="697" y="437"/>
                    </a:cubicBezTo>
                    <a:cubicBezTo>
                      <a:pt x="659" y="473"/>
                      <a:pt x="606" y="496"/>
                      <a:pt x="549" y="496"/>
                    </a:cubicBezTo>
                    <a:cubicBezTo>
                      <a:pt x="492" y="496"/>
                      <a:pt x="440" y="473"/>
                      <a:pt x="401" y="437"/>
                    </a:cubicBezTo>
                    <a:cubicBezTo>
                      <a:pt x="293" y="466"/>
                      <a:pt x="212" y="564"/>
                      <a:pt x="212" y="681"/>
                    </a:cubicBezTo>
                    <a:lnTo>
                      <a:pt x="212" y="807"/>
                    </a:lnTo>
                    <a:lnTo>
                      <a:pt x="857" y="807"/>
                    </a:lnTo>
                    <a:cubicBezTo>
                      <a:pt x="853" y="775"/>
                      <a:pt x="844" y="748"/>
                      <a:pt x="830" y="72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cxnSp>
          <p:nvCxnSpPr>
            <p:cNvPr id="6" name="直接连接符 11"/>
            <p:cNvCxnSpPr/>
            <p:nvPr/>
          </p:nvCxnSpPr>
          <p:spPr>
            <a:xfrm>
              <a:off x="525464" y="1092217"/>
              <a:ext cx="11134646" cy="0"/>
            </a:xfrm>
            <a:prstGeom prst="line">
              <a:avLst/>
            </a:prstGeom>
            <a:ln w="19050">
              <a:solidFill>
                <a:srgbClr val="0357A8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1087352" y="342786"/>
              <a:ext cx="6167238" cy="5835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b="1" spc="300" dirty="0">
                  <a:solidFill>
                    <a:srgbClr val="0357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 </a:t>
              </a:r>
              <a:r>
                <a:rPr lang="zh-CN" altLang="en-US" sz="3200" b="1" spc="300" dirty="0">
                  <a:solidFill>
                    <a:srgbClr val="0357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亮点技术</a:t>
              </a:r>
              <a:r>
                <a:rPr lang="en-US" altLang="zh-CN" sz="3200" b="1" spc="300" dirty="0">
                  <a:solidFill>
                    <a:srgbClr val="0357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</a:t>
              </a:r>
              <a:endParaRPr sz="3200" b="1" spc="300" dirty="0">
                <a:solidFill>
                  <a:srgbClr val="0357A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39638" y="1529751"/>
            <a:ext cx="10472468" cy="4308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spc="300" dirty="0">
                <a:solidFill>
                  <a:srgbClr val="0357A8"/>
                </a:solidFill>
                <a:latin typeface="+mj-ea"/>
                <a:ea typeface="+mj-ea"/>
              </a:rPr>
              <a:t>一、</a:t>
            </a:r>
            <a:r>
              <a:rPr lang="en-US" altLang="zh-CN" sz="2000" b="1" dirty="0">
                <a:solidFill>
                  <a:srgbClr val="0357A8"/>
                </a:solidFill>
                <a:latin typeface="+mj-ea"/>
                <a:ea typeface="+mj-ea"/>
              </a:rPr>
              <a:t>SIMD</a:t>
            </a:r>
            <a:r>
              <a:rPr lang="zh-CN" altLang="en-US" sz="2000" b="1" dirty="0">
                <a:solidFill>
                  <a:srgbClr val="0357A8"/>
                </a:solidFill>
                <a:latin typeface="+mj-ea"/>
                <a:ea typeface="+mj-ea"/>
              </a:rPr>
              <a:t>（</a:t>
            </a:r>
            <a:r>
              <a:rPr lang="en-US" altLang="zh-CN" sz="2000" b="1" dirty="0">
                <a:solidFill>
                  <a:srgbClr val="0357A8"/>
                </a:solidFill>
                <a:latin typeface="+mj-ea"/>
                <a:ea typeface="+mj-ea"/>
              </a:rPr>
              <a:t>ARM SVE</a:t>
            </a:r>
            <a:r>
              <a:rPr lang="zh-CN" altLang="en-US" sz="2000" b="1" dirty="0">
                <a:solidFill>
                  <a:srgbClr val="0357A8"/>
                </a:solidFill>
                <a:latin typeface="+mj-ea"/>
                <a:ea typeface="+mj-ea"/>
              </a:rPr>
              <a:t>）</a:t>
            </a:r>
            <a:endParaRPr lang="en-US" altLang="zh-CN" sz="2000" b="1" dirty="0">
              <a:solidFill>
                <a:srgbClr val="0357A8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endParaRPr lang="en-US" altLang="zh-CN" sz="2000" b="1" dirty="0">
              <a:solidFill>
                <a:srgbClr val="0357A8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357A8"/>
                </a:solidFill>
                <a:latin typeface="+mj-ea"/>
                <a:ea typeface="+mj-ea"/>
              </a:rPr>
              <a:t>向量化：</a:t>
            </a:r>
            <a:endParaRPr lang="en-US" altLang="zh-CN" sz="2000" b="1" dirty="0">
              <a:solidFill>
                <a:srgbClr val="0357A8"/>
              </a:solidFill>
              <a:latin typeface="+mj-ea"/>
              <a:ea typeface="+mj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357A8"/>
                </a:solidFill>
                <a:latin typeface="+mj-ea"/>
                <a:ea typeface="+mj-ea"/>
              </a:rPr>
              <a:t>将标量运算转换为向量运算，大幅提升计算速度。</a:t>
            </a:r>
            <a:endParaRPr lang="en-US" altLang="zh-CN" sz="2000" dirty="0">
              <a:solidFill>
                <a:srgbClr val="0357A8"/>
              </a:solidFill>
              <a:latin typeface="+mj-ea"/>
              <a:ea typeface="+mj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357A8"/>
                </a:solidFill>
                <a:latin typeface="+mj-ea"/>
                <a:ea typeface="+mj-ea"/>
              </a:rPr>
              <a:t>利用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向量寄存器</a:t>
            </a:r>
            <a:r>
              <a:rPr lang="zh-CN" altLang="en-US" sz="2000" dirty="0">
                <a:solidFill>
                  <a:srgbClr val="0357A8"/>
                </a:solidFill>
                <a:latin typeface="+mj-ea"/>
                <a:ea typeface="+mj-ea"/>
              </a:rPr>
              <a:t>，实现数据流水线处理，提高指令级并行度。</a:t>
            </a:r>
            <a:endParaRPr lang="en-US" altLang="zh-CN" sz="2000" dirty="0">
              <a:solidFill>
                <a:srgbClr val="0357A8"/>
              </a:solidFill>
              <a:latin typeface="+mj-ea"/>
              <a:ea typeface="+mj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357A8"/>
                </a:solidFill>
                <a:latin typeface="+mj-ea"/>
                <a:ea typeface="+mj-ea"/>
              </a:rPr>
              <a:t>通过类似流水的模式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预取</a:t>
            </a:r>
            <a:r>
              <a:rPr lang="zh-CN" altLang="en-US" sz="2000" dirty="0">
                <a:solidFill>
                  <a:srgbClr val="0357A8"/>
                </a:solidFill>
                <a:latin typeface="+mj-ea"/>
                <a:ea typeface="+mj-ea"/>
              </a:rPr>
              <a:t>数据，减少内存访问延迟。</a:t>
            </a:r>
            <a:endParaRPr lang="en-US" altLang="zh-CN" sz="2000" dirty="0">
              <a:solidFill>
                <a:srgbClr val="0357A8"/>
              </a:solidFill>
              <a:latin typeface="+mj-ea"/>
              <a:ea typeface="+mj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357A8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ZjgzNTliNTA5OWUzNTk2ZTJjMzVmNmMxYzE3YWViZWEifQ=="/>
  <p:tag name="commondata" val="eyJoZGlkIjoiOWM5ZGViM2RkNjNhOWM0MmQxMmE3ZjMwNTAwMzA1Zm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0572AA"/>
            </a:gs>
            <a:gs pos="100000">
              <a:srgbClr val="001D5A"/>
            </a:gs>
          </a:gsLst>
          <a:lin ang="4680000" scaled="0"/>
        </a:gradFill>
        <a:ln w="12700" cmpd="sng">
          <a:solidFill>
            <a:schemeClr val="bg1"/>
          </a:solidFill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lumMod val="75000"/>
          </a:schemeClr>
        </a:lnRef>
        <a:fillRef idx="1">
          <a:schemeClr val="accent1"/>
        </a:fillRef>
        <a:effectRef idx="0">
          <a:srgbClr val="FFFFFF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775</Words>
  <Application>WPS 演示</Application>
  <PresentationFormat>宽屏</PresentationFormat>
  <Paragraphs>144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 Unicode MS</vt:lpstr>
      <vt:lpstr>黑体</vt:lpstr>
      <vt:lpstr>Arial Black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paratera</dc:creator>
  <cp:lastModifiedBy>陌路人。</cp:lastModifiedBy>
  <cp:revision>40</cp:revision>
  <dcterms:created xsi:type="dcterms:W3CDTF">2024-06-02T10:03:00Z</dcterms:created>
  <dcterms:modified xsi:type="dcterms:W3CDTF">2024-09-25T04:06:46Z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2052-12.1.0.17468</vt:lpwstr>
  </property>
  <property fmtid="{D5CDD505-2E9C-101B-9397-08002B2CF9AE}" pid="3" name="ICV">
    <vt:lpwstr>60B814080CCB49EBA46B95079AED3A3D_12</vt:lpwstr>
  </property>
</Properties>
</file>