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63" r:id="rId5"/>
    <p:sldId id="259" r:id="rId6"/>
    <p:sldId id="260" r:id="rId7"/>
    <p:sldId id="261" r:id="rId8"/>
    <p:sldId id="268" r:id="rId9"/>
    <p:sldId id="262" r:id="rId10"/>
    <p:sldId id="265" r:id="rId11"/>
    <p:sldId id="266" r:id="rId12"/>
    <p:sldId id="267"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04" autoAdjust="0"/>
    <p:restoredTop sz="94660" autoAdjust="0"/>
  </p:normalViewPr>
  <p:slideViewPr>
    <p:cSldViewPr snapToGrid="0">
      <p:cViewPr varScale="1">
        <p:scale>
          <a:sx n="94" d="100"/>
          <a:sy n="94" d="100"/>
        </p:scale>
        <p:origin x="108" y="582"/>
      </p:cViewPr>
      <p:guideLst/>
    </p:cSldViewPr>
  </p:slideViewPr>
  <p:outlineViewPr>
    <p:cViewPr>
      <p:scale>
        <a:sx n="33" d="100"/>
        <a:sy n="33" d="100"/>
      </p:scale>
      <p:origin x="0" y="-1725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21259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209937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58458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07508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3086341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2/4/2024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91920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2/4/2024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892225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195117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049181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41688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755829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210017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25398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2/4/2024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8040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2/4/2024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89762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B61BEF0D-F0BB-DE4B-95CE-6DB70DBA9567}" type="datetimeFigureOut">
              <a:rPr lang="en-US" smtClean="0"/>
              <a:pPr/>
              <a:t>2/4/2024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73371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86499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2/4/2024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10328565"/>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datos.gov.co/Seguridad-y-Defens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59673" y="85761"/>
            <a:ext cx="9672753" cy="1351002"/>
          </a:xfrm>
        </p:spPr>
        <p:txBody>
          <a:bodyPr>
            <a:normAutofit/>
          </a:bodyPr>
          <a:lstStyle/>
          <a:p>
            <a:r>
              <a:rPr lang="es-419" sz="3200" b="1" dirty="0"/>
              <a:t>Delitos ocurridos en el Municipio de </a:t>
            </a:r>
            <a:r>
              <a:rPr lang="es-419" sz="3200" b="1" dirty="0" smtClean="0"/>
              <a:t>Bucaramanga</a:t>
            </a:r>
            <a:r>
              <a:rPr lang="es-419" sz="6000" b="1" dirty="0"/>
              <a:t/>
            </a:r>
            <a:br>
              <a:rPr lang="es-419" sz="6000" b="1" dirty="0"/>
            </a:br>
            <a:r>
              <a:rPr lang="es-419" sz="1800" dirty="0"/>
              <a:t/>
            </a:r>
            <a:br>
              <a:rPr lang="es-419" sz="1800" dirty="0"/>
            </a:br>
            <a:endParaRPr lang="es-ES" sz="1800" dirty="0"/>
          </a:p>
        </p:txBody>
      </p:sp>
      <p:sp>
        <p:nvSpPr>
          <p:cNvPr id="5" name="Título 1"/>
          <p:cNvSpPr txBox="1">
            <a:spLocks/>
          </p:cNvSpPr>
          <p:nvPr/>
        </p:nvSpPr>
        <p:spPr>
          <a:xfrm>
            <a:off x="4559094" y="5877697"/>
            <a:ext cx="3255596" cy="980303"/>
          </a:xfrm>
          <a:prstGeom prst="rect">
            <a:avLst/>
          </a:prstGeom>
          <a:effectLst/>
        </p:spPr>
        <p:txBody>
          <a:bodyPr vert="horz" lIns="91440" tIns="45720" rIns="91440" bIns="45720" rtlCol="0" anchor="b">
            <a:normAutofit fontScale="37500" lnSpcReduction="20000"/>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419" sz="3100" b="1" dirty="0" smtClean="0"/>
              <a:t>                 Mariano Valle.</a:t>
            </a:r>
          </a:p>
          <a:p>
            <a:endParaRPr lang="es-419" sz="3100" b="1" dirty="0" smtClean="0"/>
          </a:p>
          <a:p>
            <a:r>
              <a:rPr lang="es-ES" dirty="0"/>
              <a:t>Obtención de insights</a:t>
            </a:r>
            <a:r>
              <a:rPr lang="es-419" b="1" dirty="0" smtClean="0"/>
              <a:t/>
            </a:r>
            <a:br>
              <a:rPr lang="es-419" b="1" dirty="0" smtClean="0"/>
            </a:br>
            <a:r>
              <a:rPr lang="es-419" sz="2200" dirty="0" smtClean="0"/>
              <a:t/>
            </a:r>
            <a:br>
              <a:rPr lang="es-419" sz="2200" dirty="0" smtClean="0"/>
            </a:br>
            <a:endParaRPr lang="es-ES" sz="2200" dirty="0"/>
          </a:p>
        </p:txBody>
      </p:sp>
      <p:pic>
        <p:nvPicPr>
          <p:cNvPr id="8" name="Imagen 7"/>
          <p:cNvPicPr>
            <a:picLocks noChangeAspect="1"/>
          </p:cNvPicPr>
          <p:nvPr/>
        </p:nvPicPr>
        <p:blipFill rotWithShape="1">
          <a:blip r:embed="rId2">
            <a:extLst>
              <a:ext uri="{28A0092B-C50C-407E-A947-70E740481C1C}">
                <a14:useLocalDpi xmlns:a14="http://schemas.microsoft.com/office/drawing/2010/main" val="0"/>
              </a:ext>
            </a:extLst>
          </a:blip>
          <a:srcRect r="9460" b="6075"/>
          <a:stretch/>
        </p:blipFill>
        <p:spPr>
          <a:xfrm>
            <a:off x="1609242" y="1530763"/>
            <a:ext cx="8773617" cy="4230794"/>
          </a:xfrm>
          <a:prstGeom prst="rect">
            <a:avLst/>
          </a:prstGeom>
          <a:ln w="88900" cap="sq" cmpd="thickThin">
            <a:solidFill>
              <a:srgbClr val="000000"/>
            </a:solidFill>
            <a:prstDash val="solid"/>
            <a:miter lim="800000"/>
          </a:ln>
          <a:effectLst>
            <a:innerShdw blurRad="76200">
              <a:srgbClr val="000000"/>
            </a:innerShdw>
          </a:effectLst>
        </p:spPr>
      </p:pic>
      <p:pic>
        <p:nvPicPr>
          <p:cNvPr id="12" name="Imagen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2859" y="356898"/>
            <a:ext cx="767884" cy="672831"/>
          </a:xfrm>
          <a:prstGeom prst="rect">
            <a:avLst/>
          </a:prstGeom>
        </p:spPr>
      </p:pic>
    </p:spTree>
    <p:extLst>
      <p:ext uri="{BB962C8B-B14F-4D97-AF65-F5344CB8AC3E}">
        <p14:creationId xmlns:p14="http://schemas.microsoft.com/office/powerpoint/2010/main" val="38923912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76350" y="1272830"/>
            <a:ext cx="11150737" cy="1510702"/>
          </a:xfrm>
        </p:spPr>
        <p:txBody>
          <a:bodyPr>
            <a:normAutofit/>
          </a:bodyPr>
          <a:lstStyle/>
          <a:p>
            <a:r>
              <a:rPr lang="es-419" sz="1900" dirty="0" smtClean="0"/>
              <a:t>Se visualiza una caída de los hechos delictivos en el 2020, con un pico importante de aumento en el 2021 (cabe recordar que se estaba cursando una etapa de Covid19 en el mundo y pudo haber impactado en el cometimiento de delitos).</a:t>
            </a:r>
          </a:p>
          <a:p>
            <a:r>
              <a:rPr lang="es-419" sz="1900" dirty="0" smtClean="0"/>
              <a:t>Se </a:t>
            </a:r>
            <a:r>
              <a:rPr lang="es-419" sz="1900" dirty="0"/>
              <a:t>puede observar que en el mes de diciembre aumentan significativamente los </a:t>
            </a:r>
            <a:r>
              <a:rPr lang="es-419" sz="1900" dirty="0" smtClean="0"/>
              <a:t>delitos.</a:t>
            </a:r>
            <a:endParaRPr lang="es-419" sz="1900" dirty="0"/>
          </a:p>
          <a:p>
            <a:endParaRPr lang="es-ES" dirty="0"/>
          </a:p>
        </p:txBody>
      </p:sp>
      <p:sp>
        <p:nvSpPr>
          <p:cNvPr id="2" name="Rectángulo 1"/>
          <p:cNvSpPr/>
          <p:nvPr/>
        </p:nvSpPr>
        <p:spPr>
          <a:xfrm>
            <a:off x="217537" y="276733"/>
            <a:ext cx="10351610" cy="461665"/>
          </a:xfrm>
          <a:prstGeom prst="rect">
            <a:avLst/>
          </a:prstGeom>
        </p:spPr>
        <p:txBody>
          <a:bodyPr wrap="square">
            <a:spAutoFit/>
          </a:bodyPr>
          <a:lstStyle/>
          <a:p>
            <a:r>
              <a:rPr lang="es-ES" sz="2400" b="1" dirty="0"/>
              <a:t>3.4 </a:t>
            </a:r>
            <a:r>
              <a:rPr lang="es-419" sz="2400" b="1" dirty="0"/>
              <a:t>¿Han crecido los delitos en el barrio Centro a través de los años?</a:t>
            </a: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2859" y="356898"/>
            <a:ext cx="767884" cy="672831"/>
          </a:xfrm>
          <a:prstGeom prst="rect">
            <a:avLst/>
          </a:prstGeom>
        </p:spPr>
      </p:pic>
      <p:pic>
        <p:nvPicPr>
          <p:cNvPr id="10" name="Imagen 9"/>
          <p:cNvPicPr>
            <a:picLocks noChangeAspect="1"/>
          </p:cNvPicPr>
          <p:nvPr/>
        </p:nvPicPr>
        <p:blipFill>
          <a:blip r:embed="rId3"/>
          <a:stretch>
            <a:fillRect/>
          </a:stretch>
        </p:blipFill>
        <p:spPr>
          <a:xfrm>
            <a:off x="376350" y="3262530"/>
            <a:ext cx="5628669" cy="3357559"/>
          </a:xfrm>
          <a:prstGeom prst="rect">
            <a:avLst/>
          </a:prstGeom>
        </p:spPr>
      </p:pic>
      <p:pic>
        <p:nvPicPr>
          <p:cNvPr id="11" name="Imagen 10"/>
          <p:cNvPicPr>
            <a:picLocks noChangeAspect="1"/>
          </p:cNvPicPr>
          <p:nvPr/>
        </p:nvPicPr>
        <p:blipFill>
          <a:blip r:embed="rId4"/>
          <a:stretch>
            <a:fillRect/>
          </a:stretch>
        </p:blipFill>
        <p:spPr>
          <a:xfrm>
            <a:off x="6187871" y="3262530"/>
            <a:ext cx="5557090" cy="3333008"/>
          </a:xfrm>
          <a:prstGeom prst="rect">
            <a:avLst/>
          </a:prstGeom>
        </p:spPr>
      </p:pic>
      <p:sp>
        <p:nvSpPr>
          <p:cNvPr id="13" name="Flecha abajo 12"/>
          <p:cNvSpPr/>
          <p:nvPr/>
        </p:nvSpPr>
        <p:spPr>
          <a:xfrm rot="10800000">
            <a:off x="7223760" y="3869429"/>
            <a:ext cx="223520" cy="2367280"/>
          </a:xfrm>
          <a:prstGeom prst="downArrow">
            <a:avLst>
              <a:gd name="adj1" fmla="val 28947"/>
              <a:gd name="adj2" fmla="val 242105"/>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797163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par>
                                <p:cTn id="12" presetID="1" presetClass="entr" presetSubtype="0" fill="hold" nodeType="with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par>
                                <p:cTn id="19" presetID="2" presetClass="entr" presetSubtype="4"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par>
                                <p:cTn id="23" presetID="1" presetClass="entr" presetSubtype="0" fill="hold" nodeType="with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20683" y="1029729"/>
            <a:ext cx="6467798" cy="539565"/>
          </a:xfrm>
        </p:spPr>
        <p:txBody>
          <a:bodyPr>
            <a:normAutofit/>
          </a:bodyPr>
          <a:lstStyle/>
          <a:p>
            <a:r>
              <a:rPr lang="es-419" dirty="0" smtClean="0"/>
              <a:t>Las </a:t>
            </a:r>
            <a:r>
              <a:rPr lang="es-419" dirty="0"/>
              <a:t>lesiones </a:t>
            </a:r>
            <a:r>
              <a:rPr lang="es-419" dirty="0" smtClean="0"/>
              <a:t>fatales son mas frecuentes en los adultos.</a:t>
            </a:r>
            <a:endParaRPr lang="es-419" dirty="0"/>
          </a:p>
          <a:p>
            <a:endParaRPr lang="es-ES" dirty="0"/>
          </a:p>
        </p:txBody>
      </p:sp>
      <p:sp>
        <p:nvSpPr>
          <p:cNvPr id="5" name="Rectángulo 4"/>
          <p:cNvSpPr/>
          <p:nvPr/>
        </p:nvSpPr>
        <p:spPr>
          <a:xfrm>
            <a:off x="329512" y="197879"/>
            <a:ext cx="10050164" cy="430887"/>
          </a:xfrm>
          <a:prstGeom prst="rect">
            <a:avLst/>
          </a:prstGeom>
        </p:spPr>
        <p:txBody>
          <a:bodyPr wrap="square">
            <a:spAutoFit/>
          </a:bodyPr>
          <a:lstStyle/>
          <a:p>
            <a:r>
              <a:rPr lang="es-ES" sz="2100" b="1" dirty="0"/>
              <a:t>3.5 </a:t>
            </a:r>
            <a:r>
              <a:rPr lang="es-419" sz="2100" b="1" dirty="0"/>
              <a:t>¿En que etapa de curso de vida son más frecuentes las lesiones fatales?</a:t>
            </a: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2859" y="356898"/>
            <a:ext cx="767884" cy="672831"/>
          </a:xfrm>
          <a:prstGeom prst="rect">
            <a:avLst/>
          </a:prstGeom>
        </p:spPr>
      </p:pic>
      <p:pic>
        <p:nvPicPr>
          <p:cNvPr id="4" name="Imagen 3"/>
          <p:cNvPicPr>
            <a:picLocks noChangeAspect="1"/>
          </p:cNvPicPr>
          <p:nvPr/>
        </p:nvPicPr>
        <p:blipFill>
          <a:blip r:embed="rId3"/>
          <a:stretch>
            <a:fillRect/>
          </a:stretch>
        </p:blipFill>
        <p:spPr>
          <a:xfrm>
            <a:off x="6454451" y="2208721"/>
            <a:ext cx="4373257" cy="3832478"/>
          </a:xfrm>
          <a:prstGeom prst="rect">
            <a:avLst/>
          </a:prstGeom>
        </p:spPr>
      </p:pic>
      <p:pic>
        <p:nvPicPr>
          <p:cNvPr id="7" name="Imagen 6"/>
          <p:cNvPicPr>
            <a:picLocks noChangeAspect="1"/>
          </p:cNvPicPr>
          <p:nvPr/>
        </p:nvPicPr>
        <p:blipFill>
          <a:blip r:embed="rId4"/>
          <a:stretch>
            <a:fillRect/>
          </a:stretch>
        </p:blipFill>
        <p:spPr>
          <a:xfrm>
            <a:off x="825811" y="2208721"/>
            <a:ext cx="4373257" cy="3832478"/>
          </a:xfrm>
          <a:prstGeom prst="rect">
            <a:avLst/>
          </a:prstGeom>
        </p:spPr>
      </p:pic>
      <p:sp>
        <p:nvSpPr>
          <p:cNvPr id="9" name="Rectángulo redondeado 8"/>
          <p:cNvSpPr/>
          <p:nvPr/>
        </p:nvSpPr>
        <p:spPr>
          <a:xfrm>
            <a:off x="1544320" y="4612640"/>
            <a:ext cx="3088640" cy="52832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Rectángulo redondeado 9"/>
          <p:cNvSpPr/>
          <p:nvPr/>
        </p:nvSpPr>
        <p:spPr>
          <a:xfrm>
            <a:off x="7240236" y="4348480"/>
            <a:ext cx="3058160" cy="62992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8918142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846423" y="1540733"/>
            <a:ext cx="4243977" cy="1730787"/>
          </a:xfrm>
        </p:spPr>
        <p:txBody>
          <a:bodyPr>
            <a:normAutofit lnSpcReduction="10000"/>
          </a:bodyPr>
          <a:lstStyle/>
          <a:p>
            <a:r>
              <a:rPr lang="es-419" sz="1900" dirty="0" smtClean="0"/>
              <a:t>Se realizó una matriz </a:t>
            </a:r>
            <a:r>
              <a:rPr lang="es-419" sz="1900" dirty="0"/>
              <a:t>de </a:t>
            </a:r>
            <a:r>
              <a:rPr lang="es-419" sz="1900" dirty="0" smtClean="0"/>
              <a:t>correlación y se observó que la variable </a:t>
            </a:r>
            <a:r>
              <a:rPr lang="es-419" sz="1900" dirty="0"/>
              <a:t>mas relacionadas a "</a:t>
            </a:r>
            <a:r>
              <a:rPr lang="es-419" sz="1900" dirty="0" smtClean="0"/>
              <a:t>CURSO_DE_VIDA“ es “EDAD”, que prácticamente es lo mismo, así que utilizaremos “GENERO”</a:t>
            </a:r>
            <a:endParaRPr lang="es-ES" dirty="0"/>
          </a:p>
        </p:txBody>
      </p:sp>
      <p:pic>
        <p:nvPicPr>
          <p:cNvPr id="2" name="Imagen 1"/>
          <p:cNvPicPr>
            <a:picLocks noChangeAspect="1"/>
          </p:cNvPicPr>
          <p:nvPr/>
        </p:nvPicPr>
        <p:blipFill>
          <a:blip r:embed="rId2"/>
          <a:stretch>
            <a:fillRect/>
          </a:stretch>
        </p:blipFill>
        <p:spPr>
          <a:xfrm>
            <a:off x="308578" y="995662"/>
            <a:ext cx="7697501" cy="5582278"/>
          </a:xfrm>
          <a:prstGeom prst="rect">
            <a:avLst/>
          </a:prstGeom>
        </p:spPr>
      </p:pic>
      <p:sp>
        <p:nvSpPr>
          <p:cNvPr id="5" name="Rectángulo 4"/>
          <p:cNvSpPr/>
          <p:nvPr/>
        </p:nvSpPr>
        <p:spPr>
          <a:xfrm>
            <a:off x="428368" y="214354"/>
            <a:ext cx="9901881" cy="430887"/>
          </a:xfrm>
          <a:prstGeom prst="rect">
            <a:avLst/>
          </a:prstGeom>
        </p:spPr>
        <p:txBody>
          <a:bodyPr wrap="square">
            <a:spAutoFit/>
          </a:bodyPr>
          <a:lstStyle/>
          <a:p>
            <a:r>
              <a:rPr lang="es-419" sz="2200" b="1" dirty="0"/>
              <a:t>3.6 ¿Hay alguna relación que refiera al curso de vida de las victimas?</a:t>
            </a:r>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2859" y="356898"/>
            <a:ext cx="767884" cy="672831"/>
          </a:xfrm>
          <a:prstGeom prst="rect">
            <a:avLst/>
          </a:prstGeom>
        </p:spPr>
      </p:pic>
      <p:sp>
        <p:nvSpPr>
          <p:cNvPr id="8" name="Flecha derecha 7"/>
          <p:cNvSpPr/>
          <p:nvPr/>
        </p:nvSpPr>
        <p:spPr>
          <a:xfrm rot="12859128">
            <a:off x="5605953" y="4295956"/>
            <a:ext cx="807780" cy="517322"/>
          </a:xfrm>
          <a:prstGeom prst="rightArrow">
            <a:avLst>
              <a:gd name="adj1" fmla="val 29614"/>
              <a:gd name="adj2" fmla="val 50000"/>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AR"/>
          </a:p>
        </p:txBody>
      </p:sp>
      <p:sp>
        <p:nvSpPr>
          <p:cNvPr id="9" name="Flecha derecha 8"/>
          <p:cNvSpPr/>
          <p:nvPr/>
        </p:nvSpPr>
        <p:spPr>
          <a:xfrm rot="8118553">
            <a:off x="5595583" y="2985458"/>
            <a:ext cx="807780" cy="517322"/>
          </a:xfrm>
          <a:prstGeom prst="rightArrow">
            <a:avLst>
              <a:gd name="adj1" fmla="val 29614"/>
              <a:gd name="adj2" fmla="val 50000"/>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AR"/>
          </a:p>
        </p:txBody>
      </p:sp>
    </p:spTree>
    <p:extLst>
      <p:ext uri="{BB962C8B-B14F-4D97-AF65-F5344CB8AC3E}">
        <p14:creationId xmlns:p14="http://schemas.microsoft.com/office/powerpoint/2010/main" val="39129781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303" y="627736"/>
            <a:ext cx="9349475" cy="3437200"/>
          </a:xfrm>
        </p:spPr>
        <p:txBody>
          <a:bodyPr>
            <a:noAutofit/>
          </a:bodyPr>
          <a:lstStyle/>
          <a:p>
            <a:pPr marL="0" indent="0">
              <a:buNone/>
            </a:pPr>
            <a:r>
              <a:rPr lang="es-419" sz="1400" b="1" dirty="0" smtClean="0"/>
              <a:t>Mediante el análisis realizado se pudo observar lo siguiente:</a:t>
            </a:r>
          </a:p>
          <a:p>
            <a:r>
              <a:rPr lang="es-419" sz="1200" dirty="0" smtClean="0"/>
              <a:t>Los barrios con más delitos son Centro, Cabecera del Llano y San Francisco.</a:t>
            </a:r>
          </a:p>
          <a:p>
            <a:r>
              <a:rPr lang="es-419" sz="1200" dirty="0" smtClean="0"/>
              <a:t>La mayoría de los delitos son sin empleo de armas, contundentes y arma blanca/ corto punzantes.</a:t>
            </a:r>
          </a:p>
          <a:p>
            <a:r>
              <a:rPr lang="es-419" sz="1200" dirty="0" smtClean="0"/>
              <a:t>Se observa que en el Top 3 de barrios con más delitos la mayoría se cometieron sin empleo de armas.</a:t>
            </a:r>
          </a:p>
          <a:p>
            <a:r>
              <a:rPr lang="es-419" sz="1200" dirty="0" smtClean="0"/>
              <a:t>La mayoría de los delitos culminan en lesiones no fatales.</a:t>
            </a:r>
          </a:p>
          <a:p>
            <a:r>
              <a:rPr lang="es-419" sz="1200" dirty="0" smtClean="0"/>
              <a:t>Se verificó que en el año 2020 en el curso de la cuarentena por la pandemia por </a:t>
            </a:r>
            <a:r>
              <a:rPr lang="es-419" sz="1200" dirty="0" err="1" smtClean="0"/>
              <a:t>Covid</a:t>
            </a:r>
            <a:r>
              <a:rPr lang="es-419" sz="1200" dirty="0" smtClean="0"/>
              <a:t> 19, los hechos cayeron, y se incrementaron abruptamente en el año 2021 en el Barrio Centro, cuando entre los años 2016/2019 se mantenían prácticamente sus valores, y el más bajo (exceptuando el 2020) fue en el año 2015.</a:t>
            </a:r>
          </a:p>
          <a:p>
            <a:r>
              <a:rPr lang="es-419" sz="1200" dirty="0" smtClean="0"/>
              <a:t>De los hechos delictivos en el barrio Centro los más frecuentes ocurren en el mes de diciembre.</a:t>
            </a:r>
          </a:p>
          <a:p>
            <a:r>
              <a:rPr lang="es-419" sz="1200" dirty="0" smtClean="0"/>
              <a:t>En cuanto a las lesiones fatales, efectivamente están relacionadas al curso de vida de la victima, los jóvenes son los que más lesiones fatales sufren en los hechos.</a:t>
            </a:r>
          </a:p>
          <a:p>
            <a:r>
              <a:rPr lang="es-419" sz="1200" dirty="0" smtClean="0"/>
              <a:t>Se observa que los delincuentes tienden a elegir victimas mujeres dependiendo del curso de vida de la victima.</a:t>
            </a:r>
          </a:p>
          <a:p>
            <a:pPr marL="0" indent="0">
              <a:buNone/>
            </a:pPr>
            <a:r>
              <a:rPr lang="es-419" sz="1200" b="1" dirty="0" smtClean="0"/>
              <a:t>   </a:t>
            </a:r>
            <a:endParaRPr lang="es-ES" sz="1200" dirty="0"/>
          </a:p>
        </p:txBody>
      </p:sp>
      <p:sp>
        <p:nvSpPr>
          <p:cNvPr id="4" name="Rectángulo 3"/>
          <p:cNvSpPr/>
          <p:nvPr/>
        </p:nvSpPr>
        <p:spPr>
          <a:xfrm>
            <a:off x="1113576" y="162692"/>
            <a:ext cx="1067921" cy="369332"/>
          </a:xfrm>
          <a:prstGeom prst="rect">
            <a:avLst/>
          </a:prstGeom>
        </p:spPr>
        <p:txBody>
          <a:bodyPr wrap="none">
            <a:spAutoFit/>
          </a:bodyPr>
          <a:lstStyle/>
          <a:p>
            <a:r>
              <a:rPr lang="es-419" b="1" dirty="0" err="1"/>
              <a:t>Insights</a:t>
            </a:r>
            <a:r>
              <a:rPr lang="es-419" b="1" dirty="0"/>
              <a:t> </a:t>
            </a:r>
          </a:p>
        </p:txBody>
      </p:sp>
      <p:sp>
        <p:nvSpPr>
          <p:cNvPr id="5" name="Rectángulo 4"/>
          <p:cNvSpPr/>
          <p:nvPr/>
        </p:nvSpPr>
        <p:spPr>
          <a:xfrm>
            <a:off x="1113576" y="4077367"/>
            <a:ext cx="2369559" cy="369332"/>
          </a:xfrm>
          <a:prstGeom prst="rect">
            <a:avLst/>
          </a:prstGeom>
        </p:spPr>
        <p:txBody>
          <a:bodyPr wrap="none">
            <a:spAutoFit/>
          </a:bodyPr>
          <a:lstStyle/>
          <a:p>
            <a:r>
              <a:rPr lang="es-419" b="1" dirty="0"/>
              <a:t>Recomendaciones:</a:t>
            </a:r>
          </a:p>
        </p:txBody>
      </p:sp>
      <p:sp>
        <p:nvSpPr>
          <p:cNvPr id="6" name="Marcador de contenido 2"/>
          <p:cNvSpPr txBox="1">
            <a:spLocks/>
          </p:cNvSpPr>
          <p:nvPr/>
        </p:nvSpPr>
        <p:spPr>
          <a:xfrm>
            <a:off x="600303" y="4600833"/>
            <a:ext cx="9844451" cy="264434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s-419" sz="1200" dirty="0" smtClean="0"/>
              <a:t>Se recomendaría extremar las medidas de seguridad no solamente en el barrio "Centro", sino también en "Cabecera del Llano" y "San Francisco".</a:t>
            </a:r>
          </a:p>
          <a:p>
            <a:r>
              <a:rPr lang="es-419" sz="1200" dirty="0" smtClean="0"/>
              <a:t>Concientizar a los jóvenes y sobre todo mujeres a extremar medidas de seguridad.</a:t>
            </a:r>
          </a:p>
          <a:p>
            <a:r>
              <a:rPr lang="es-419" sz="1200" dirty="0" smtClean="0"/>
              <a:t>Aumentar vigilancia y patrullaje en el mes de diciembre.</a:t>
            </a:r>
          </a:p>
          <a:p>
            <a:r>
              <a:rPr lang="es-419" sz="1200" dirty="0" smtClean="0"/>
              <a:t>Como la mayoría de lesiones sin empleo de armas, contundentes y con armas blancas, se recomienda a las autoridades de salud poseer la capacidad hospitalaria para cubrir estas necesidades, no solo por lesiones de armas, sino también con apoyo psicológico.</a:t>
            </a:r>
          </a:p>
          <a:p>
            <a:r>
              <a:rPr lang="es-419" sz="1200" dirty="0" smtClean="0"/>
              <a:t>Capacitar al personal de seguridad para combatir diversos delitos sin armas, objetos contundentes, y corto/punzantes.</a:t>
            </a:r>
          </a:p>
          <a:p>
            <a:endParaRPr lang="es-ES" sz="1100"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2859" y="356898"/>
            <a:ext cx="767884" cy="672831"/>
          </a:xfrm>
          <a:prstGeom prst="rect">
            <a:avLst/>
          </a:prstGeom>
        </p:spPr>
      </p:pic>
    </p:spTree>
    <p:extLst>
      <p:ext uri="{BB962C8B-B14F-4D97-AF65-F5344CB8AC3E}">
        <p14:creationId xmlns:p14="http://schemas.microsoft.com/office/powerpoint/2010/main" val="18797613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47784" y="297805"/>
            <a:ext cx="3182746" cy="871969"/>
          </a:xfrm>
        </p:spPr>
        <p:txBody>
          <a:bodyPr>
            <a:normAutofit/>
          </a:bodyPr>
          <a:lstStyle/>
          <a:p>
            <a:pPr algn="ctr"/>
            <a:r>
              <a:rPr lang="es-ES" sz="4800" b="1" dirty="0" smtClean="0"/>
              <a:t>Índice</a:t>
            </a:r>
            <a:endParaRPr lang="es-ES" sz="4800" b="1" dirty="0"/>
          </a:p>
        </p:txBody>
      </p:sp>
      <p:sp>
        <p:nvSpPr>
          <p:cNvPr id="3" name="Marcador de contenido 2"/>
          <p:cNvSpPr>
            <a:spLocks noGrp="1"/>
          </p:cNvSpPr>
          <p:nvPr>
            <p:ph idx="1"/>
          </p:nvPr>
        </p:nvSpPr>
        <p:spPr>
          <a:xfrm>
            <a:off x="757529" y="1961369"/>
            <a:ext cx="5849217" cy="3607409"/>
          </a:xfrm>
        </p:spPr>
        <p:txBody>
          <a:bodyPr>
            <a:noAutofit/>
          </a:bodyPr>
          <a:lstStyle/>
          <a:p>
            <a:pPr marL="457200" indent="-457200">
              <a:buFont typeface="+mj-lt"/>
              <a:buAutoNum type="arabicPeriod"/>
            </a:pPr>
            <a:r>
              <a:rPr lang="es-ES" b="1" dirty="0" smtClean="0"/>
              <a:t>Contexto y audiencia </a:t>
            </a:r>
          </a:p>
          <a:p>
            <a:pPr marL="457200" indent="-457200">
              <a:buFont typeface="+mj-lt"/>
              <a:buAutoNum type="arabicPeriod"/>
            </a:pPr>
            <a:endParaRPr lang="es-ES" b="1" dirty="0" smtClean="0"/>
          </a:p>
          <a:p>
            <a:pPr marL="457200" indent="-457200">
              <a:buFont typeface="+mj-lt"/>
              <a:buAutoNum type="arabicPeriod"/>
            </a:pPr>
            <a:r>
              <a:rPr lang="es-ES" b="1" dirty="0" smtClean="0"/>
              <a:t>Adquisición </a:t>
            </a:r>
            <a:r>
              <a:rPr lang="es-ES" b="1" dirty="0"/>
              <a:t>e información del </a:t>
            </a:r>
            <a:r>
              <a:rPr lang="es-ES" b="1" dirty="0" err="1" smtClean="0"/>
              <a:t>Dataset</a:t>
            </a:r>
            <a:endParaRPr lang="es-ES" b="1" dirty="0" smtClean="0"/>
          </a:p>
          <a:p>
            <a:pPr marL="457200" indent="-457200">
              <a:buFont typeface="+mj-lt"/>
              <a:buAutoNum type="arabicPeriod"/>
            </a:pPr>
            <a:endParaRPr lang="es-ES" b="1" dirty="0" smtClean="0"/>
          </a:p>
          <a:p>
            <a:pPr marL="457200" indent="-457200">
              <a:buFont typeface="+mj-lt"/>
              <a:buAutoNum type="arabicPeriod"/>
            </a:pPr>
            <a:r>
              <a:rPr lang="es-ES" b="1" dirty="0" smtClean="0"/>
              <a:t>Preguntas de interés</a:t>
            </a:r>
          </a:p>
          <a:p>
            <a:pPr marL="457200" indent="-457200">
              <a:buFont typeface="+mj-lt"/>
              <a:buAutoNum type="arabicPeriod"/>
            </a:pPr>
            <a:endParaRPr lang="es-ES" b="1" dirty="0" smtClean="0"/>
          </a:p>
          <a:p>
            <a:pPr marL="457200" indent="-457200">
              <a:buFont typeface="+mj-lt"/>
              <a:buAutoNum type="arabicPeriod"/>
            </a:pPr>
            <a:r>
              <a:rPr lang="es-ES" b="1" dirty="0" smtClean="0"/>
              <a:t>Insights </a:t>
            </a:r>
            <a:r>
              <a:rPr lang="es-ES" b="1" dirty="0"/>
              <a:t>y </a:t>
            </a:r>
            <a:r>
              <a:rPr lang="es-ES" b="1" dirty="0" smtClean="0"/>
              <a:t>recomendaciones</a:t>
            </a:r>
          </a:p>
          <a:p>
            <a:pPr marL="457200" indent="-457200">
              <a:buFont typeface="+mj-lt"/>
              <a:buAutoNum type="arabicPeriod"/>
            </a:pPr>
            <a:endParaRPr lang="es-ES" b="1" dirty="0"/>
          </a:p>
          <a:p>
            <a:pPr marL="0" indent="0">
              <a:buNone/>
            </a:pPr>
            <a:endParaRPr lang="es-ES" dirty="0" smtClean="0"/>
          </a:p>
          <a:p>
            <a:pPr marL="0" indent="0">
              <a:buNone/>
            </a:pP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2859" y="356898"/>
            <a:ext cx="767884" cy="672831"/>
          </a:xfrm>
          <a:prstGeom prst="rect">
            <a:avLst/>
          </a:prstGeom>
        </p:spPr>
      </p:pic>
    </p:spTree>
    <p:extLst>
      <p:ext uri="{BB962C8B-B14F-4D97-AF65-F5344CB8AC3E}">
        <p14:creationId xmlns:p14="http://schemas.microsoft.com/office/powerpoint/2010/main" val="10470268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2" y="3448596"/>
            <a:ext cx="8534400" cy="2545804"/>
          </a:xfrm>
        </p:spPr>
        <p:txBody>
          <a:bodyPr>
            <a:normAutofit/>
          </a:bodyPr>
          <a:lstStyle/>
          <a:p>
            <a:r>
              <a:rPr lang="es-419" sz="2000" dirty="0"/>
              <a:t/>
            </a:r>
            <a:br>
              <a:rPr lang="es-419" sz="2000" dirty="0"/>
            </a:br>
            <a:r>
              <a:rPr lang="es-419" sz="2000" b="1" dirty="0"/>
              <a:t/>
            </a:r>
            <a:br>
              <a:rPr lang="es-419" sz="2000" b="1" dirty="0"/>
            </a:br>
            <a:endParaRPr lang="es-ES" sz="2000" dirty="0"/>
          </a:p>
        </p:txBody>
      </p:sp>
      <p:sp>
        <p:nvSpPr>
          <p:cNvPr id="3" name="Marcador de contenido 2"/>
          <p:cNvSpPr>
            <a:spLocks noGrp="1"/>
          </p:cNvSpPr>
          <p:nvPr>
            <p:ph idx="1"/>
          </p:nvPr>
        </p:nvSpPr>
        <p:spPr>
          <a:xfrm>
            <a:off x="825975" y="2412274"/>
            <a:ext cx="8098971" cy="3892731"/>
          </a:xfrm>
        </p:spPr>
        <p:txBody>
          <a:bodyPr>
            <a:normAutofit/>
          </a:bodyPr>
          <a:lstStyle/>
          <a:p>
            <a:pPr marL="0" indent="0">
              <a:buNone/>
            </a:pPr>
            <a:endParaRPr lang="es-419" dirty="0" smtClean="0"/>
          </a:p>
          <a:p>
            <a:r>
              <a:rPr lang="es-ES" dirty="0"/>
              <a:t>La Secretaría de Seguridad del Municipio de Bucaramanga, necesita analizar según los datos obtenidos en los delitos de su localidad, cuales barrios son los más peligrosos y que objetos, armas/medios se utilizan con mayor frecuencia. Esto le permitirá tomar medidas preventivas en los barrios más vulnerables y tratar con estos objetos utilizados en los delitos. </a:t>
            </a:r>
            <a:endParaRPr lang="es-ES" dirty="0" smtClean="0"/>
          </a:p>
          <a:p>
            <a:r>
              <a:rPr lang="es-419" dirty="0" smtClean="0"/>
              <a:t>También </a:t>
            </a:r>
            <a:r>
              <a:rPr lang="es-419" dirty="0"/>
              <a:t>tiene la impresión que en el Barrio "Centro" los delitos se han incrementado en estos años, y necesita saber si esto es correcto y en que mes del año ocurren con más frecuencia</a:t>
            </a:r>
            <a:r>
              <a:rPr lang="es-419" dirty="0" smtClean="0"/>
              <a:t>".</a:t>
            </a:r>
          </a:p>
          <a:p>
            <a:r>
              <a:rPr lang="es-419" dirty="0" smtClean="0"/>
              <a:t>A </a:t>
            </a:r>
            <a:r>
              <a:rPr lang="es-419" dirty="0"/>
              <a:t>su vez, consideran que la edad de las personas es tomada en cuenta por los delicuentes para seleccionarlas como posibles víctimas.</a:t>
            </a:r>
            <a:endParaRPr lang="es-ES" dirty="0"/>
          </a:p>
        </p:txBody>
      </p:sp>
      <p:sp>
        <p:nvSpPr>
          <p:cNvPr id="4" name="Marcador de contenido 2"/>
          <p:cNvSpPr txBox="1">
            <a:spLocks/>
          </p:cNvSpPr>
          <p:nvPr/>
        </p:nvSpPr>
        <p:spPr>
          <a:xfrm>
            <a:off x="333605" y="195943"/>
            <a:ext cx="11523088" cy="221633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buFont typeface="Wingdings 3" panose="05040102010807070707" pitchFamily="18" charset="2"/>
              <a:buNone/>
            </a:pPr>
            <a:r>
              <a:rPr lang="es-ES" sz="3000" b="1" dirty="0" smtClean="0">
                <a:solidFill>
                  <a:schemeClr val="tx1"/>
                </a:solidFill>
              </a:rPr>
              <a:t>1.Contexto y audiencia </a:t>
            </a:r>
          </a:p>
          <a:p>
            <a:pPr marL="0" indent="0">
              <a:buFont typeface="Wingdings 3" panose="05040102010807070707" pitchFamily="18" charset="2"/>
              <a:buNone/>
            </a:pPr>
            <a:endParaRPr lang="es-419" dirty="0" smtClean="0"/>
          </a:p>
          <a:p>
            <a:pPr marL="0" indent="0">
              <a:buNone/>
            </a:pPr>
            <a:r>
              <a:rPr lang="es-419" b="1" dirty="0" smtClean="0">
                <a:solidFill>
                  <a:schemeClr val="tx1"/>
                </a:solidFill>
              </a:rPr>
              <a:t>El siguiente análisis será de utilidad para la Secretaría de Seguridad del Municipio de Bucaramanga y las comisarías de cada barrio, como también para las autoridades de urgencias del Sector de Salud del Municipio.</a:t>
            </a:r>
            <a:endParaRPr lang="es-ES" b="1" dirty="0">
              <a:solidFill>
                <a:schemeClr val="tx1"/>
              </a:solidFill>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2859" y="356898"/>
            <a:ext cx="767884" cy="672831"/>
          </a:xfrm>
          <a:prstGeom prst="rect">
            <a:avLst/>
          </a:prstGeom>
        </p:spPr>
      </p:pic>
    </p:spTree>
    <p:extLst>
      <p:ext uri="{BB962C8B-B14F-4D97-AF65-F5344CB8AC3E}">
        <p14:creationId xmlns:p14="http://schemas.microsoft.com/office/powerpoint/2010/main" val="33341255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49319" y="2237397"/>
            <a:ext cx="8534400" cy="3331383"/>
          </a:xfrm>
        </p:spPr>
        <p:txBody>
          <a:bodyPr>
            <a:normAutofit fontScale="62500" lnSpcReduction="20000"/>
          </a:bodyPr>
          <a:lstStyle/>
          <a:p>
            <a:pPr marL="0" indent="0">
              <a:buNone/>
            </a:pPr>
            <a:endParaRPr lang="es-419" sz="2200" dirty="0">
              <a:solidFill>
                <a:schemeClr val="bg1"/>
              </a:solidFill>
            </a:endParaRPr>
          </a:p>
          <a:p>
            <a:pPr marL="0" indent="0">
              <a:buNone/>
            </a:pPr>
            <a:r>
              <a:rPr lang="es-419" sz="3000" dirty="0" smtClean="0"/>
              <a:t>Bucaramanga </a:t>
            </a:r>
            <a:r>
              <a:rPr lang="es-419" sz="3000" dirty="0"/>
              <a:t>se encuentra en el país de Colombia y es un municipio muy visitado por sus famosos paisajes de los Andes colombianos, visitado tanto por colombianos como extranjeros. Dado a las visitas de tantas personas por turismo, se realizó un análisis de seguridad para informar y mejorar la situación actual. Se utilizó y analizó la base de datos pública de la secretaría de seguridad, por un periodo de 6 años (2015-2021</a:t>
            </a:r>
            <a:r>
              <a:rPr lang="es-419" sz="3000" dirty="0" smtClean="0"/>
              <a:t>).</a:t>
            </a:r>
          </a:p>
          <a:p>
            <a:pPr marL="0" indent="0">
              <a:buNone/>
            </a:pPr>
            <a:r>
              <a:rPr lang="es-419" sz="3000" dirty="0" smtClean="0"/>
              <a:t>La información se obtuvo de </a:t>
            </a:r>
            <a:r>
              <a:rPr lang="es-ES" sz="3000" b="1" dirty="0">
                <a:hlinkClick r:id="rId2"/>
              </a:rPr>
              <a:t>https://</a:t>
            </a:r>
            <a:r>
              <a:rPr lang="es-ES" sz="3000" b="1" dirty="0" smtClean="0">
                <a:hlinkClick r:id="rId2"/>
              </a:rPr>
              <a:t>www.datos.gov.co/Seguridad-y-Defensa</a:t>
            </a:r>
            <a:endParaRPr lang="es-ES" sz="3000" b="1" dirty="0" smtClean="0"/>
          </a:p>
          <a:p>
            <a:pPr marL="0" indent="0">
              <a:buNone/>
            </a:pPr>
            <a:r>
              <a:rPr lang="es-ES" sz="3000" dirty="0" smtClean="0"/>
              <a:t>El mismo nos da una base de </a:t>
            </a:r>
            <a:r>
              <a:rPr lang="es-419" sz="3000" dirty="0"/>
              <a:t>Georreferenciación de los delitos ocurridos en el municipio de Bucaramanga según la modalidad, conducta, móvil del agresor, móvil de la víctima, comunas de ocurrencia, fatales, no fatales </a:t>
            </a:r>
            <a:r>
              <a:rPr lang="es-419" sz="3000" dirty="0" smtClean="0"/>
              <a:t>desagregado </a:t>
            </a:r>
            <a:r>
              <a:rPr lang="es-419" sz="3000" dirty="0"/>
              <a:t>por curso de vida, sexo, mes y día de ocurrencia. </a:t>
            </a:r>
            <a:endParaRPr lang="es-ES" sz="3000" b="1" dirty="0" smtClean="0"/>
          </a:p>
          <a:p>
            <a:pPr marL="0" indent="0">
              <a:buNone/>
            </a:pPr>
            <a:endParaRPr lang="es-ES" sz="2200" b="1" dirty="0" smtClean="0">
              <a:solidFill>
                <a:schemeClr val="bg1"/>
              </a:solidFill>
            </a:endParaRPr>
          </a:p>
          <a:p>
            <a:pPr marL="0" indent="0">
              <a:buNone/>
            </a:pPr>
            <a:endParaRPr lang="es-ES" sz="2200" b="1" dirty="0">
              <a:solidFill>
                <a:schemeClr val="tx1"/>
              </a:solidFill>
            </a:endParaRPr>
          </a:p>
          <a:p>
            <a:pPr marL="0" indent="0">
              <a:buNone/>
            </a:pPr>
            <a:endParaRPr lang="es-ES" sz="3000" dirty="0">
              <a:solidFill>
                <a:schemeClr val="tx1"/>
              </a:solidFill>
            </a:endParaRPr>
          </a:p>
          <a:p>
            <a:pPr marL="0" indent="0">
              <a:buNone/>
            </a:pPr>
            <a:endParaRPr lang="es-ES" dirty="0"/>
          </a:p>
        </p:txBody>
      </p:sp>
      <p:sp>
        <p:nvSpPr>
          <p:cNvPr id="4" name="Marcador de contenido 2"/>
          <p:cNvSpPr txBox="1">
            <a:spLocks/>
          </p:cNvSpPr>
          <p:nvPr/>
        </p:nvSpPr>
        <p:spPr>
          <a:xfrm>
            <a:off x="1178834" y="239721"/>
            <a:ext cx="9143178" cy="84767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Font typeface="Wingdings 3" charset="2"/>
              <a:buNone/>
            </a:pPr>
            <a:r>
              <a:rPr lang="es-ES" sz="3200" b="1" dirty="0" smtClean="0"/>
              <a:t>2.Adquisición e información del </a:t>
            </a:r>
            <a:r>
              <a:rPr lang="es-ES" sz="3200" b="1" dirty="0" err="1" smtClean="0"/>
              <a:t>Dataset</a:t>
            </a:r>
            <a:endParaRPr lang="es-ES" dirty="0" smtClean="0"/>
          </a:p>
          <a:p>
            <a:pPr marL="0" indent="0">
              <a:buFont typeface="Wingdings 3" charset="2"/>
              <a:buNone/>
            </a:pPr>
            <a:endParaRPr lang="es-ES" sz="1400" dirty="0"/>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2859" y="356898"/>
            <a:ext cx="767884" cy="672831"/>
          </a:xfrm>
          <a:prstGeom prst="rect">
            <a:avLst/>
          </a:prstGeom>
        </p:spPr>
      </p:pic>
    </p:spTree>
    <p:extLst>
      <p:ext uri="{BB962C8B-B14F-4D97-AF65-F5344CB8AC3E}">
        <p14:creationId xmlns:p14="http://schemas.microsoft.com/office/powerpoint/2010/main" val="30368347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51261" y="854110"/>
            <a:ext cx="9382426" cy="5677319"/>
          </a:xfrm>
        </p:spPr>
        <p:txBody>
          <a:bodyPr>
            <a:normAutofit/>
          </a:bodyPr>
          <a:lstStyle/>
          <a:p>
            <a:pPr marL="0" indent="0">
              <a:buNone/>
            </a:pPr>
            <a:endParaRPr lang="es-419" b="1" dirty="0"/>
          </a:p>
          <a:p>
            <a:pPr marL="0" indent="0" algn="ctr">
              <a:buNone/>
            </a:pPr>
            <a:endParaRPr lang="es-419" b="1" dirty="0"/>
          </a:p>
          <a:p>
            <a:r>
              <a:rPr lang="es-419" dirty="0"/>
              <a:t>1) ¿Qué barrios tienen más delitos</a:t>
            </a:r>
            <a:r>
              <a:rPr lang="es-419" dirty="0" smtClean="0"/>
              <a:t>?</a:t>
            </a:r>
          </a:p>
          <a:p>
            <a:endParaRPr lang="es-419" dirty="0"/>
          </a:p>
          <a:p>
            <a:r>
              <a:rPr lang="es-419" dirty="0"/>
              <a:t>2) ¿Cuáles son las armas medios que más se utilizan para cometer delitos</a:t>
            </a:r>
            <a:r>
              <a:rPr lang="es-419" dirty="0" smtClean="0"/>
              <a:t>?</a:t>
            </a:r>
          </a:p>
          <a:p>
            <a:endParaRPr lang="es-419" dirty="0"/>
          </a:p>
          <a:p>
            <a:r>
              <a:rPr lang="es-419" dirty="0"/>
              <a:t>3) ¿Qué tipo de clasificación del delito prevalece</a:t>
            </a:r>
            <a:r>
              <a:rPr lang="es-419" dirty="0" smtClean="0"/>
              <a:t>?</a:t>
            </a:r>
          </a:p>
          <a:p>
            <a:endParaRPr lang="es-419" dirty="0"/>
          </a:p>
          <a:p>
            <a:r>
              <a:rPr lang="es-419" dirty="0"/>
              <a:t>4) ¿Han crecido los delitos en el barrio Centro a través de los años</a:t>
            </a:r>
            <a:r>
              <a:rPr lang="es-419" dirty="0" smtClean="0"/>
              <a:t>?</a:t>
            </a:r>
          </a:p>
          <a:p>
            <a:endParaRPr lang="es-419" dirty="0"/>
          </a:p>
          <a:p>
            <a:r>
              <a:rPr lang="es-419" dirty="0"/>
              <a:t>5) ¿En que etapa de curso de vida son más frecuentes las lesiones fatales</a:t>
            </a:r>
            <a:r>
              <a:rPr lang="es-419" dirty="0" smtClean="0"/>
              <a:t>?</a:t>
            </a:r>
          </a:p>
          <a:p>
            <a:endParaRPr lang="es-419" dirty="0"/>
          </a:p>
          <a:p>
            <a:r>
              <a:rPr lang="es-419" dirty="0"/>
              <a:t>6) ¿Hay alguna relación que refiera al curso de vida de las victimas?</a:t>
            </a:r>
          </a:p>
          <a:p>
            <a:endParaRPr lang="es-ES" dirty="0"/>
          </a:p>
        </p:txBody>
      </p:sp>
      <p:sp>
        <p:nvSpPr>
          <p:cNvPr id="2" name="Rectángulo 1"/>
          <p:cNvSpPr/>
          <p:nvPr/>
        </p:nvSpPr>
        <p:spPr>
          <a:xfrm>
            <a:off x="3351511" y="188095"/>
            <a:ext cx="5331169" cy="584775"/>
          </a:xfrm>
          <a:prstGeom prst="rect">
            <a:avLst/>
          </a:prstGeom>
        </p:spPr>
        <p:txBody>
          <a:bodyPr wrap="square">
            <a:spAutoFit/>
          </a:bodyPr>
          <a:lstStyle/>
          <a:p>
            <a:pPr algn="ctr"/>
            <a:r>
              <a:rPr lang="es-ES" sz="3200" b="1" dirty="0"/>
              <a:t>3.Preguntas de </a:t>
            </a:r>
            <a:r>
              <a:rPr lang="es-ES" sz="3200" b="1" dirty="0" smtClean="0"/>
              <a:t>interés</a:t>
            </a:r>
            <a:endParaRPr lang="es-419" sz="3200" b="1"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2859" y="356898"/>
            <a:ext cx="767884" cy="672831"/>
          </a:xfrm>
          <a:prstGeom prst="rect">
            <a:avLst/>
          </a:prstGeom>
        </p:spPr>
      </p:pic>
    </p:spTree>
    <p:extLst>
      <p:ext uri="{BB962C8B-B14F-4D97-AF65-F5344CB8AC3E}">
        <p14:creationId xmlns:p14="http://schemas.microsoft.com/office/powerpoint/2010/main" val="2777637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5526" y="284799"/>
            <a:ext cx="10553505" cy="2828755"/>
          </a:xfrm>
        </p:spPr>
        <p:txBody>
          <a:bodyPr/>
          <a:lstStyle/>
          <a:p>
            <a:pPr marL="0" indent="0">
              <a:buNone/>
            </a:pPr>
            <a:endParaRPr lang="es-419" sz="1900" dirty="0" smtClean="0"/>
          </a:p>
          <a:p>
            <a:pPr marL="0" indent="0">
              <a:buNone/>
            </a:pPr>
            <a:r>
              <a:rPr lang="es-419" sz="1900" dirty="0" smtClean="0"/>
              <a:t>Mediante </a:t>
            </a:r>
            <a:r>
              <a:rPr lang="es-419" sz="1900" dirty="0"/>
              <a:t>los datos suministrados se realiza un conteo por barrio, utilizando la variable BARRIOS_HECHO. Esto permite saber cuáles son los barrios con más delitos de Bucaramanga. El resultado nos indica que son:</a:t>
            </a:r>
          </a:p>
          <a:p>
            <a:endParaRPr lang="es-419" dirty="0">
              <a:solidFill>
                <a:schemeClr val="bg1"/>
              </a:solidFill>
            </a:endParaRPr>
          </a:p>
          <a:p>
            <a:pPr marL="0" indent="0">
              <a:buNone/>
            </a:pPr>
            <a:endParaRPr lang="es-ES" dirty="0"/>
          </a:p>
        </p:txBody>
      </p:sp>
      <p:sp>
        <p:nvSpPr>
          <p:cNvPr id="6" name="Marcador de contenido 2"/>
          <p:cNvSpPr txBox="1">
            <a:spLocks/>
          </p:cNvSpPr>
          <p:nvPr/>
        </p:nvSpPr>
        <p:spPr>
          <a:xfrm>
            <a:off x="1840760" y="133051"/>
            <a:ext cx="8486088" cy="6974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Font typeface="Wingdings 3" charset="2"/>
              <a:buNone/>
            </a:pPr>
            <a:r>
              <a:rPr lang="es-ES" sz="3000" b="1" dirty="0" smtClean="0"/>
              <a:t>3.1 </a:t>
            </a:r>
            <a:r>
              <a:rPr lang="es-419" sz="3000" b="1" dirty="0" smtClean="0"/>
              <a:t>¿Qué barrios tienen más delitos?</a:t>
            </a:r>
            <a:endParaRPr lang="es-419" b="1" dirty="0" smtClean="0">
              <a:solidFill>
                <a:schemeClr val="bg1"/>
              </a:solidFill>
            </a:endParaRPr>
          </a:p>
          <a:p>
            <a:pPr marL="0" indent="0">
              <a:buFont typeface="Wingdings 3" charset="2"/>
              <a:buNone/>
            </a:pPr>
            <a:endParaRPr lang="es-ES" b="1" dirty="0"/>
          </a:p>
        </p:txBody>
      </p:sp>
      <p:pic>
        <p:nvPicPr>
          <p:cNvPr id="2" name="Imagen 1"/>
          <p:cNvPicPr>
            <a:picLocks noChangeAspect="1"/>
          </p:cNvPicPr>
          <p:nvPr/>
        </p:nvPicPr>
        <p:blipFill>
          <a:blip r:embed="rId2"/>
          <a:stretch>
            <a:fillRect/>
          </a:stretch>
        </p:blipFill>
        <p:spPr>
          <a:xfrm>
            <a:off x="485328" y="1760977"/>
            <a:ext cx="5478592" cy="3557442"/>
          </a:xfrm>
          <a:prstGeom prst="rect">
            <a:avLst/>
          </a:prstGeom>
        </p:spPr>
      </p:pic>
      <p:sp>
        <p:nvSpPr>
          <p:cNvPr id="7" name="Rectángulo 6"/>
          <p:cNvSpPr/>
          <p:nvPr/>
        </p:nvSpPr>
        <p:spPr>
          <a:xfrm>
            <a:off x="658092" y="5453862"/>
            <a:ext cx="4734187" cy="923330"/>
          </a:xfrm>
          <a:prstGeom prst="rect">
            <a:avLst/>
          </a:prstGeom>
        </p:spPr>
        <p:txBody>
          <a:bodyPr wrap="square">
            <a:spAutoFit/>
          </a:bodyPr>
          <a:lstStyle/>
          <a:p>
            <a:r>
              <a:rPr lang="es-419" u="sng" dirty="0" smtClean="0">
                <a:solidFill>
                  <a:srgbClr val="FF0000"/>
                </a:solidFill>
                <a:latin typeface="+mj-lt"/>
              </a:rPr>
              <a:t>CENTRO:</a:t>
            </a:r>
            <a:r>
              <a:rPr lang="es-419" dirty="0" smtClean="0">
                <a:latin typeface="+mj-lt"/>
              </a:rPr>
              <a:t> </a:t>
            </a:r>
            <a:r>
              <a:rPr lang="es-419" dirty="0">
                <a:latin typeface="+mj-lt"/>
              </a:rPr>
              <a:t>con 6536 reportes</a:t>
            </a:r>
          </a:p>
          <a:p>
            <a:r>
              <a:rPr lang="es-419" u="sng" dirty="0">
                <a:solidFill>
                  <a:srgbClr val="FFC000"/>
                </a:solidFill>
                <a:latin typeface="+mj-lt"/>
              </a:rPr>
              <a:t>CABECERA DEL </a:t>
            </a:r>
            <a:r>
              <a:rPr lang="es-419" u="sng" dirty="0" smtClean="0">
                <a:solidFill>
                  <a:srgbClr val="FFC000"/>
                </a:solidFill>
                <a:latin typeface="+mj-lt"/>
              </a:rPr>
              <a:t>LLANO:</a:t>
            </a:r>
            <a:r>
              <a:rPr lang="es-419" dirty="0" smtClean="0">
                <a:solidFill>
                  <a:srgbClr val="FFFF00"/>
                </a:solidFill>
                <a:latin typeface="+mj-lt"/>
              </a:rPr>
              <a:t> </a:t>
            </a:r>
            <a:r>
              <a:rPr lang="es-419" dirty="0">
                <a:latin typeface="+mj-lt"/>
              </a:rPr>
              <a:t>con 3642 reportes</a:t>
            </a:r>
          </a:p>
          <a:p>
            <a:r>
              <a:rPr lang="es-419" u="sng" dirty="0">
                <a:solidFill>
                  <a:srgbClr val="FFFF00"/>
                </a:solidFill>
                <a:latin typeface="+mj-lt"/>
              </a:rPr>
              <a:t>SAN </a:t>
            </a:r>
            <a:r>
              <a:rPr lang="es-419" u="sng" dirty="0" smtClean="0">
                <a:solidFill>
                  <a:srgbClr val="FFFF00"/>
                </a:solidFill>
                <a:latin typeface="+mj-lt"/>
              </a:rPr>
              <a:t>FRANCISCO:</a:t>
            </a:r>
            <a:r>
              <a:rPr lang="es-419" dirty="0" smtClean="0">
                <a:solidFill>
                  <a:srgbClr val="FFFF00"/>
                </a:solidFill>
                <a:latin typeface="+mj-lt"/>
              </a:rPr>
              <a:t> </a:t>
            </a:r>
            <a:r>
              <a:rPr lang="es-419" dirty="0" smtClean="0">
                <a:latin typeface="+mj-lt"/>
              </a:rPr>
              <a:t>3316 </a:t>
            </a:r>
            <a:r>
              <a:rPr lang="es-419" dirty="0">
                <a:latin typeface="+mj-lt"/>
              </a:rPr>
              <a:t>reportes.</a:t>
            </a:r>
          </a:p>
        </p:txBody>
      </p:sp>
      <p:pic>
        <p:nvPicPr>
          <p:cNvPr id="8" name="Imagen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2859" y="356898"/>
            <a:ext cx="767884" cy="672831"/>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2596" y="1659582"/>
            <a:ext cx="4096021" cy="4997496"/>
          </a:xfrm>
          <a:prstGeom prst="rect">
            <a:avLst/>
          </a:prstGeom>
        </p:spPr>
      </p:pic>
      <p:sp>
        <p:nvSpPr>
          <p:cNvPr id="9" name="Elipse 8"/>
          <p:cNvSpPr/>
          <p:nvPr/>
        </p:nvSpPr>
        <p:spPr>
          <a:xfrm>
            <a:off x="8909108" y="4158330"/>
            <a:ext cx="385894" cy="380114"/>
          </a:xfrm>
          <a:prstGeom prst="ellipse">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Elipse 9"/>
          <p:cNvSpPr/>
          <p:nvPr/>
        </p:nvSpPr>
        <p:spPr>
          <a:xfrm>
            <a:off x="9648970" y="4274219"/>
            <a:ext cx="510098" cy="392337"/>
          </a:xfrm>
          <a:prstGeom prst="ellipse">
            <a:avLst/>
          </a:prstGeom>
          <a:solidFill>
            <a:srgbClr val="FFC000">
              <a:alpha val="4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Elipse 10"/>
          <p:cNvSpPr/>
          <p:nvPr/>
        </p:nvSpPr>
        <p:spPr>
          <a:xfrm>
            <a:off x="8738216" y="3318703"/>
            <a:ext cx="727677" cy="380114"/>
          </a:xfrm>
          <a:prstGeom prst="ellipse">
            <a:avLst/>
          </a:prstGeom>
          <a:solidFill>
            <a:srgbClr val="FFFF00">
              <a:alpha val="40000"/>
            </a:srgbClr>
          </a:solidFill>
          <a:ln>
            <a:solidFill>
              <a:srgbClr val="FFFF00">
                <a:alpha val="5411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40432792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6628" y="1246503"/>
            <a:ext cx="10445342" cy="1251621"/>
          </a:xfrm>
        </p:spPr>
        <p:txBody>
          <a:bodyPr/>
          <a:lstStyle/>
          <a:p>
            <a:r>
              <a:rPr lang="es-419" sz="1900" dirty="0" smtClean="0"/>
              <a:t>La </a:t>
            </a:r>
            <a:r>
              <a:rPr lang="es-419" sz="1900" dirty="0"/>
              <a:t>mayoría de los delitos son cometidos sin empleo de armas, seguido de armas contundentes y arma blancas/cortopunzante. El uso de arma de fuego se encuentra en 5to. lugar en la lista</a:t>
            </a:r>
          </a:p>
          <a:p>
            <a:endParaRPr lang="es-ES" dirty="0"/>
          </a:p>
        </p:txBody>
      </p:sp>
      <p:sp>
        <p:nvSpPr>
          <p:cNvPr id="2" name="Rectángulo 1"/>
          <p:cNvSpPr/>
          <p:nvPr/>
        </p:nvSpPr>
        <p:spPr>
          <a:xfrm>
            <a:off x="1255565" y="143639"/>
            <a:ext cx="8868738" cy="954107"/>
          </a:xfrm>
          <a:prstGeom prst="rect">
            <a:avLst/>
          </a:prstGeom>
        </p:spPr>
        <p:txBody>
          <a:bodyPr wrap="square">
            <a:spAutoFit/>
          </a:bodyPr>
          <a:lstStyle/>
          <a:p>
            <a:pPr algn="ctr"/>
            <a:r>
              <a:rPr lang="es-419" sz="2800" b="1" dirty="0"/>
              <a:t>3.2 ¿Cuáles son las armas medios que más se utilizan </a:t>
            </a:r>
            <a:r>
              <a:rPr lang="es-419" sz="2800" b="1" i="1" dirty="0"/>
              <a:t>para cometer delitos?</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2859" y="356898"/>
            <a:ext cx="767884" cy="672831"/>
          </a:xfrm>
          <a:prstGeom prst="rect">
            <a:avLst/>
          </a:prstGeom>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5587" y="5179013"/>
            <a:ext cx="1422865" cy="1422865"/>
          </a:xfrm>
          <a:prstGeom prst="rect">
            <a:avLst/>
          </a:prstGeom>
          <a:solidFill>
            <a:srgbClr val="FF0000"/>
          </a:solidFill>
          <a:ln>
            <a:solidFill>
              <a:schemeClr val="bg1"/>
            </a:solidFill>
          </a:ln>
          <a:scene3d>
            <a:camera prst="orthographicFront"/>
            <a:lightRig rig="threePt" dir="t"/>
          </a:scene3d>
          <a:sp3d>
            <a:bevelT prst="relaxedInset"/>
          </a:sp3d>
        </p:spPr>
      </p:pic>
      <p:pic>
        <p:nvPicPr>
          <p:cNvPr id="11" name="Imagen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8826" y="3657197"/>
            <a:ext cx="1437164" cy="1438963"/>
          </a:xfrm>
          <a:prstGeom prst="rect">
            <a:avLst/>
          </a:prstGeom>
          <a:solidFill>
            <a:srgbClr val="FFC000"/>
          </a:solidFill>
          <a:ln>
            <a:solidFill>
              <a:schemeClr val="bg1"/>
            </a:solidFill>
          </a:ln>
          <a:scene3d>
            <a:camera prst="orthographicFront"/>
            <a:lightRig rig="threePt" dir="t"/>
          </a:scene3d>
          <a:sp3d>
            <a:bevelT prst="relaxedInset"/>
          </a:sp3d>
        </p:spPr>
      </p:pic>
      <p:pic>
        <p:nvPicPr>
          <p:cNvPr id="13" name="Imagen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88050" y="2136404"/>
            <a:ext cx="1437940" cy="1437940"/>
          </a:xfrm>
          <a:prstGeom prst="rect">
            <a:avLst/>
          </a:prstGeom>
          <a:solidFill>
            <a:srgbClr val="FFFF00"/>
          </a:solidFill>
          <a:ln>
            <a:solidFill>
              <a:schemeClr val="bg1"/>
            </a:solidFill>
          </a:ln>
          <a:scene3d>
            <a:camera prst="orthographicFront"/>
            <a:lightRig rig="threePt" dir="t"/>
          </a:scene3d>
          <a:sp3d>
            <a:bevelT prst="relaxedInset"/>
          </a:sp3d>
        </p:spPr>
        <p:style>
          <a:lnRef idx="2">
            <a:schemeClr val="dk1">
              <a:shade val="50000"/>
            </a:schemeClr>
          </a:lnRef>
          <a:fillRef idx="1">
            <a:schemeClr val="dk1"/>
          </a:fillRef>
          <a:effectRef idx="0">
            <a:schemeClr val="dk1"/>
          </a:effectRef>
          <a:fontRef idx="minor">
            <a:schemeClr val="lt1"/>
          </a:fontRef>
        </p:style>
      </p:pic>
      <p:pic>
        <p:nvPicPr>
          <p:cNvPr id="16" name="Imagen 15"/>
          <p:cNvPicPr>
            <a:picLocks noChangeAspect="1"/>
          </p:cNvPicPr>
          <p:nvPr/>
        </p:nvPicPr>
        <p:blipFill>
          <a:blip r:embed="rId6"/>
          <a:stretch>
            <a:fillRect/>
          </a:stretch>
        </p:blipFill>
        <p:spPr>
          <a:xfrm>
            <a:off x="1255565" y="2252306"/>
            <a:ext cx="7773485" cy="4248743"/>
          </a:xfrm>
          <a:prstGeom prst="rect">
            <a:avLst/>
          </a:prstGeom>
        </p:spPr>
      </p:pic>
      <p:sp>
        <p:nvSpPr>
          <p:cNvPr id="20" name="Elipse 19"/>
          <p:cNvSpPr/>
          <p:nvPr/>
        </p:nvSpPr>
        <p:spPr>
          <a:xfrm>
            <a:off x="1346131" y="5039253"/>
            <a:ext cx="352396" cy="338962"/>
          </a:xfrm>
          <a:prstGeom prst="ellipse">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solidFill>
                  <a:schemeClr val="bg1"/>
                </a:solidFill>
              </a:rPr>
              <a:t>3</a:t>
            </a:r>
            <a:endParaRPr lang="es-AR" dirty="0">
              <a:solidFill>
                <a:schemeClr val="bg1"/>
              </a:solidFill>
            </a:endParaRPr>
          </a:p>
        </p:txBody>
      </p:sp>
      <p:sp>
        <p:nvSpPr>
          <p:cNvPr id="21" name="Elipse 20"/>
          <p:cNvSpPr/>
          <p:nvPr/>
        </p:nvSpPr>
        <p:spPr>
          <a:xfrm>
            <a:off x="2483476" y="5377209"/>
            <a:ext cx="352396" cy="338962"/>
          </a:xfrm>
          <a:prstGeom prst="ellips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solidFill>
                  <a:schemeClr val="bg1"/>
                </a:solidFill>
              </a:rPr>
              <a:t>2</a:t>
            </a:r>
            <a:endParaRPr lang="es-AR" dirty="0">
              <a:solidFill>
                <a:schemeClr val="bg1"/>
              </a:solidFill>
            </a:endParaRPr>
          </a:p>
        </p:txBody>
      </p:sp>
      <p:sp>
        <p:nvSpPr>
          <p:cNvPr id="22" name="Elipse 21"/>
          <p:cNvSpPr/>
          <p:nvPr/>
        </p:nvSpPr>
        <p:spPr>
          <a:xfrm>
            <a:off x="2000595" y="5720964"/>
            <a:ext cx="352396" cy="338962"/>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solidFill>
                  <a:schemeClr val="bg1"/>
                </a:solidFill>
              </a:rPr>
              <a:t>1</a:t>
            </a:r>
            <a:endParaRPr lang="es-AR" dirty="0">
              <a:solidFill>
                <a:schemeClr val="bg1"/>
              </a:solidFill>
            </a:endParaRPr>
          </a:p>
        </p:txBody>
      </p:sp>
      <p:sp>
        <p:nvSpPr>
          <p:cNvPr id="24" name="Elipse 23"/>
          <p:cNvSpPr/>
          <p:nvPr/>
        </p:nvSpPr>
        <p:spPr>
          <a:xfrm>
            <a:off x="11544079" y="5716171"/>
            <a:ext cx="352396" cy="338962"/>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solidFill>
                  <a:schemeClr val="bg1"/>
                </a:solidFill>
              </a:rPr>
              <a:t>1</a:t>
            </a:r>
            <a:endParaRPr lang="es-AR" dirty="0">
              <a:solidFill>
                <a:schemeClr val="bg1"/>
              </a:solidFill>
            </a:endParaRPr>
          </a:p>
        </p:txBody>
      </p:sp>
      <p:sp>
        <p:nvSpPr>
          <p:cNvPr id="25" name="Elipse 24"/>
          <p:cNvSpPr/>
          <p:nvPr/>
        </p:nvSpPr>
        <p:spPr>
          <a:xfrm>
            <a:off x="11544079" y="4207196"/>
            <a:ext cx="352396" cy="338962"/>
          </a:xfrm>
          <a:prstGeom prst="ellips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solidFill>
                  <a:schemeClr val="bg1"/>
                </a:solidFill>
              </a:rPr>
              <a:t>2</a:t>
            </a:r>
            <a:endParaRPr lang="es-AR" dirty="0">
              <a:solidFill>
                <a:schemeClr val="bg1"/>
              </a:solidFill>
            </a:endParaRPr>
          </a:p>
        </p:txBody>
      </p:sp>
      <p:sp>
        <p:nvSpPr>
          <p:cNvPr id="26" name="Elipse 25"/>
          <p:cNvSpPr/>
          <p:nvPr/>
        </p:nvSpPr>
        <p:spPr>
          <a:xfrm>
            <a:off x="11544079" y="2609226"/>
            <a:ext cx="352396" cy="338962"/>
          </a:xfrm>
          <a:prstGeom prst="ellipse">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solidFill>
                  <a:schemeClr val="bg1"/>
                </a:solidFill>
              </a:rPr>
              <a:t>3</a:t>
            </a:r>
            <a:endParaRPr lang="es-AR" dirty="0">
              <a:solidFill>
                <a:schemeClr val="bg1"/>
              </a:solidFill>
            </a:endParaRPr>
          </a:p>
        </p:txBody>
      </p:sp>
    </p:spTree>
    <p:extLst>
      <p:ext uri="{BB962C8B-B14F-4D97-AF65-F5344CB8AC3E}">
        <p14:creationId xmlns:p14="http://schemas.microsoft.com/office/powerpoint/2010/main" val="37830374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3"/>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P spid="20" grpId="0" animBg="1"/>
      <p:bldP spid="21" grpId="0" animBg="1"/>
      <p:bldP spid="22" grpId="0" animBg="1"/>
      <p:bldP spid="24" grpId="0" animBg="1"/>
      <p:bldP spid="25" grpId="0" animBg="1"/>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87117" y="124333"/>
            <a:ext cx="10340839" cy="1352006"/>
          </a:xfrm>
        </p:spPr>
        <p:txBody>
          <a:bodyPr/>
          <a:lstStyle/>
          <a:p>
            <a:pPr marL="0" indent="0">
              <a:buNone/>
            </a:pPr>
            <a:r>
              <a:rPr lang="es-ES" sz="3000" b="1" dirty="0" smtClean="0">
                <a:solidFill>
                  <a:schemeClr val="tx1"/>
                </a:solidFill>
              </a:rPr>
              <a:t>Tomando en cuenta </a:t>
            </a:r>
            <a:r>
              <a:rPr lang="es-ES" sz="3000" b="1" dirty="0">
                <a:solidFill>
                  <a:schemeClr val="tx1"/>
                </a:solidFill>
              </a:rPr>
              <a:t>las variables BARRIOS_HECHO y </a:t>
            </a:r>
            <a:r>
              <a:rPr lang="es-ES" sz="3000" b="1" dirty="0" smtClean="0">
                <a:solidFill>
                  <a:schemeClr val="tx1"/>
                </a:solidFill>
              </a:rPr>
              <a:t>ARMAS_MEDIOS, se realizó un TOP 3</a:t>
            </a:r>
          </a:p>
          <a:p>
            <a:pPr marL="0" indent="0">
              <a:buNone/>
            </a:pPr>
            <a:endParaRPr lang="es-ES" dirty="0"/>
          </a:p>
        </p:txBody>
      </p:sp>
      <p:pic>
        <p:nvPicPr>
          <p:cNvPr id="4" name="Imagen 3"/>
          <p:cNvPicPr/>
          <p:nvPr/>
        </p:nvPicPr>
        <p:blipFill rotWithShape="1">
          <a:blip r:embed="rId2"/>
          <a:srcRect l="26033" t="27647" r="23421" b="10088"/>
          <a:stretch/>
        </p:blipFill>
        <p:spPr bwMode="auto">
          <a:xfrm>
            <a:off x="484777" y="1885407"/>
            <a:ext cx="7524206" cy="4702629"/>
          </a:xfrm>
          <a:prstGeom prst="rect">
            <a:avLst/>
          </a:prstGeom>
          <a:ln>
            <a:noFill/>
          </a:ln>
          <a:extLst>
            <a:ext uri="{53640926-AAD7-44D8-BBD7-CCE9431645EC}">
              <a14:shadowObscured xmlns:a14="http://schemas.microsoft.com/office/drawing/2010/main"/>
            </a:ext>
          </a:extLst>
        </p:spPr>
      </p:pic>
      <p:sp>
        <p:nvSpPr>
          <p:cNvPr id="5" name="Marcador de contenido 2"/>
          <p:cNvSpPr txBox="1">
            <a:spLocks/>
          </p:cNvSpPr>
          <p:nvPr/>
        </p:nvSpPr>
        <p:spPr>
          <a:xfrm>
            <a:off x="8517572" y="2037807"/>
            <a:ext cx="3173685" cy="251133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es-ES" sz="1900" dirty="0" smtClean="0">
                <a:solidFill>
                  <a:schemeClr val="tx1"/>
                </a:solidFill>
              </a:rPr>
              <a:t>De esta forma podemos observar que armas utilizan al cometer un delito en los 3 barrios con más delitos reportados</a:t>
            </a:r>
          </a:p>
          <a:p>
            <a:pPr marL="0" indent="0">
              <a:buFont typeface="Wingdings 3" panose="05040102010807070707" pitchFamily="18" charset="2"/>
              <a:buNone/>
            </a:pPr>
            <a:endParaRPr lang="es-ES" dirty="0"/>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2859" y="356898"/>
            <a:ext cx="767884" cy="672831"/>
          </a:xfrm>
          <a:prstGeom prst="rect">
            <a:avLst/>
          </a:prstGeom>
        </p:spPr>
      </p:pic>
    </p:spTree>
    <p:extLst>
      <p:ext uri="{BB962C8B-B14F-4D97-AF65-F5344CB8AC3E}">
        <p14:creationId xmlns:p14="http://schemas.microsoft.com/office/powerpoint/2010/main" val="4543524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45313" y="1311877"/>
            <a:ext cx="10824165" cy="1258329"/>
          </a:xfrm>
        </p:spPr>
        <p:txBody>
          <a:bodyPr>
            <a:normAutofit/>
          </a:bodyPr>
          <a:lstStyle/>
          <a:p>
            <a:r>
              <a:rPr lang="es-419" sz="1900" dirty="0" smtClean="0"/>
              <a:t>Se </a:t>
            </a:r>
            <a:r>
              <a:rPr lang="es-419" sz="1900" dirty="0"/>
              <a:t>observa que la mayoría de los delitos terminan en lesiones no fatales, siendo más de 75000 los que se encuentran en esta categoría y no llegando a los 1000 los delitos con lesiones </a:t>
            </a:r>
            <a:r>
              <a:rPr lang="es-419" sz="1900" dirty="0" smtClean="0"/>
              <a:t>fatales.</a:t>
            </a:r>
            <a:endParaRPr lang="es-419" sz="1900" dirty="0"/>
          </a:p>
          <a:p>
            <a:endParaRPr lang="es-ES" dirty="0"/>
          </a:p>
        </p:txBody>
      </p:sp>
      <p:sp>
        <p:nvSpPr>
          <p:cNvPr id="2" name="Rectángulo 1"/>
          <p:cNvSpPr/>
          <p:nvPr/>
        </p:nvSpPr>
        <p:spPr>
          <a:xfrm>
            <a:off x="1131207" y="245760"/>
            <a:ext cx="9201558" cy="523220"/>
          </a:xfrm>
          <a:prstGeom prst="rect">
            <a:avLst/>
          </a:prstGeom>
        </p:spPr>
        <p:txBody>
          <a:bodyPr wrap="none">
            <a:spAutoFit/>
          </a:bodyPr>
          <a:lstStyle/>
          <a:p>
            <a:r>
              <a:rPr lang="es-ES" sz="2800" b="1" dirty="0"/>
              <a:t>3.3 </a:t>
            </a:r>
            <a:r>
              <a:rPr lang="es-419" sz="2800" b="1" dirty="0"/>
              <a:t>¿Qué tipo de clasificación del delito prevalece?</a:t>
            </a:r>
          </a:p>
        </p:txBody>
      </p:sp>
      <p:pic>
        <p:nvPicPr>
          <p:cNvPr id="5" name="Imagen 4"/>
          <p:cNvPicPr>
            <a:picLocks noChangeAspect="1"/>
          </p:cNvPicPr>
          <p:nvPr/>
        </p:nvPicPr>
        <p:blipFill>
          <a:blip r:embed="rId2"/>
          <a:stretch>
            <a:fillRect/>
          </a:stretch>
        </p:blipFill>
        <p:spPr>
          <a:xfrm>
            <a:off x="2339626" y="2408847"/>
            <a:ext cx="7035537" cy="4299970"/>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2859" y="356898"/>
            <a:ext cx="767884" cy="672831"/>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4306" y="3667176"/>
            <a:ext cx="1354251" cy="1354251"/>
          </a:xfrm>
          <a:prstGeom prst="rect">
            <a:avLst/>
          </a:prstGeom>
        </p:spPr>
      </p:pic>
      <p:pic>
        <p:nvPicPr>
          <p:cNvPr id="8" name="Imagen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69760" y="3667176"/>
            <a:ext cx="1508760" cy="1508760"/>
          </a:xfrm>
          <a:prstGeom prst="rect">
            <a:avLst/>
          </a:prstGeom>
        </p:spPr>
      </p:pic>
    </p:spTree>
    <p:extLst>
      <p:ext uri="{BB962C8B-B14F-4D97-AF65-F5344CB8AC3E}">
        <p14:creationId xmlns:p14="http://schemas.microsoft.com/office/powerpoint/2010/main" val="1334666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42"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Personalizado 5">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FFC000"/>
      </a:hlink>
      <a:folHlink>
        <a:srgbClr val="B26B02"/>
      </a:folHlink>
    </a:clrScheme>
    <a:fontScheme name="Tiempos nuevo romano-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357</TotalTime>
  <Words>1099</Words>
  <Application>Microsoft Office PowerPoint</Application>
  <PresentationFormat>Panorámica</PresentationFormat>
  <Paragraphs>84</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Times New Roman</vt:lpstr>
      <vt:lpstr>Wingdings 3</vt:lpstr>
      <vt:lpstr>Ion</vt:lpstr>
      <vt:lpstr>Delitos ocurridos en el Municipio de Bucaramanga  </vt:lpstr>
      <vt:lpstr>Índice</vt:lpstr>
      <vt:lpstr>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Delitos ocurridos en el Municipio de Bucaramanga</dc:title>
  <dc:creator>Cuenta Microsoft</dc:creator>
  <cp:lastModifiedBy>Mariano</cp:lastModifiedBy>
  <cp:revision>35</cp:revision>
  <dcterms:created xsi:type="dcterms:W3CDTF">2024-01-21T18:31:19Z</dcterms:created>
  <dcterms:modified xsi:type="dcterms:W3CDTF">2024-02-04T18:17:04Z</dcterms:modified>
</cp:coreProperties>
</file>