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5" r:id="rId6"/>
    <p:sldId id="267" r:id="rId7"/>
    <p:sldId id="268" r:id="rId8"/>
    <p:sldId id="266" r:id="rId9"/>
    <p:sldId id="259" r:id="rId10"/>
    <p:sldId id="260" r:id="rId11"/>
    <p:sldId id="269" r:id="rId12"/>
    <p:sldId id="270" r:id="rId13"/>
    <p:sldId id="262" r:id="rId14"/>
    <p:sldId id="26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ckground" id="{C2D3CDE0-1F61-4EB1-8D2F-0AFAEBAB0B6E}">
          <p14:sldIdLst>
            <p14:sldId id="256"/>
            <p14:sldId id="257"/>
            <p14:sldId id="258"/>
          </p14:sldIdLst>
        </p14:section>
        <p14:section name="Ideas" id="{35B6C5C8-29F2-488A-82C7-3FD1F978C0BB}">
          <p14:sldIdLst>
            <p14:sldId id="261"/>
            <p14:sldId id="265"/>
            <p14:sldId id="267"/>
            <p14:sldId id="268"/>
          </p14:sldIdLst>
        </p14:section>
        <p14:section name="Background" id="{C9CC8098-CC04-4D43-B388-943C33ECCEF1}">
          <p14:sldIdLst>
            <p14:sldId id="266"/>
            <p14:sldId id="259"/>
            <p14:sldId id="260"/>
            <p14:sldId id="269"/>
            <p14:sldId id="270"/>
            <p14:sldId id="262"/>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451A7-98CA-4847-BC62-1FA20C1C5B3F}" type="doc">
      <dgm:prSet loTypeId="urn:microsoft.com/office/officeart/2005/8/layout/process1" loCatId="process" qsTypeId="urn:microsoft.com/office/officeart/2005/8/quickstyle/simple1" qsCatId="simple" csTypeId="urn:microsoft.com/office/officeart/2005/8/colors/accent1_2" csCatId="accent1" phldr="1"/>
      <dgm:spPr/>
    </dgm:pt>
    <dgm:pt modelId="{F68DD525-04FF-4EAC-BA3E-10C19FC8E35A}">
      <dgm:prSet phldrT="[Text]"/>
      <dgm:spPr/>
      <dgm:t>
        <a:bodyPr/>
        <a:lstStyle/>
        <a:p>
          <a:r>
            <a:rPr lang="en-US" dirty="0" err="1"/>
            <a:t>nanoTimeBefore</a:t>
          </a:r>
          <a:endParaRPr lang="en-ZA" dirty="0"/>
        </a:p>
      </dgm:t>
    </dgm:pt>
    <dgm:pt modelId="{E5EDA4C8-FE0E-43AD-86F0-45A1B98599B8}" type="parTrans" cxnId="{E0B041FA-67ED-4AE1-9FC8-15BFDB13636B}">
      <dgm:prSet/>
      <dgm:spPr/>
      <dgm:t>
        <a:bodyPr/>
        <a:lstStyle/>
        <a:p>
          <a:endParaRPr lang="en-ZA"/>
        </a:p>
      </dgm:t>
    </dgm:pt>
    <dgm:pt modelId="{AF530402-DDCB-4B65-BB5D-52656B22975B}" type="sibTrans" cxnId="{E0B041FA-67ED-4AE1-9FC8-15BFDB13636B}">
      <dgm:prSet/>
      <dgm:spPr/>
      <dgm:t>
        <a:bodyPr/>
        <a:lstStyle/>
        <a:p>
          <a:endParaRPr lang="en-ZA"/>
        </a:p>
      </dgm:t>
    </dgm:pt>
    <dgm:pt modelId="{FBFA57DC-0A15-49E6-AD68-DAC46ED2246D}">
      <dgm:prSet phldrT="[Text]"/>
      <dgm:spPr/>
      <dgm:t>
        <a:bodyPr/>
        <a:lstStyle/>
        <a:p>
          <a:r>
            <a:rPr lang="en-US" dirty="0"/>
            <a:t>UTC </a:t>
          </a:r>
          <a:r>
            <a:rPr lang="en-US" dirty="0" err="1"/>
            <a:t>MilliTime</a:t>
          </a:r>
          <a:endParaRPr lang="en-ZA" dirty="0"/>
        </a:p>
      </dgm:t>
    </dgm:pt>
    <dgm:pt modelId="{AEAAF74B-3D22-4347-9052-766AB77B2B13}" type="parTrans" cxnId="{2E25709F-75F5-46BB-A8A7-A393DCE37BD9}">
      <dgm:prSet/>
      <dgm:spPr/>
      <dgm:t>
        <a:bodyPr/>
        <a:lstStyle/>
        <a:p>
          <a:endParaRPr lang="en-ZA"/>
        </a:p>
      </dgm:t>
    </dgm:pt>
    <dgm:pt modelId="{21C2606A-5D06-40DB-9CC0-4CE3675749B7}" type="sibTrans" cxnId="{2E25709F-75F5-46BB-A8A7-A393DCE37BD9}">
      <dgm:prSet/>
      <dgm:spPr/>
      <dgm:t>
        <a:bodyPr/>
        <a:lstStyle/>
        <a:p>
          <a:endParaRPr lang="en-ZA"/>
        </a:p>
      </dgm:t>
    </dgm:pt>
    <dgm:pt modelId="{EF5EDCA0-C97F-4966-8D36-1CC1AA6B3705}">
      <dgm:prSet phldrT="[Text]"/>
      <dgm:spPr/>
      <dgm:t>
        <a:bodyPr/>
        <a:lstStyle/>
        <a:p>
          <a:r>
            <a:rPr lang="en-US" dirty="0" err="1"/>
            <a:t>nanoTimeAfter</a:t>
          </a:r>
          <a:endParaRPr lang="en-ZA" dirty="0"/>
        </a:p>
      </dgm:t>
    </dgm:pt>
    <dgm:pt modelId="{7CACB306-26C7-4A0C-B3BB-33D435454172}" type="parTrans" cxnId="{C92F2932-C923-4048-BE4A-99EA7B30A867}">
      <dgm:prSet/>
      <dgm:spPr/>
      <dgm:t>
        <a:bodyPr/>
        <a:lstStyle/>
        <a:p>
          <a:endParaRPr lang="en-ZA"/>
        </a:p>
      </dgm:t>
    </dgm:pt>
    <dgm:pt modelId="{CC21A5A9-75D8-40BC-83DC-40F6C1F7D140}" type="sibTrans" cxnId="{C92F2932-C923-4048-BE4A-99EA7B30A867}">
      <dgm:prSet/>
      <dgm:spPr/>
      <dgm:t>
        <a:bodyPr/>
        <a:lstStyle/>
        <a:p>
          <a:endParaRPr lang="en-ZA"/>
        </a:p>
      </dgm:t>
    </dgm:pt>
    <dgm:pt modelId="{D300C3CE-7D7D-4BAF-BD68-3E556D8DC8F2}" type="pres">
      <dgm:prSet presAssocID="{CB6451A7-98CA-4847-BC62-1FA20C1C5B3F}" presName="Name0" presStyleCnt="0">
        <dgm:presLayoutVars>
          <dgm:dir/>
          <dgm:resizeHandles val="exact"/>
        </dgm:presLayoutVars>
      </dgm:prSet>
      <dgm:spPr/>
    </dgm:pt>
    <dgm:pt modelId="{0E8EE4DA-0E36-40D8-9A34-582AB5082A2F}" type="pres">
      <dgm:prSet presAssocID="{F68DD525-04FF-4EAC-BA3E-10C19FC8E35A}" presName="node" presStyleLbl="node1" presStyleIdx="0" presStyleCnt="3">
        <dgm:presLayoutVars>
          <dgm:bulletEnabled val="1"/>
        </dgm:presLayoutVars>
      </dgm:prSet>
      <dgm:spPr/>
    </dgm:pt>
    <dgm:pt modelId="{DFE99FFB-DEB5-4E30-846F-6ED358BAAECB}" type="pres">
      <dgm:prSet presAssocID="{AF530402-DDCB-4B65-BB5D-52656B22975B}" presName="sibTrans" presStyleLbl="sibTrans2D1" presStyleIdx="0" presStyleCnt="2"/>
      <dgm:spPr/>
    </dgm:pt>
    <dgm:pt modelId="{90654E9D-A131-468E-933F-AFE07511FD02}" type="pres">
      <dgm:prSet presAssocID="{AF530402-DDCB-4B65-BB5D-52656B22975B}" presName="connectorText" presStyleLbl="sibTrans2D1" presStyleIdx="0" presStyleCnt="2"/>
      <dgm:spPr/>
    </dgm:pt>
    <dgm:pt modelId="{14DC4C79-12F8-468C-9B56-3F303B0B9AB8}" type="pres">
      <dgm:prSet presAssocID="{FBFA57DC-0A15-49E6-AD68-DAC46ED2246D}" presName="node" presStyleLbl="node1" presStyleIdx="1" presStyleCnt="3">
        <dgm:presLayoutVars>
          <dgm:bulletEnabled val="1"/>
        </dgm:presLayoutVars>
      </dgm:prSet>
      <dgm:spPr/>
    </dgm:pt>
    <dgm:pt modelId="{B5871EF5-26D8-4FD4-9B33-2203CAEFB644}" type="pres">
      <dgm:prSet presAssocID="{21C2606A-5D06-40DB-9CC0-4CE3675749B7}" presName="sibTrans" presStyleLbl="sibTrans2D1" presStyleIdx="1" presStyleCnt="2"/>
      <dgm:spPr/>
    </dgm:pt>
    <dgm:pt modelId="{9DF56F60-D70F-4C36-BD2A-C65D343ACB8A}" type="pres">
      <dgm:prSet presAssocID="{21C2606A-5D06-40DB-9CC0-4CE3675749B7}" presName="connectorText" presStyleLbl="sibTrans2D1" presStyleIdx="1" presStyleCnt="2"/>
      <dgm:spPr/>
    </dgm:pt>
    <dgm:pt modelId="{5F613C86-2B9B-491D-8596-BA15F4A48422}" type="pres">
      <dgm:prSet presAssocID="{EF5EDCA0-C97F-4966-8D36-1CC1AA6B3705}" presName="node" presStyleLbl="node1" presStyleIdx="2" presStyleCnt="3">
        <dgm:presLayoutVars>
          <dgm:bulletEnabled val="1"/>
        </dgm:presLayoutVars>
      </dgm:prSet>
      <dgm:spPr/>
    </dgm:pt>
  </dgm:ptLst>
  <dgm:cxnLst>
    <dgm:cxn modelId="{E79C9B0C-5D9C-4C67-AE90-301ED606C455}" type="presOf" srcId="{FBFA57DC-0A15-49E6-AD68-DAC46ED2246D}" destId="{14DC4C79-12F8-468C-9B56-3F303B0B9AB8}" srcOrd="0" destOrd="0" presId="urn:microsoft.com/office/officeart/2005/8/layout/process1"/>
    <dgm:cxn modelId="{2D01340E-1FAB-4A78-B988-2B0CD6AE40AE}" type="presOf" srcId="{AF530402-DDCB-4B65-BB5D-52656B22975B}" destId="{90654E9D-A131-468E-933F-AFE07511FD02}" srcOrd="1" destOrd="0" presId="urn:microsoft.com/office/officeart/2005/8/layout/process1"/>
    <dgm:cxn modelId="{F5FC7F2B-A051-496B-81A0-91537E0CBD28}" type="presOf" srcId="{F68DD525-04FF-4EAC-BA3E-10C19FC8E35A}" destId="{0E8EE4DA-0E36-40D8-9A34-582AB5082A2F}" srcOrd="0" destOrd="0" presId="urn:microsoft.com/office/officeart/2005/8/layout/process1"/>
    <dgm:cxn modelId="{C92F2932-C923-4048-BE4A-99EA7B30A867}" srcId="{CB6451A7-98CA-4847-BC62-1FA20C1C5B3F}" destId="{EF5EDCA0-C97F-4966-8D36-1CC1AA6B3705}" srcOrd="2" destOrd="0" parTransId="{7CACB306-26C7-4A0C-B3BB-33D435454172}" sibTransId="{CC21A5A9-75D8-40BC-83DC-40F6C1F7D140}"/>
    <dgm:cxn modelId="{5488E556-A774-4C57-8BAE-C4F82A6E7143}" type="presOf" srcId="{EF5EDCA0-C97F-4966-8D36-1CC1AA6B3705}" destId="{5F613C86-2B9B-491D-8596-BA15F4A48422}" srcOrd="0" destOrd="0" presId="urn:microsoft.com/office/officeart/2005/8/layout/process1"/>
    <dgm:cxn modelId="{474DEB7A-07E3-4D9E-AC7D-723FE3221E1F}" type="presOf" srcId="{21C2606A-5D06-40DB-9CC0-4CE3675749B7}" destId="{B5871EF5-26D8-4FD4-9B33-2203CAEFB644}" srcOrd="0" destOrd="0" presId="urn:microsoft.com/office/officeart/2005/8/layout/process1"/>
    <dgm:cxn modelId="{2E25709F-75F5-46BB-A8A7-A393DCE37BD9}" srcId="{CB6451A7-98CA-4847-BC62-1FA20C1C5B3F}" destId="{FBFA57DC-0A15-49E6-AD68-DAC46ED2246D}" srcOrd="1" destOrd="0" parTransId="{AEAAF74B-3D22-4347-9052-766AB77B2B13}" sibTransId="{21C2606A-5D06-40DB-9CC0-4CE3675749B7}"/>
    <dgm:cxn modelId="{9262EADC-0948-498C-B132-AD4DEED7D68D}" type="presOf" srcId="{CB6451A7-98CA-4847-BC62-1FA20C1C5B3F}" destId="{D300C3CE-7D7D-4BAF-BD68-3E556D8DC8F2}" srcOrd="0" destOrd="0" presId="urn:microsoft.com/office/officeart/2005/8/layout/process1"/>
    <dgm:cxn modelId="{9E997DEB-EF8B-4C37-BA7E-9E7A6FCB2E16}" type="presOf" srcId="{AF530402-DDCB-4B65-BB5D-52656B22975B}" destId="{DFE99FFB-DEB5-4E30-846F-6ED358BAAECB}" srcOrd="0" destOrd="0" presId="urn:microsoft.com/office/officeart/2005/8/layout/process1"/>
    <dgm:cxn modelId="{2101A3EB-B922-4C4E-B625-9D43001D1598}" type="presOf" srcId="{21C2606A-5D06-40DB-9CC0-4CE3675749B7}" destId="{9DF56F60-D70F-4C36-BD2A-C65D343ACB8A}" srcOrd="1" destOrd="0" presId="urn:microsoft.com/office/officeart/2005/8/layout/process1"/>
    <dgm:cxn modelId="{E0B041FA-67ED-4AE1-9FC8-15BFDB13636B}" srcId="{CB6451A7-98CA-4847-BC62-1FA20C1C5B3F}" destId="{F68DD525-04FF-4EAC-BA3E-10C19FC8E35A}" srcOrd="0" destOrd="0" parTransId="{E5EDA4C8-FE0E-43AD-86F0-45A1B98599B8}" sibTransId="{AF530402-DDCB-4B65-BB5D-52656B22975B}"/>
    <dgm:cxn modelId="{788AADAA-BE77-47C2-BEF8-6B1E9DD1DD96}" type="presParOf" srcId="{D300C3CE-7D7D-4BAF-BD68-3E556D8DC8F2}" destId="{0E8EE4DA-0E36-40D8-9A34-582AB5082A2F}" srcOrd="0" destOrd="0" presId="urn:microsoft.com/office/officeart/2005/8/layout/process1"/>
    <dgm:cxn modelId="{ECA8CC4A-D470-432F-A5E0-736A78C8A80C}" type="presParOf" srcId="{D300C3CE-7D7D-4BAF-BD68-3E556D8DC8F2}" destId="{DFE99FFB-DEB5-4E30-846F-6ED358BAAECB}" srcOrd="1" destOrd="0" presId="urn:microsoft.com/office/officeart/2005/8/layout/process1"/>
    <dgm:cxn modelId="{B983CD58-56A2-45BD-A06D-695BA53BCCED}" type="presParOf" srcId="{DFE99FFB-DEB5-4E30-846F-6ED358BAAECB}" destId="{90654E9D-A131-468E-933F-AFE07511FD02}" srcOrd="0" destOrd="0" presId="urn:microsoft.com/office/officeart/2005/8/layout/process1"/>
    <dgm:cxn modelId="{BD7CBB22-3597-40E8-BFC1-1E94B1F1E247}" type="presParOf" srcId="{D300C3CE-7D7D-4BAF-BD68-3E556D8DC8F2}" destId="{14DC4C79-12F8-468C-9B56-3F303B0B9AB8}" srcOrd="2" destOrd="0" presId="urn:microsoft.com/office/officeart/2005/8/layout/process1"/>
    <dgm:cxn modelId="{74026C16-312D-4060-918E-DC3B6058A986}" type="presParOf" srcId="{D300C3CE-7D7D-4BAF-BD68-3E556D8DC8F2}" destId="{B5871EF5-26D8-4FD4-9B33-2203CAEFB644}" srcOrd="3" destOrd="0" presId="urn:microsoft.com/office/officeart/2005/8/layout/process1"/>
    <dgm:cxn modelId="{26FB5DFF-7956-40E8-8770-FE5213B9B1A1}" type="presParOf" srcId="{B5871EF5-26D8-4FD4-9B33-2203CAEFB644}" destId="{9DF56F60-D70F-4C36-BD2A-C65D343ACB8A}" srcOrd="0" destOrd="0" presId="urn:microsoft.com/office/officeart/2005/8/layout/process1"/>
    <dgm:cxn modelId="{017E60CB-60D1-4B7E-BD5D-D03A96971252}" type="presParOf" srcId="{D300C3CE-7D7D-4BAF-BD68-3E556D8DC8F2}" destId="{5F613C86-2B9B-491D-8596-BA15F4A4842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EE4DA-0E36-40D8-9A34-582AB5082A2F}">
      <dsp:nvSpPr>
        <dsp:cNvPr id="0" name=""/>
        <dsp:cNvSpPr/>
      </dsp:nvSpPr>
      <dsp:spPr>
        <a:xfrm>
          <a:off x="4554" y="1767314"/>
          <a:ext cx="1361182" cy="816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nanoTimeBefore</a:t>
          </a:r>
          <a:endParaRPr lang="en-ZA" sz="1400" kern="1200" dirty="0"/>
        </a:p>
      </dsp:txBody>
      <dsp:txXfrm>
        <a:off x="28475" y="1791235"/>
        <a:ext cx="1313340" cy="768867"/>
      </dsp:txXfrm>
    </dsp:sp>
    <dsp:sp modelId="{DFE99FFB-DEB5-4E30-846F-6ED358BAAECB}">
      <dsp:nvSpPr>
        <dsp:cNvPr id="0" name=""/>
        <dsp:cNvSpPr/>
      </dsp:nvSpPr>
      <dsp:spPr>
        <a:xfrm>
          <a:off x="1501854" y="2006882"/>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1501854" y="2074397"/>
        <a:ext cx="201999" cy="202543"/>
      </dsp:txXfrm>
    </dsp:sp>
    <dsp:sp modelId="{14DC4C79-12F8-468C-9B56-3F303B0B9AB8}">
      <dsp:nvSpPr>
        <dsp:cNvPr id="0" name=""/>
        <dsp:cNvSpPr/>
      </dsp:nvSpPr>
      <dsp:spPr>
        <a:xfrm>
          <a:off x="1910208" y="1767314"/>
          <a:ext cx="1361182" cy="816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UTC </a:t>
          </a:r>
          <a:r>
            <a:rPr lang="en-US" sz="1400" kern="1200" dirty="0" err="1"/>
            <a:t>MilliTime</a:t>
          </a:r>
          <a:endParaRPr lang="en-ZA" sz="1400" kern="1200" dirty="0"/>
        </a:p>
      </dsp:txBody>
      <dsp:txXfrm>
        <a:off x="1934129" y="1791235"/>
        <a:ext cx="1313340" cy="768867"/>
      </dsp:txXfrm>
    </dsp:sp>
    <dsp:sp modelId="{B5871EF5-26D8-4FD4-9B33-2203CAEFB644}">
      <dsp:nvSpPr>
        <dsp:cNvPr id="0" name=""/>
        <dsp:cNvSpPr/>
      </dsp:nvSpPr>
      <dsp:spPr>
        <a:xfrm>
          <a:off x="3407509" y="2006882"/>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ZA" sz="1100" kern="1200"/>
        </a:p>
      </dsp:txBody>
      <dsp:txXfrm>
        <a:off x="3407509" y="2074397"/>
        <a:ext cx="201999" cy="202543"/>
      </dsp:txXfrm>
    </dsp:sp>
    <dsp:sp modelId="{5F613C86-2B9B-491D-8596-BA15F4A48422}">
      <dsp:nvSpPr>
        <dsp:cNvPr id="0" name=""/>
        <dsp:cNvSpPr/>
      </dsp:nvSpPr>
      <dsp:spPr>
        <a:xfrm>
          <a:off x="3815863" y="1767314"/>
          <a:ext cx="1361182" cy="816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nanoTimeAfter</a:t>
          </a:r>
          <a:endParaRPr lang="en-ZA" sz="1400" kern="1200" dirty="0"/>
        </a:p>
      </dsp:txBody>
      <dsp:txXfrm>
        <a:off x="3839784" y="1791235"/>
        <a:ext cx="1313340" cy="7688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4547-520D-42C2-8BE9-B4865E7C2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22E0912-B4B7-428A-9992-25AAD3C22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A291D0FA-3960-4AD8-8464-BC74E83D72B6}"/>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6A44695D-BF84-444B-9020-53BC4E0C029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E035C8D-EB86-4A8D-ACA1-3F0FB812CE6A}"/>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42050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407-D949-4B01-A225-78F8237911E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F9721B0-B644-4D28-9E59-F2140DC9AE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F0AAD6A-E8CD-4AA8-96B0-86B7A2BBA294}"/>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50518195-ACD8-4364-939D-B6720511046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E6663F8-1015-47BD-915A-EB7949F0B067}"/>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165697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C4956-1D01-4E57-9934-3801BB0BA4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30E7080-AC21-4689-B40E-8A8A7E1FDB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7181402-8EBB-4630-81F9-18A97FD38451}"/>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56A3C929-82B1-4EC2-843A-0B7B725A675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945A0A7-163B-42C9-AC0A-CFC438459B25}"/>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72633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6380-0843-4EEE-AE32-3D34B931029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1259DAF-DE77-4E2A-8E7E-3328824AD2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329462E-1595-441A-99DD-081F08DBCFE8}"/>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70E7D4FC-AFB9-458B-8762-59879F99290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466DFBE-81E1-4491-B255-44976499C66C}"/>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276050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D297-1D46-4A75-929F-E96D98D80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48B2CB9-5995-447E-BBBA-7E73848C3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27A825-6E76-4E06-BF73-FEA2A7742C90}"/>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CA133696-150B-4743-BF67-453EFA6180B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D16371B-80BE-4582-874C-BF6BB933E72F}"/>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16366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8F8B-2FD6-4B8F-83E9-CAFFE8C2570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E8CFA85-3AB8-4573-8EC4-3DF3E13B74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21579733-77CC-46AA-903B-510FA7775D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788ABB57-A1D1-43B3-896E-53805EAD47C6}"/>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6" name="Footer Placeholder 5">
            <a:extLst>
              <a:ext uri="{FF2B5EF4-FFF2-40B4-BE49-F238E27FC236}">
                <a16:creationId xmlns:a16="http://schemas.microsoft.com/office/drawing/2014/main" id="{2A70AB84-12FF-4A58-8924-9C9E573EA3C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D891186-DF30-4465-84FA-2C936A8AF496}"/>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5869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62CF-7091-4AB9-ACDB-B6B0D29B44E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CE754C8-3628-45FC-BAA4-FAAB763A4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64544F-250C-4816-BEEA-4DCB8E48CA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515C3BD-7B80-4E8F-9973-25417DC73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0A95DF-19F9-4221-BB80-972CE9EE09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879B0B5-ACDB-4779-8AC9-FCA1420304E8}"/>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8" name="Footer Placeholder 7">
            <a:extLst>
              <a:ext uri="{FF2B5EF4-FFF2-40B4-BE49-F238E27FC236}">
                <a16:creationId xmlns:a16="http://schemas.microsoft.com/office/drawing/2014/main" id="{FF08C5D4-0CBD-41B1-BFB1-2C841AFD8F1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8E829B0-8AA2-4996-91F7-D22A067E9DC4}"/>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49612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EEA1-02BA-4DBA-AA81-808418DE96D1}"/>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1FE3D782-20E3-42EC-8F71-62C964E2E0B9}"/>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4" name="Footer Placeholder 3">
            <a:extLst>
              <a:ext uri="{FF2B5EF4-FFF2-40B4-BE49-F238E27FC236}">
                <a16:creationId xmlns:a16="http://schemas.microsoft.com/office/drawing/2014/main" id="{A828ED3A-3DB3-4C3F-9187-FC567C7CEA3C}"/>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BD98F56-FEA8-478C-B38F-C12B663E8418}"/>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35235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107AE-EF13-466E-A1CF-E6E692737CD0}"/>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3" name="Footer Placeholder 2">
            <a:extLst>
              <a:ext uri="{FF2B5EF4-FFF2-40B4-BE49-F238E27FC236}">
                <a16:creationId xmlns:a16="http://schemas.microsoft.com/office/drawing/2014/main" id="{3FCC6064-6E53-4A68-91AF-FB8FA8CC9D9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B81A6C3-65D0-4694-9B15-5A38844A163A}"/>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24618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D987-4CFC-469F-B7B5-2260FB0A3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FA6E0F-B083-40DE-BCE5-83B4AC37D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B6F7DAB-98D5-4A62-93A4-6F62678A8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76FE4-162F-4775-B336-A4C8F0112391}"/>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6" name="Footer Placeholder 5">
            <a:extLst>
              <a:ext uri="{FF2B5EF4-FFF2-40B4-BE49-F238E27FC236}">
                <a16:creationId xmlns:a16="http://schemas.microsoft.com/office/drawing/2014/main" id="{35C5E9BA-949F-479A-AA4B-1F3C2124455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9C8F215-E7CB-4AE5-8114-C4DDEDF140C8}"/>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20245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4339-C0D9-475C-8C66-76BAB18AB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946B2B7-93FE-437A-AF01-CC55A8A91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37ED113-BB31-4065-901F-9EA046E08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47C70E-3522-4315-8BF4-99C95BAA8112}"/>
              </a:ext>
            </a:extLst>
          </p:cNvPr>
          <p:cNvSpPr>
            <a:spLocks noGrp="1"/>
          </p:cNvSpPr>
          <p:nvPr>
            <p:ph type="dt" sz="half" idx="10"/>
          </p:nvPr>
        </p:nvSpPr>
        <p:spPr/>
        <p:txBody>
          <a:bodyPr/>
          <a:lstStyle/>
          <a:p>
            <a:fld id="{2E560194-3B86-4720-B644-D7BD27C2A07D}" type="datetimeFigureOut">
              <a:rPr lang="en-ZA" smtClean="0"/>
              <a:t>2022/07/23</a:t>
            </a:fld>
            <a:endParaRPr lang="en-ZA"/>
          </a:p>
        </p:txBody>
      </p:sp>
      <p:sp>
        <p:nvSpPr>
          <p:cNvPr id="6" name="Footer Placeholder 5">
            <a:extLst>
              <a:ext uri="{FF2B5EF4-FFF2-40B4-BE49-F238E27FC236}">
                <a16:creationId xmlns:a16="http://schemas.microsoft.com/office/drawing/2014/main" id="{32B474A4-EE10-4577-A37B-A204EE1A6D9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C309A4-BF9E-4328-9564-A4E7937F8A20}"/>
              </a:ext>
            </a:extLst>
          </p:cNvPr>
          <p:cNvSpPr>
            <a:spLocks noGrp="1"/>
          </p:cNvSpPr>
          <p:nvPr>
            <p:ph type="sldNum" sz="quarter" idx="12"/>
          </p:nvPr>
        </p:nvSpPr>
        <p:spPr/>
        <p:txBody>
          <a:bodyPr/>
          <a:lstStyle/>
          <a:p>
            <a:fld id="{B1FF917F-B762-478A-83F8-42B9A955DF2B}" type="slidenum">
              <a:rPr lang="en-ZA" smtClean="0"/>
              <a:t>‹#›</a:t>
            </a:fld>
            <a:endParaRPr lang="en-ZA"/>
          </a:p>
        </p:txBody>
      </p:sp>
    </p:spTree>
    <p:extLst>
      <p:ext uri="{BB962C8B-B14F-4D97-AF65-F5344CB8AC3E}">
        <p14:creationId xmlns:p14="http://schemas.microsoft.com/office/powerpoint/2010/main" val="288222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44346-F855-4D4E-89B1-8B04588BEE58}"/>
              </a:ext>
            </a:extLst>
          </p:cNvPr>
          <p:cNvSpPr>
            <a:spLocks noGrp="1"/>
          </p:cNvSpPr>
          <p:nvPr>
            <p:ph type="title"/>
          </p:nvPr>
        </p:nvSpPr>
        <p:spPr>
          <a:xfrm>
            <a:off x="838200" y="365126"/>
            <a:ext cx="10515600" cy="94609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02C687A-89A6-411D-A05A-85BD50702A0B}"/>
              </a:ext>
            </a:extLst>
          </p:cNvPr>
          <p:cNvSpPr>
            <a:spLocks noGrp="1"/>
          </p:cNvSpPr>
          <p:nvPr>
            <p:ph type="body" idx="1"/>
          </p:nvPr>
        </p:nvSpPr>
        <p:spPr>
          <a:xfrm>
            <a:off x="838200" y="1500996"/>
            <a:ext cx="10515600" cy="467596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4B63165A-2391-4F6B-870C-FDA1C4B64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60194-3B86-4720-B644-D7BD27C2A07D}" type="datetimeFigureOut">
              <a:rPr lang="en-ZA" smtClean="0"/>
              <a:t>2022/07/23</a:t>
            </a:fld>
            <a:endParaRPr lang="en-ZA"/>
          </a:p>
        </p:txBody>
      </p:sp>
      <p:sp>
        <p:nvSpPr>
          <p:cNvPr id="5" name="Footer Placeholder 4">
            <a:extLst>
              <a:ext uri="{FF2B5EF4-FFF2-40B4-BE49-F238E27FC236}">
                <a16:creationId xmlns:a16="http://schemas.microsoft.com/office/drawing/2014/main" id="{229A1719-305A-4C94-8CA1-885A3A6092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B1339087-F6EC-4EFE-B8D4-F686B058E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F917F-B762-478A-83F8-42B9A955DF2B}" type="slidenum">
              <a:rPr lang="en-ZA" smtClean="0"/>
              <a:t>‹#›</a:t>
            </a:fld>
            <a:endParaRPr lang="en-ZA"/>
          </a:p>
        </p:txBody>
      </p:sp>
    </p:spTree>
    <p:extLst>
      <p:ext uri="{BB962C8B-B14F-4D97-AF65-F5344CB8AC3E}">
        <p14:creationId xmlns:p14="http://schemas.microsoft.com/office/powerpoint/2010/main" val="316760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mj-lt"/>
        <a:buAutoNum type="arabicPeriod"/>
        <a:defRPr sz="2400" kern="1200">
          <a:solidFill>
            <a:schemeClr val="tx1"/>
          </a:solidFill>
          <a:latin typeface="+mn-lt"/>
          <a:ea typeface="+mn-ea"/>
          <a:cs typeface="+mn-cs"/>
        </a:defRPr>
      </a:lvl2pPr>
      <a:lvl3pPr marL="1371600" indent="-457200" algn="l" defTabSz="914400" rtl="0" eaLnBrk="1" latinLnBrk="0" hangingPunct="1">
        <a:lnSpc>
          <a:spcPct val="90000"/>
        </a:lnSpc>
        <a:spcBef>
          <a:spcPts val="500"/>
        </a:spcBef>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fauna.com/distributed-acid-transaction-performance" TargetMode="External"/><Relationship Id="rId2" Type="http://schemas.openxmlformats.org/officeDocument/2006/relationships/hyperlink" Target="http://cs.yale.edu/homes/thomson/publications/calvin-sigmod1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fluxdata.com/blog/eventual-consistency-anti-entropy/" TargetMode="External"/><Relationship Id="rId2" Type="http://schemas.openxmlformats.org/officeDocument/2006/relationships/hyperlink" Target="https://www.influxdata.com/blog/eventual-consistency-hhq/" TargetMode="External"/><Relationship Id="rId1" Type="http://schemas.openxmlformats.org/officeDocument/2006/relationships/slideLayout" Target="../slideLayouts/slideLayout2.xml"/><Relationship Id="rId5" Type="http://schemas.openxmlformats.org/officeDocument/2006/relationships/hyperlink" Target="https://www.influxdata.com/products/editions/" TargetMode="External"/><Relationship Id="rId4" Type="http://schemas.openxmlformats.org/officeDocument/2006/relationships/hyperlink" Target="https://docs.influxdata.com/influxdb/v1.6/concepts/key_concept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ietf.org/rfc/rfc3339.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8/docs/api/java/time/Clock.html" TargetMode="External"/><Relationship Id="rId2" Type="http://schemas.openxmlformats.org/officeDocument/2006/relationships/hyperlink" Target="https://bugs.openjdk.java.net/browse/JDK-8068730" TargetMode="External"/><Relationship Id="rId1" Type="http://schemas.openxmlformats.org/officeDocument/2006/relationships/slideLayout" Target="../slideLayouts/slideLayout2.xml"/><Relationship Id="rId4" Type="http://schemas.openxmlformats.org/officeDocument/2006/relationships/hyperlink" Target="https://stackoverflow.com/a/19632076/231860"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8/docs/api/java/time/Insta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Performance/now" TargetMode="External"/><Relationship Id="rId7" Type="http://schemas.openxmlformats.org/officeDocument/2006/relationships/hyperlink" Target="https://www.w3.org/TR/hr-time-2/#introduction" TargetMode="External"/><Relationship Id="rId2" Type="http://schemas.openxmlformats.org/officeDocument/2006/relationships/hyperlink" Target="https://spectreattack.com/" TargetMode="External"/><Relationship Id="rId1" Type="http://schemas.openxmlformats.org/officeDocument/2006/relationships/slideLayout" Target="../slideLayouts/slideLayout2.xml"/><Relationship Id="rId6" Type="http://schemas.openxmlformats.org/officeDocument/2006/relationships/hyperlink" Target="https://en.wikipedia.org/wiki/Timing_attack" TargetMode="External"/><Relationship Id="rId5" Type="http://schemas.openxmlformats.org/officeDocument/2006/relationships/hyperlink" Target="https://en.wikipedia.org/wiki/Clock_drift" TargetMode="External"/><Relationship Id="rId4" Type="http://schemas.openxmlformats.org/officeDocument/2006/relationships/hyperlink" Target="https://googleprojectzero.blogspot.com/2018/01/reading-privileged-memory-with-sid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eriodization" TargetMode="External"/><Relationship Id="rId2" Type="http://schemas.openxmlformats.org/officeDocument/2006/relationships/hyperlink" Target="https://en.wikipedia.org/wiki/Chronology" TargetMode="External"/><Relationship Id="rId1" Type="http://schemas.openxmlformats.org/officeDocument/2006/relationships/slideLayout" Target="../slideLayouts/slideLayout2.xml"/><Relationship Id="rId6" Type="http://schemas.openxmlformats.org/officeDocument/2006/relationships/hyperlink" Target="https://en.wikipedia.org/wiki/Epoch_(reference_date)" TargetMode="External"/><Relationship Id="rId5" Type="http://schemas.openxmlformats.org/officeDocument/2006/relationships/hyperlink" Target="https://en.wikipedia.org/wiki/Time#Measurement" TargetMode="External"/><Relationship Id="rId4" Type="http://schemas.openxmlformats.org/officeDocument/2006/relationships/hyperlink" Target="https://en.wikipedia.org/wiki/Calendar_er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auna-assets.s3.amazonaws.com/public/FaunaDB-Technical-Whitepaper.pdf" TargetMode="External"/><Relationship Id="rId2" Type="http://schemas.openxmlformats.org/officeDocument/2006/relationships/hyperlink" Target="http://cs.yale.edu/homes/thomson/publications/calvin-sigmod1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F70B-A9B7-402A-877D-C13419A7D288}"/>
              </a:ext>
            </a:extLst>
          </p:cNvPr>
          <p:cNvSpPr>
            <a:spLocks noGrp="1"/>
          </p:cNvSpPr>
          <p:nvPr>
            <p:ph type="ctrTitle"/>
          </p:nvPr>
        </p:nvSpPr>
        <p:spPr/>
        <p:txBody>
          <a:bodyPr/>
          <a:lstStyle/>
          <a:p>
            <a:r>
              <a:rPr lang="en-US" dirty="0"/>
              <a:t>Time and Clock Design for Nano Version Control</a:t>
            </a:r>
            <a:endParaRPr lang="en-ZA" dirty="0"/>
          </a:p>
        </p:txBody>
      </p:sp>
      <p:sp>
        <p:nvSpPr>
          <p:cNvPr id="3" name="Subtitle 2">
            <a:extLst>
              <a:ext uri="{FF2B5EF4-FFF2-40B4-BE49-F238E27FC236}">
                <a16:creationId xmlns:a16="http://schemas.microsoft.com/office/drawing/2014/main" id="{FE745987-59AE-40B2-8D7C-62F1761CE462}"/>
              </a:ext>
            </a:extLst>
          </p:cNvPr>
          <p:cNvSpPr>
            <a:spLocks noGrp="1"/>
          </p:cNvSpPr>
          <p:nvPr>
            <p:ph type="subTitle" idx="1"/>
          </p:nvPr>
        </p:nvSpPr>
        <p:spPr/>
        <p:txBody>
          <a:bodyPr/>
          <a:lstStyle/>
          <a:p>
            <a:r>
              <a:rPr lang="en-US" dirty="0"/>
              <a:t>Luke Machowski</a:t>
            </a:r>
          </a:p>
          <a:p>
            <a:r>
              <a:rPr lang="en-US" dirty="0"/>
              <a:t>23</a:t>
            </a:r>
            <a:r>
              <a:rPr lang="en-US" baseline="30000" dirty="0"/>
              <a:t>rd</a:t>
            </a:r>
            <a:r>
              <a:rPr lang="en-US" dirty="0"/>
              <a:t> August 2018</a:t>
            </a:r>
          </a:p>
        </p:txBody>
      </p:sp>
    </p:spTree>
    <p:extLst>
      <p:ext uri="{BB962C8B-B14F-4D97-AF65-F5344CB8AC3E}">
        <p14:creationId xmlns:p14="http://schemas.microsoft.com/office/powerpoint/2010/main" val="396187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1DFA-A305-4F0C-AFC3-6FC5ED71006F}"/>
              </a:ext>
            </a:extLst>
          </p:cNvPr>
          <p:cNvSpPr>
            <a:spLocks noGrp="1"/>
          </p:cNvSpPr>
          <p:nvPr>
            <p:ph type="title"/>
          </p:nvPr>
        </p:nvSpPr>
        <p:spPr/>
        <p:txBody>
          <a:bodyPr/>
          <a:lstStyle/>
          <a:p>
            <a:r>
              <a:rPr lang="en-US" dirty="0" err="1"/>
              <a:t>FaunaDB</a:t>
            </a:r>
            <a:r>
              <a:rPr lang="en-US" dirty="0"/>
              <a:t> Inspiration</a:t>
            </a:r>
            <a:endParaRPr lang="en-ZA" dirty="0"/>
          </a:p>
        </p:txBody>
      </p:sp>
      <p:sp>
        <p:nvSpPr>
          <p:cNvPr id="3" name="Content Placeholder 2">
            <a:extLst>
              <a:ext uri="{FF2B5EF4-FFF2-40B4-BE49-F238E27FC236}">
                <a16:creationId xmlns:a16="http://schemas.microsoft.com/office/drawing/2014/main" id="{44405FB3-0373-40C1-A502-BE5BBF8645DA}"/>
              </a:ext>
            </a:extLst>
          </p:cNvPr>
          <p:cNvSpPr>
            <a:spLocks noGrp="1"/>
          </p:cNvSpPr>
          <p:nvPr>
            <p:ph idx="1"/>
          </p:nvPr>
        </p:nvSpPr>
        <p:spPr/>
        <p:txBody>
          <a:bodyPr/>
          <a:lstStyle/>
          <a:p>
            <a:r>
              <a:rPr lang="en-ZA" dirty="0"/>
              <a:t>Our benchmarks show that </a:t>
            </a:r>
            <a:r>
              <a:rPr lang="en-ZA" dirty="0" err="1"/>
              <a:t>FaunaDB</a:t>
            </a:r>
            <a:r>
              <a:rPr lang="en-ZA" dirty="0"/>
              <a:t> can easily exceed 120,000 distributed, consistent writes per second, per logical database, on 15 machines</a:t>
            </a:r>
          </a:p>
          <a:p>
            <a:r>
              <a:rPr lang="en-ZA" dirty="0">
                <a:hlinkClick r:id="rId2"/>
              </a:rPr>
              <a:t>Calvin’s</a:t>
            </a:r>
            <a:r>
              <a:rPr lang="en-ZA" dirty="0"/>
              <a:t> primary trade-off is that it doesn’t support session transactions, so it’s not well suited for SQL. Instead, transactions must be submitted atomically. Session transactions in SQL were designed for analytics, specifically human beings sitting at a workstation. They are pure overhead in a high-throughput operational context.</a:t>
            </a:r>
          </a:p>
        </p:txBody>
      </p:sp>
      <p:sp>
        <p:nvSpPr>
          <p:cNvPr id="4" name="Rectangle 3">
            <a:extLst>
              <a:ext uri="{FF2B5EF4-FFF2-40B4-BE49-F238E27FC236}">
                <a16:creationId xmlns:a16="http://schemas.microsoft.com/office/drawing/2014/main" id="{0145FD82-2196-4374-9B1F-2AA4EED575FA}"/>
              </a:ext>
            </a:extLst>
          </p:cNvPr>
          <p:cNvSpPr/>
          <p:nvPr/>
        </p:nvSpPr>
        <p:spPr>
          <a:xfrm>
            <a:off x="269965" y="6211669"/>
            <a:ext cx="6096000" cy="646331"/>
          </a:xfrm>
          <a:prstGeom prst="rect">
            <a:avLst/>
          </a:prstGeom>
        </p:spPr>
        <p:txBody>
          <a:bodyPr>
            <a:spAutoFit/>
          </a:bodyPr>
          <a:lstStyle/>
          <a:p>
            <a:r>
              <a:rPr lang="en-ZA" dirty="0">
                <a:hlinkClick r:id="rId3"/>
              </a:rPr>
              <a:t>https://blog.fauna.com/distributed-acid-transaction-performance</a:t>
            </a:r>
            <a:r>
              <a:rPr lang="en-ZA" dirty="0"/>
              <a:t> </a:t>
            </a:r>
          </a:p>
        </p:txBody>
      </p:sp>
      <p:sp>
        <p:nvSpPr>
          <p:cNvPr id="5" name="Rectangle 4">
            <a:extLst>
              <a:ext uri="{FF2B5EF4-FFF2-40B4-BE49-F238E27FC236}">
                <a16:creationId xmlns:a16="http://schemas.microsoft.com/office/drawing/2014/main" id="{D92D3F7C-E529-4A83-BACA-3E79E1284D13}"/>
              </a:ext>
            </a:extLst>
          </p:cNvPr>
          <p:cNvSpPr/>
          <p:nvPr/>
        </p:nvSpPr>
        <p:spPr>
          <a:xfrm>
            <a:off x="5913120" y="6246375"/>
            <a:ext cx="6096000" cy="646331"/>
          </a:xfrm>
          <a:prstGeom prst="rect">
            <a:avLst/>
          </a:prstGeom>
        </p:spPr>
        <p:txBody>
          <a:bodyPr>
            <a:spAutoFit/>
          </a:bodyPr>
          <a:lstStyle/>
          <a:p>
            <a:r>
              <a:rPr lang="en-ZA" dirty="0">
                <a:hlinkClick r:id="rId2"/>
              </a:rPr>
              <a:t>http://cs.yale.edu/homes/thomson/publications/calvin-sigmod12.pdf</a:t>
            </a:r>
            <a:r>
              <a:rPr lang="en-ZA" dirty="0"/>
              <a:t> </a:t>
            </a:r>
          </a:p>
        </p:txBody>
      </p:sp>
    </p:spTree>
    <p:extLst>
      <p:ext uri="{BB962C8B-B14F-4D97-AF65-F5344CB8AC3E}">
        <p14:creationId xmlns:p14="http://schemas.microsoft.com/office/powerpoint/2010/main" val="214221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EB96-F065-446C-B0FD-28E8A93A33A7}"/>
              </a:ext>
            </a:extLst>
          </p:cNvPr>
          <p:cNvSpPr>
            <a:spLocks noGrp="1"/>
          </p:cNvSpPr>
          <p:nvPr>
            <p:ph type="title"/>
          </p:nvPr>
        </p:nvSpPr>
        <p:spPr/>
        <p:txBody>
          <a:bodyPr/>
          <a:lstStyle/>
          <a:p>
            <a:r>
              <a:rPr lang="en-US" dirty="0" err="1"/>
              <a:t>InfluxDB</a:t>
            </a:r>
            <a:endParaRPr lang="en-ZA" dirty="0"/>
          </a:p>
        </p:txBody>
      </p:sp>
      <p:sp>
        <p:nvSpPr>
          <p:cNvPr id="3" name="Content Placeholder 2">
            <a:extLst>
              <a:ext uri="{FF2B5EF4-FFF2-40B4-BE49-F238E27FC236}">
                <a16:creationId xmlns:a16="http://schemas.microsoft.com/office/drawing/2014/main" id="{4BB3B168-C79C-42E9-9CCB-84995647373A}"/>
              </a:ext>
            </a:extLst>
          </p:cNvPr>
          <p:cNvSpPr>
            <a:spLocks noGrp="1"/>
          </p:cNvSpPr>
          <p:nvPr>
            <p:ph idx="1"/>
          </p:nvPr>
        </p:nvSpPr>
        <p:spPr/>
        <p:txBody>
          <a:bodyPr/>
          <a:lstStyle/>
          <a:p>
            <a:r>
              <a:rPr lang="en-US" dirty="0"/>
              <a:t>Eventual Consistency: The Hinted Handoff Queue: </a:t>
            </a:r>
            <a:r>
              <a:rPr lang="en-US" dirty="0">
                <a:hlinkClick r:id="rId2"/>
              </a:rPr>
              <a:t>https://www.influxdata.com/blog/eventual-consistency-hhq/</a:t>
            </a:r>
            <a:r>
              <a:rPr lang="en-US" dirty="0"/>
              <a:t> </a:t>
            </a:r>
          </a:p>
          <a:p>
            <a:pPr lvl="1"/>
            <a:r>
              <a:rPr lang="en-US" dirty="0"/>
              <a:t>The HH Queue reminds me of our variable record store.</a:t>
            </a:r>
          </a:p>
          <a:p>
            <a:pPr lvl="2"/>
            <a:r>
              <a:rPr lang="en-US" dirty="0"/>
              <a:t>We can event-source the incoming data to durable storage if it couldn’t be written successfully to our storage nodes.</a:t>
            </a:r>
          </a:p>
          <a:p>
            <a:r>
              <a:rPr lang="en-US" dirty="0"/>
              <a:t>Anti-Entropy: </a:t>
            </a:r>
            <a:r>
              <a:rPr lang="en-US" dirty="0">
                <a:hlinkClick r:id="rId3"/>
              </a:rPr>
              <a:t>https://www.influxdata.com/blog/eventual-consistency-anti-entropy/</a:t>
            </a:r>
            <a:r>
              <a:rPr lang="en-US" dirty="0"/>
              <a:t> </a:t>
            </a:r>
          </a:p>
          <a:p>
            <a:endParaRPr lang="en-US" dirty="0"/>
          </a:p>
          <a:p>
            <a:r>
              <a:rPr lang="en-US" dirty="0"/>
              <a:t>Key concepts: </a:t>
            </a:r>
            <a:r>
              <a:rPr lang="en-US" dirty="0">
                <a:hlinkClick r:id="rId4"/>
              </a:rPr>
              <a:t>https://docs.influxdata.com/influxdb/v1.6/concepts/key_concepts/</a:t>
            </a:r>
            <a:r>
              <a:rPr lang="en-US" dirty="0"/>
              <a:t> </a:t>
            </a:r>
            <a:endParaRPr lang="en-ZA" dirty="0"/>
          </a:p>
        </p:txBody>
      </p:sp>
      <p:sp>
        <p:nvSpPr>
          <p:cNvPr id="4" name="Rectangle 3">
            <a:extLst>
              <a:ext uri="{FF2B5EF4-FFF2-40B4-BE49-F238E27FC236}">
                <a16:creationId xmlns:a16="http://schemas.microsoft.com/office/drawing/2014/main" id="{F94CA07D-0D63-4A8C-A5C5-002A4B8DA46D}"/>
              </a:ext>
            </a:extLst>
          </p:cNvPr>
          <p:cNvSpPr/>
          <p:nvPr/>
        </p:nvSpPr>
        <p:spPr>
          <a:xfrm>
            <a:off x="523998" y="6308208"/>
            <a:ext cx="4735142" cy="369332"/>
          </a:xfrm>
          <a:prstGeom prst="rect">
            <a:avLst/>
          </a:prstGeom>
        </p:spPr>
        <p:txBody>
          <a:bodyPr wrap="none">
            <a:spAutoFit/>
          </a:bodyPr>
          <a:lstStyle/>
          <a:p>
            <a:r>
              <a:rPr lang="en-ZA" dirty="0">
                <a:hlinkClick r:id="rId5"/>
              </a:rPr>
              <a:t>https://www.influxdata.com/products/editions/</a:t>
            </a:r>
            <a:r>
              <a:rPr lang="en-ZA" dirty="0"/>
              <a:t> </a:t>
            </a:r>
          </a:p>
        </p:txBody>
      </p:sp>
    </p:spTree>
    <p:extLst>
      <p:ext uri="{BB962C8B-B14F-4D97-AF65-F5344CB8AC3E}">
        <p14:creationId xmlns:p14="http://schemas.microsoft.com/office/powerpoint/2010/main" val="3011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D2BA-C0AD-4BB6-90BD-0E985750A4B4}"/>
              </a:ext>
            </a:extLst>
          </p:cNvPr>
          <p:cNvSpPr>
            <a:spLocks noGrp="1"/>
          </p:cNvSpPr>
          <p:nvPr>
            <p:ph type="title"/>
          </p:nvPr>
        </p:nvSpPr>
        <p:spPr/>
        <p:txBody>
          <a:bodyPr/>
          <a:lstStyle/>
          <a:p>
            <a:r>
              <a:rPr lang="en-US" dirty="0"/>
              <a:t>Timestamp Standard</a:t>
            </a:r>
            <a:endParaRPr lang="en-ZA" dirty="0"/>
          </a:p>
        </p:txBody>
      </p:sp>
      <p:sp>
        <p:nvSpPr>
          <p:cNvPr id="3" name="Content Placeholder 2">
            <a:extLst>
              <a:ext uri="{FF2B5EF4-FFF2-40B4-BE49-F238E27FC236}">
                <a16:creationId xmlns:a16="http://schemas.microsoft.com/office/drawing/2014/main" id="{DD56FB7B-086E-4F59-B004-0D5B3B805986}"/>
              </a:ext>
            </a:extLst>
          </p:cNvPr>
          <p:cNvSpPr>
            <a:spLocks noGrp="1"/>
          </p:cNvSpPr>
          <p:nvPr>
            <p:ph idx="1"/>
          </p:nvPr>
        </p:nvSpPr>
        <p:spPr/>
        <p:txBody>
          <a:bodyPr/>
          <a:lstStyle/>
          <a:p>
            <a:r>
              <a:rPr lang="en-ZA" dirty="0"/>
              <a:t>4.1. Coordinated Universal Time (UTC)</a:t>
            </a:r>
          </a:p>
          <a:p>
            <a:pPr lvl="1"/>
            <a:r>
              <a:rPr lang="en-ZA" dirty="0"/>
              <a:t>Because the daylight saving rules for local time zones are so convoluted and can change based on local law at unpredictable times, true interoperability is best achieved by using Coordinated Universal Time (UTC).</a:t>
            </a:r>
          </a:p>
          <a:p>
            <a:pPr lvl="1"/>
            <a:r>
              <a:rPr lang="en-ZA" dirty="0"/>
              <a:t>This specification does not cater to local time zone rules.</a:t>
            </a:r>
          </a:p>
        </p:txBody>
      </p:sp>
      <p:sp>
        <p:nvSpPr>
          <p:cNvPr id="4" name="Rectangle 3">
            <a:extLst>
              <a:ext uri="{FF2B5EF4-FFF2-40B4-BE49-F238E27FC236}">
                <a16:creationId xmlns:a16="http://schemas.microsoft.com/office/drawing/2014/main" id="{5B0F9CB0-0ED3-4ED6-9121-2C382E3F07E1}"/>
              </a:ext>
            </a:extLst>
          </p:cNvPr>
          <p:cNvSpPr/>
          <p:nvPr/>
        </p:nvSpPr>
        <p:spPr>
          <a:xfrm>
            <a:off x="474648" y="6366743"/>
            <a:ext cx="3614644" cy="369332"/>
          </a:xfrm>
          <a:prstGeom prst="rect">
            <a:avLst/>
          </a:prstGeom>
        </p:spPr>
        <p:txBody>
          <a:bodyPr wrap="none">
            <a:spAutoFit/>
          </a:bodyPr>
          <a:lstStyle/>
          <a:p>
            <a:r>
              <a:rPr lang="en-ZA" dirty="0">
                <a:hlinkClick r:id="rId2"/>
              </a:rPr>
              <a:t>https://www.ietf.org/rfc/rfc3339.txt</a:t>
            </a:r>
            <a:r>
              <a:rPr lang="en-ZA" dirty="0"/>
              <a:t> </a:t>
            </a:r>
          </a:p>
        </p:txBody>
      </p:sp>
    </p:spTree>
    <p:extLst>
      <p:ext uri="{BB962C8B-B14F-4D97-AF65-F5344CB8AC3E}">
        <p14:creationId xmlns:p14="http://schemas.microsoft.com/office/powerpoint/2010/main" val="252316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AC1E-B54A-4D59-8E45-D56F8659B791}"/>
              </a:ext>
            </a:extLst>
          </p:cNvPr>
          <p:cNvSpPr>
            <a:spLocks noGrp="1"/>
          </p:cNvSpPr>
          <p:nvPr>
            <p:ph type="title"/>
          </p:nvPr>
        </p:nvSpPr>
        <p:spPr/>
        <p:txBody>
          <a:bodyPr/>
          <a:lstStyle/>
          <a:p>
            <a:r>
              <a:rPr lang="en-US" dirty="0"/>
              <a:t>Java Time Libraries</a:t>
            </a:r>
            <a:endParaRPr lang="en-ZA" dirty="0"/>
          </a:p>
        </p:txBody>
      </p:sp>
      <p:sp>
        <p:nvSpPr>
          <p:cNvPr id="3" name="Content Placeholder 2">
            <a:extLst>
              <a:ext uri="{FF2B5EF4-FFF2-40B4-BE49-F238E27FC236}">
                <a16:creationId xmlns:a16="http://schemas.microsoft.com/office/drawing/2014/main" id="{80432B38-0A77-483D-B0D9-53CCC06C12E1}"/>
              </a:ext>
            </a:extLst>
          </p:cNvPr>
          <p:cNvSpPr>
            <a:spLocks noGrp="1"/>
          </p:cNvSpPr>
          <p:nvPr>
            <p:ph idx="1"/>
          </p:nvPr>
        </p:nvSpPr>
        <p:spPr/>
        <p:txBody>
          <a:bodyPr/>
          <a:lstStyle/>
          <a:p>
            <a:r>
              <a:rPr lang="en-US" dirty="0"/>
              <a:t>JDK8:</a:t>
            </a:r>
          </a:p>
          <a:p>
            <a:pPr lvl="1"/>
            <a:r>
              <a:rPr lang="en-ZA" dirty="0"/>
              <a:t>In Java 8, the current moment is captured with only up to milliseconds resolution.</a:t>
            </a:r>
          </a:p>
          <a:p>
            <a:r>
              <a:rPr lang="en-ZA" dirty="0"/>
              <a:t>JDK9: </a:t>
            </a:r>
          </a:p>
          <a:p>
            <a:pPr lvl="1"/>
            <a:r>
              <a:rPr lang="en-ZA" dirty="0"/>
              <a:t>Java 9 brings a fresh implementation of Clock captures the current moment in up to the full nanosecond capability of this class, depending on the ability of your host computer’s clock hardware.</a:t>
            </a:r>
          </a:p>
          <a:p>
            <a:pPr lvl="2"/>
            <a:r>
              <a:rPr lang="en-ZA" dirty="0">
                <a:hlinkClick r:id="rId2"/>
              </a:rPr>
              <a:t>https://bugs.openjdk.java.net/browse/JDK-8068730</a:t>
            </a:r>
            <a:r>
              <a:rPr lang="en-ZA" dirty="0"/>
              <a:t> </a:t>
            </a:r>
          </a:p>
          <a:p>
            <a:pPr lvl="2"/>
            <a:r>
              <a:rPr lang="en-ZA" dirty="0">
                <a:hlinkClick r:id="rId3"/>
              </a:rPr>
              <a:t>https://docs.oracle.com/javase/8/docs/api/java/time/Clock.html</a:t>
            </a:r>
            <a:r>
              <a:rPr lang="en-ZA" dirty="0"/>
              <a:t> </a:t>
            </a:r>
          </a:p>
          <a:p>
            <a:pPr lvl="2"/>
            <a:endParaRPr lang="en-US" dirty="0"/>
          </a:p>
          <a:p>
            <a:r>
              <a:rPr lang="en-US" dirty="0"/>
              <a:t>S</a:t>
            </a:r>
            <a:r>
              <a:rPr lang="en-ZA" dirty="0" err="1"/>
              <a:t>ystem.nanoTime</a:t>
            </a:r>
            <a:r>
              <a:rPr lang="en-ZA" dirty="0"/>
              <a:t>() has been there for a while.</a:t>
            </a:r>
          </a:p>
        </p:txBody>
      </p:sp>
      <p:sp>
        <p:nvSpPr>
          <p:cNvPr id="5" name="Rectangle 4">
            <a:extLst>
              <a:ext uri="{FF2B5EF4-FFF2-40B4-BE49-F238E27FC236}">
                <a16:creationId xmlns:a16="http://schemas.microsoft.com/office/drawing/2014/main" id="{FF8A04ED-EDFD-4410-A8BD-1A8400DFB229}"/>
              </a:ext>
            </a:extLst>
          </p:cNvPr>
          <p:cNvSpPr/>
          <p:nvPr/>
        </p:nvSpPr>
        <p:spPr>
          <a:xfrm>
            <a:off x="336814" y="6366743"/>
            <a:ext cx="4708918" cy="369332"/>
          </a:xfrm>
          <a:prstGeom prst="rect">
            <a:avLst/>
          </a:prstGeom>
        </p:spPr>
        <p:txBody>
          <a:bodyPr wrap="none">
            <a:spAutoFit/>
          </a:bodyPr>
          <a:lstStyle/>
          <a:p>
            <a:r>
              <a:rPr lang="en-ZA" dirty="0">
                <a:hlinkClick r:id="rId4"/>
              </a:rPr>
              <a:t>https://stackoverflow.com/a/19632076/231860</a:t>
            </a:r>
            <a:r>
              <a:rPr lang="en-ZA" dirty="0"/>
              <a:t> </a:t>
            </a:r>
          </a:p>
        </p:txBody>
      </p:sp>
    </p:spTree>
    <p:extLst>
      <p:ext uri="{BB962C8B-B14F-4D97-AF65-F5344CB8AC3E}">
        <p14:creationId xmlns:p14="http://schemas.microsoft.com/office/powerpoint/2010/main" val="356732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121-017E-4C15-BBA9-123B2A9334CA}"/>
              </a:ext>
            </a:extLst>
          </p:cNvPr>
          <p:cNvSpPr>
            <a:spLocks noGrp="1"/>
          </p:cNvSpPr>
          <p:nvPr>
            <p:ph type="title"/>
          </p:nvPr>
        </p:nvSpPr>
        <p:spPr/>
        <p:txBody>
          <a:bodyPr/>
          <a:lstStyle/>
          <a:p>
            <a:r>
              <a:rPr lang="en-US" dirty="0"/>
              <a:t>Java “Instant” Design</a:t>
            </a:r>
            <a:endParaRPr lang="en-ZA" dirty="0"/>
          </a:p>
        </p:txBody>
      </p:sp>
      <p:sp>
        <p:nvSpPr>
          <p:cNvPr id="3" name="Content Placeholder 2">
            <a:extLst>
              <a:ext uri="{FF2B5EF4-FFF2-40B4-BE49-F238E27FC236}">
                <a16:creationId xmlns:a16="http://schemas.microsoft.com/office/drawing/2014/main" id="{C66D6655-49D4-48CF-95DE-2E0017C4E90C}"/>
              </a:ext>
            </a:extLst>
          </p:cNvPr>
          <p:cNvSpPr>
            <a:spLocks noGrp="1"/>
          </p:cNvSpPr>
          <p:nvPr>
            <p:ph idx="1"/>
          </p:nvPr>
        </p:nvSpPr>
        <p:spPr/>
        <p:txBody>
          <a:bodyPr>
            <a:normAutofit fontScale="92500" lnSpcReduction="20000"/>
          </a:bodyPr>
          <a:lstStyle/>
          <a:p>
            <a:r>
              <a:rPr lang="en-ZA" dirty="0"/>
              <a:t>The range of an instant requires the storage of a number larger than a long. To achieve this, the class stores a long representing epoch-seconds and an int representing nanosecond-of-second, which will always be between 0 and 999,999,999. The epoch-seconds are measured from the standard Java epoch of 1970-01-01T00:00:00Z where instants after the epoch have positive values, and earlier instants have negative values. For both the epoch-second and nanosecond parts, a larger value is always later on the time-line than a smaller value.</a:t>
            </a:r>
          </a:p>
          <a:p>
            <a:r>
              <a:rPr lang="en-US" dirty="0"/>
              <a:t>A detailed description of the UTC and Java Time Scales is given here:</a:t>
            </a:r>
          </a:p>
          <a:p>
            <a:pPr lvl="1"/>
            <a:r>
              <a:rPr lang="en-ZA" dirty="0">
                <a:hlinkClick r:id="rId2"/>
              </a:rPr>
              <a:t>https://docs.oracle.com/javase/8/docs/api/java/time/Instant.html</a:t>
            </a:r>
            <a:r>
              <a:rPr lang="en-ZA" dirty="0"/>
              <a:t> </a:t>
            </a:r>
          </a:p>
          <a:p>
            <a:r>
              <a:rPr lang="en-ZA" dirty="0"/>
              <a:t>Implementations of the Java time-scale using the JSR-310 API are </a:t>
            </a:r>
            <a:r>
              <a:rPr lang="en-ZA" b="1" dirty="0"/>
              <a:t>not required to provide any clock that is sub-second accurate, or that progresses monotonically or smoothly</a:t>
            </a:r>
            <a:r>
              <a:rPr lang="en-ZA" dirty="0"/>
              <a:t>. Implementations are therefore not required to actually perform the UTC-SLS slew or to otherwise be aware of leap seconds.</a:t>
            </a:r>
          </a:p>
        </p:txBody>
      </p:sp>
      <p:sp>
        <p:nvSpPr>
          <p:cNvPr id="4" name="Rectangle 3">
            <a:extLst>
              <a:ext uri="{FF2B5EF4-FFF2-40B4-BE49-F238E27FC236}">
                <a16:creationId xmlns:a16="http://schemas.microsoft.com/office/drawing/2014/main" id="{077FB146-E9E5-4EDD-9E01-670ADE07016D}"/>
              </a:ext>
            </a:extLst>
          </p:cNvPr>
          <p:cNvSpPr/>
          <p:nvPr/>
        </p:nvSpPr>
        <p:spPr>
          <a:xfrm>
            <a:off x="313509" y="6308208"/>
            <a:ext cx="7158446" cy="369332"/>
          </a:xfrm>
          <a:prstGeom prst="rect">
            <a:avLst/>
          </a:prstGeom>
        </p:spPr>
        <p:txBody>
          <a:bodyPr wrap="square">
            <a:spAutoFit/>
          </a:bodyPr>
          <a:lstStyle/>
          <a:p>
            <a:r>
              <a:rPr lang="en-ZA" dirty="0">
                <a:hlinkClick r:id="rId2"/>
              </a:rPr>
              <a:t>https://docs.oracle.com/javase/8/docs/api/java/time/Instant.html</a:t>
            </a:r>
            <a:r>
              <a:rPr lang="en-ZA" dirty="0"/>
              <a:t> </a:t>
            </a:r>
          </a:p>
        </p:txBody>
      </p:sp>
    </p:spTree>
    <p:extLst>
      <p:ext uri="{BB962C8B-B14F-4D97-AF65-F5344CB8AC3E}">
        <p14:creationId xmlns:p14="http://schemas.microsoft.com/office/powerpoint/2010/main" val="65976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157A-1221-4CCF-AC5B-628261F48940}"/>
              </a:ext>
            </a:extLst>
          </p:cNvPr>
          <p:cNvSpPr>
            <a:spLocks noGrp="1"/>
          </p:cNvSpPr>
          <p:nvPr>
            <p:ph type="title"/>
          </p:nvPr>
        </p:nvSpPr>
        <p:spPr/>
        <p:txBody>
          <a:bodyPr/>
          <a:lstStyle/>
          <a:p>
            <a:r>
              <a:rPr lang="en-US" dirty="0"/>
              <a:t>High Resolution API in Java Script</a:t>
            </a:r>
            <a:endParaRPr lang="en-ZA" dirty="0"/>
          </a:p>
        </p:txBody>
      </p:sp>
      <p:sp>
        <p:nvSpPr>
          <p:cNvPr id="3" name="Content Placeholder 2">
            <a:extLst>
              <a:ext uri="{FF2B5EF4-FFF2-40B4-BE49-F238E27FC236}">
                <a16:creationId xmlns:a16="http://schemas.microsoft.com/office/drawing/2014/main" id="{48D6314B-1C12-4454-A7AF-BAB0A1B9F65B}"/>
              </a:ext>
            </a:extLst>
          </p:cNvPr>
          <p:cNvSpPr>
            <a:spLocks noGrp="1"/>
          </p:cNvSpPr>
          <p:nvPr>
            <p:ph idx="1"/>
          </p:nvPr>
        </p:nvSpPr>
        <p:spPr/>
        <p:txBody>
          <a:bodyPr/>
          <a:lstStyle/>
          <a:p>
            <a:r>
              <a:rPr lang="en-US" dirty="0"/>
              <a:t>We must be aware that there is a huge reluctance for JavaScript to provide access to high resolution timing information because of attacks like </a:t>
            </a:r>
            <a:r>
              <a:rPr lang="en-US" dirty="0">
                <a:hlinkClick r:id="rId2"/>
              </a:rPr>
              <a:t>Spectre</a:t>
            </a:r>
            <a:r>
              <a:rPr lang="en-US" dirty="0"/>
              <a:t>.</a:t>
            </a:r>
          </a:p>
          <a:p>
            <a:pPr lvl="1"/>
            <a:r>
              <a:rPr lang="en-US" dirty="0"/>
              <a:t>See the comment in </a:t>
            </a:r>
            <a:r>
              <a:rPr lang="en-US" dirty="0" err="1">
                <a:hlinkClick r:id="rId3"/>
              </a:rPr>
              <a:t>performance.now</a:t>
            </a:r>
            <a:r>
              <a:rPr lang="en-US" dirty="0">
                <a:hlinkClick r:id="rId3"/>
              </a:rPr>
              <a:t>()</a:t>
            </a:r>
            <a:r>
              <a:rPr lang="en-US" dirty="0"/>
              <a:t>.</a:t>
            </a:r>
          </a:p>
          <a:p>
            <a:pPr lvl="1"/>
            <a:r>
              <a:rPr lang="en-US" dirty="0"/>
              <a:t>See the detailed post of the Spectre attack here: </a:t>
            </a:r>
            <a:r>
              <a:rPr lang="en-US" dirty="0">
                <a:hlinkClick r:id="rId4"/>
              </a:rPr>
              <a:t>https://googleprojectzero.blogspot.com/2018/01/reading-privileged-memory-with-side.html</a:t>
            </a:r>
            <a:r>
              <a:rPr lang="en-US" dirty="0"/>
              <a:t> </a:t>
            </a:r>
          </a:p>
          <a:p>
            <a:r>
              <a:rPr lang="en-US" dirty="0"/>
              <a:t>Concepts to look out for:</a:t>
            </a:r>
          </a:p>
          <a:p>
            <a:pPr lvl="1"/>
            <a:r>
              <a:rPr lang="en-US" dirty="0"/>
              <a:t>Clock Drift: </a:t>
            </a:r>
            <a:r>
              <a:rPr lang="en-US" dirty="0">
                <a:hlinkClick r:id="rId5"/>
              </a:rPr>
              <a:t>https://en.wikipedia.org/wiki/Clock_drift</a:t>
            </a:r>
            <a:r>
              <a:rPr lang="en-US" dirty="0"/>
              <a:t> </a:t>
            </a:r>
          </a:p>
          <a:p>
            <a:pPr lvl="1"/>
            <a:r>
              <a:rPr lang="en-US" dirty="0"/>
              <a:t>Timing Attacks: </a:t>
            </a:r>
            <a:r>
              <a:rPr lang="en-US" dirty="0">
                <a:hlinkClick r:id="rId6"/>
              </a:rPr>
              <a:t>https://en.wikipedia.org/wiki/Timing_attack</a:t>
            </a:r>
            <a:r>
              <a:rPr lang="en-US" dirty="0"/>
              <a:t> </a:t>
            </a:r>
            <a:endParaRPr lang="en-ZA" dirty="0"/>
          </a:p>
        </p:txBody>
      </p:sp>
      <p:sp>
        <p:nvSpPr>
          <p:cNvPr id="4" name="Rectangle 3">
            <a:extLst>
              <a:ext uri="{FF2B5EF4-FFF2-40B4-BE49-F238E27FC236}">
                <a16:creationId xmlns:a16="http://schemas.microsoft.com/office/drawing/2014/main" id="{941FDF43-A35A-4A7C-8C6D-0EE18E7F41C9}"/>
              </a:ext>
            </a:extLst>
          </p:cNvPr>
          <p:cNvSpPr/>
          <p:nvPr/>
        </p:nvSpPr>
        <p:spPr>
          <a:xfrm>
            <a:off x="340707" y="6366743"/>
            <a:ext cx="4823052" cy="369332"/>
          </a:xfrm>
          <a:prstGeom prst="rect">
            <a:avLst/>
          </a:prstGeom>
        </p:spPr>
        <p:txBody>
          <a:bodyPr wrap="none">
            <a:spAutoFit/>
          </a:bodyPr>
          <a:lstStyle/>
          <a:p>
            <a:r>
              <a:rPr lang="en-ZA" dirty="0">
                <a:hlinkClick r:id="rId7"/>
              </a:rPr>
              <a:t>https://www.w3.org/TR/hr-time-2/#introduction</a:t>
            </a:r>
            <a:r>
              <a:rPr lang="en-ZA" dirty="0"/>
              <a:t> </a:t>
            </a:r>
          </a:p>
        </p:txBody>
      </p:sp>
    </p:spTree>
    <p:extLst>
      <p:ext uri="{BB962C8B-B14F-4D97-AF65-F5344CB8AC3E}">
        <p14:creationId xmlns:p14="http://schemas.microsoft.com/office/powerpoint/2010/main" val="40608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B83E-C8B8-4821-A91A-D030C13436B8}"/>
              </a:ext>
            </a:extLst>
          </p:cNvPr>
          <p:cNvSpPr>
            <a:spLocks noGrp="1"/>
          </p:cNvSpPr>
          <p:nvPr>
            <p:ph type="title"/>
          </p:nvPr>
        </p:nvSpPr>
        <p:spPr/>
        <p:txBody>
          <a:bodyPr/>
          <a:lstStyle/>
          <a:p>
            <a:r>
              <a:rPr lang="en-US" dirty="0"/>
              <a:t>Objectives</a:t>
            </a:r>
            <a:endParaRPr lang="en-ZA" dirty="0"/>
          </a:p>
        </p:txBody>
      </p:sp>
      <p:sp>
        <p:nvSpPr>
          <p:cNvPr id="3" name="Content Placeholder 2">
            <a:extLst>
              <a:ext uri="{FF2B5EF4-FFF2-40B4-BE49-F238E27FC236}">
                <a16:creationId xmlns:a16="http://schemas.microsoft.com/office/drawing/2014/main" id="{C8EEFA5F-53A2-4191-B48B-A10111EF0470}"/>
              </a:ext>
            </a:extLst>
          </p:cNvPr>
          <p:cNvSpPr>
            <a:spLocks noGrp="1"/>
          </p:cNvSpPr>
          <p:nvPr>
            <p:ph idx="1"/>
          </p:nvPr>
        </p:nvSpPr>
        <p:spPr/>
        <p:txBody>
          <a:bodyPr>
            <a:normAutofit lnSpcReduction="10000"/>
          </a:bodyPr>
          <a:lstStyle/>
          <a:p>
            <a:r>
              <a:rPr lang="en-US" dirty="0"/>
              <a:t>High Resolution Timestamps for commits</a:t>
            </a:r>
          </a:p>
          <a:p>
            <a:pPr lvl="1"/>
            <a:r>
              <a:rPr lang="en-US" dirty="0"/>
              <a:t>Allows us to differentiate between high frequency commits.</a:t>
            </a:r>
          </a:p>
          <a:p>
            <a:pPr lvl="1"/>
            <a:r>
              <a:rPr lang="en-US" dirty="0"/>
              <a:t>Allows us to merge histories</a:t>
            </a:r>
          </a:p>
          <a:p>
            <a:r>
              <a:rPr lang="en-US" dirty="0"/>
              <a:t>Acknowledge the problem of global clock synchronization</a:t>
            </a:r>
          </a:p>
          <a:p>
            <a:pPr lvl="1"/>
            <a:r>
              <a:rPr lang="en-US" dirty="0"/>
              <a:t>Helps with merging histories that were created across many different servers.</a:t>
            </a:r>
          </a:p>
          <a:p>
            <a:r>
              <a:rPr lang="en-US" dirty="0"/>
              <a:t>We want a cheap but effective mechanism for these timestamps.</a:t>
            </a:r>
          </a:p>
          <a:p>
            <a:r>
              <a:rPr lang="en-US" dirty="0"/>
              <a:t>We tap into the knowledge we have around how other modern DB’s are solving this problem</a:t>
            </a:r>
          </a:p>
          <a:p>
            <a:pPr lvl="1"/>
            <a:r>
              <a:rPr lang="en-US" dirty="0" err="1"/>
              <a:t>FaunaDB</a:t>
            </a:r>
            <a:r>
              <a:rPr lang="en-US" dirty="0"/>
              <a:t> with their Epochs</a:t>
            </a:r>
          </a:p>
          <a:p>
            <a:pPr lvl="1"/>
            <a:r>
              <a:rPr lang="en-US" dirty="0" err="1"/>
              <a:t>InfluxDB</a:t>
            </a:r>
            <a:r>
              <a:rPr lang="en-US" dirty="0"/>
              <a:t> with their time series data</a:t>
            </a:r>
            <a:endParaRPr lang="en-ZA" dirty="0"/>
          </a:p>
        </p:txBody>
      </p:sp>
    </p:spTree>
    <p:extLst>
      <p:ext uri="{BB962C8B-B14F-4D97-AF65-F5344CB8AC3E}">
        <p14:creationId xmlns:p14="http://schemas.microsoft.com/office/powerpoint/2010/main" val="389762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AC36-EB80-44AA-A453-DC7DEEC15CC1}"/>
              </a:ext>
            </a:extLst>
          </p:cNvPr>
          <p:cNvSpPr>
            <a:spLocks noGrp="1"/>
          </p:cNvSpPr>
          <p:nvPr>
            <p:ph type="title"/>
          </p:nvPr>
        </p:nvSpPr>
        <p:spPr/>
        <p:txBody>
          <a:bodyPr>
            <a:normAutofit fontScale="90000"/>
          </a:bodyPr>
          <a:lstStyle/>
          <a:p>
            <a:r>
              <a:rPr lang="en-US" dirty="0"/>
              <a:t>The Need for High Resolution Commit Timestamps</a:t>
            </a:r>
            <a:endParaRPr lang="en-ZA" dirty="0"/>
          </a:p>
        </p:txBody>
      </p:sp>
      <p:sp>
        <p:nvSpPr>
          <p:cNvPr id="3" name="Content Placeholder 2">
            <a:extLst>
              <a:ext uri="{FF2B5EF4-FFF2-40B4-BE49-F238E27FC236}">
                <a16:creationId xmlns:a16="http://schemas.microsoft.com/office/drawing/2014/main" id="{DEC57BE9-F368-44A9-AF37-8F1E276EF185}"/>
              </a:ext>
            </a:extLst>
          </p:cNvPr>
          <p:cNvSpPr>
            <a:spLocks noGrp="1"/>
          </p:cNvSpPr>
          <p:nvPr>
            <p:ph idx="1"/>
          </p:nvPr>
        </p:nvSpPr>
        <p:spPr/>
        <p:txBody>
          <a:bodyPr/>
          <a:lstStyle/>
          <a:p>
            <a:r>
              <a:rPr lang="en-US" dirty="0"/>
              <a:t>When we are dealing with In-Memory Version Control, the speed at which we are likely to create commits is high.</a:t>
            </a:r>
          </a:p>
          <a:p>
            <a:pPr lvl="1"/>
            <a:r>
              <a:rPr lang="en-US" dirty="0"/>
              <a:t>This often means that we have multiple commits within the same milli-second.</a:t>
            </a:r>
          </a:p>
          <a:p>
            <a:pPr lvl="2"/>
            <a:r>
              <a:rPr lang="en-US" dirty="0"/>
              <a:t>This makes it difficult to get any useful information from the timestamps when it comes to sequencing for merges etc.</a:t>
            </a:r>
          </a:p>
          <a:p>
            <a:r>
              <a:rPr lang="en-US" dirty="0"/>
              <a:t>When we consider synchronizing histories between repo’s we need a reliable way of differentiating absolute time of commits so that we can understand how to merge histories.</a:t>
            </a:r>
          </a:p>
          <a:p>
            <a:pPr lvl="1"/>
            <a:r>
              <a:rPr lang="en-US" dirty="0"/>
              <a:t>We need sub-millisecond resolution to determine whether we have a genuine conflict or not.</a:t>
            </a:r>
            <a:endParaRPr lang="en-ZA" dirty="0"/>
          </a:p>
        </p:txBody>
      </p:sp>
    </p:spTree>
    <p:extLst>
      <p:ext uri="{BB962C8B-B14F-4D97-AF65-F5344CB8AC3E}">
        <p14:creationId xmlns:p14="http://schemas.microsoft.com/office/powerpoint/2010/main" val="259544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9F6C-F904-4AB3-9ECC-9FA7A6EECF68}"/>
              </a:ext>
            </a:extLst>
          </p:cNvPr>
          <p:cNvSpPr>
            <a:spLocks noGrp="1"/>
          </p:cNvSpPr>
          <p:nvPr>
            <p:ph type="title"/>
          </p:nvPr>
        </p:nvSpPr>
        <p:spPr/>
        <p:txBody>
          <a:bodyPr>
            <a:normAutofit fontScale="90000"/>
          </a:bodyPr>
          <a:lstStyle/>
          <a:p>
            <a:r>
              <a:rPr lang="en-US" dirty="0"/>
              <a:t>Use Triple Measurement for higher precision from a </a:t>
            </a:r>
            <a:r>
              <a:rPr lang="en-US" dirty="0" err="1"/>
              <a:t>nano</a:t>
            </a:r>
            <a:r>
              <a:rPr lang="en-US" dirty="0"/>
              <a:t>-epoch</a:t>
            </a:r>
            <a:endParaRPr lang="en-ZA" dirty="0"/>
          </a:p>
        </p:txBody>
      </p:sp>
      <p:sp>
        <p:nvSpPr>
          <p:cNvPr id="4" name="Content Placeholder 3">
            <a:extLst>
              <a:ext uri="{FF2B5EF4-FFF2-40B4-BE49-F238E27FC236}">
                <a16:creationId xmlns:a16="http://schemas.microsoft.com/office/drawing/2014/main" id="{8A2181BE-99EA-4209-8A96-15E8D8996A67}"/>
              </a:ext>
            </a:extLst>
          </p:cNvPr>
          <p:cNvSpPr>
            <a:spLocks noGrp="1"/>
          </p:cNvSpPr>
          <p:nvPr>
            <p:ph sz="half" idx="1"/>
          </p:nvPr>
        </p:nvSpPr>
        <p:spPr/>
        <p:txBody>
          <a:bodyPr/>
          <a:lstStyle/>
          <a:p>
            <a:r>
              <a:rPr lang="en-US" dirty="0"/>
              <a:t>Record </a:t>
            </a:r>
            <a:r>
              <a:rPr lang="en-US" dirty="0" err="1"/>
              <a:t>System.nanoTime</a:t>
            </a:r>
            <a:r>
              <a:rPr lang="en-US" dirty="0"/>
              <a:t>() before </a:t>
            </a:r>
            <a:r>
              <a:rPr lang="en-US" dirty="0" err="1"/>
              <a:t>Instant.now</a:t>
            </a:r>
            <a:r>
              <a:rPr lang="en-US" dirty="0"/>
              <a:t>()</a:t>
            </a:r>
          </a:p>
          <a:p>
            <a:r>
              <a:rPr lang="en-US" dirty="0"/>
              <a:t>Record </a:t>
            </a:r>
            <a:r>
              <a:rPr lang="en-US" dirty="0" err="1"/>
              <a:t>Instant.now</a:t>
            </a:r>
            <a:r>
              <a:rPr lang="en-US" dirty="0"/>
              <a:t>() to get the UTC time.</a:t>
            </a:r>
          </a:p>
          <a:p>
            <a:r>
              <a:rPr lang="en-US" dirty="0"/>
              <a:t>Record </a:t>
            </a:r>
            <a:r>
              <a:rPr lang="en-US" dirty="0" err="1"/>
              <a:t>System.nanoTime</a:t>
            </a:r>
            <a:r>
              <a:rPr lang="en-US" dirty="0"/>
              <a:t>() after.</a:t>
            </a:r>
          </a:p>
          <a:p>
            <a:endParaRPr lang="en-ZA" dirty="0"/>
          </a:p>
        </p:txBody>
      </p:sp>
      <p:graphicFrame>
        <p:nvGraphicFramePr>
          <p:cNvPr id="6" name="Content Placeholder 5">
            <a:extLst>
              <a:ext uri="{FF2B5EF4-FFF2-40B4-BE49-F238E27FC236}">
                <a16:creationId xmlns:a16="http://schemas.microsoft.com/office/drawing/2014/main" id="{185F05D8-ADF4-4EC0-B258-4B1BADDF368F}"/>
              </a:ext>
            </a:extLst>
          </p:cNvPr>
          <p:cNvGraphicFramePr>
            <a:graphicFrameLocks noGrp="1"/>
          </p:cNvGraphicFramePr>
          <p:nvPr>
            <p:ph sz="half" idx="2"/>
            <p:extLst>
              <p:ext uri="{D42A27DB-BD31-4B8C-83A1-F6EECF244321}">
                <p14:modId xmlns:p14="http://schemas.microsoft.com/office/powerpoint/2010/main" val="345239859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50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CDD2-CF7F-4DA8-87DB-841134FF5AC9}"/>
              </a:ext>
            </a:extLst>
          </p:cNvPr>
          <p:cNvSpPr>
            <a:spLocks noGrp="1"/>
          </p:cNvSpPr>
          <p:nvPr>
            <p:ph type="title"/>
          </p:nvPr>
        </p:nvSpPr>
        <p:spPr/>
        <p:txBody>
          <a:bodyPr/>
          <a:lstStyle/>
          <a:p>
            <a:r>
              <a:rPr lang="en-US" dirty="0"/>
              <a:t>Triple Measurement for a Nano Epoch</a:t>
            </a:r>
            <a:endParaRPr lang="en-ZA" dirty="0"/>
          </a:p>
        </p:txBody>
      </p:sp>
      <p:sp>
        <p:nvSpPr>
          <p:cNvPr id="5" name="Rectangle: Rounded Corners 4">
            <a:extLst>
              <a:ext uri="{FF2B5EF4-FFF2-40B4-BE49-F238E27FC236}">
                <a16:creationId xmlns:a16="http://schemas.microsoft.com/office/drawing/2014/main" id="{89DDF8B7-56EA-4905-9972-2D7AE3BD4B09}"/>
              </a:ext>
            </a:extLst>
          </p:cNvPr>
          <p:cNvSpPr/>
          <p:nvPr/>
        </p:nvSpPr>
        <p:spPr>
          <a:xfrm>
            <a:off x="4310743" y="2072640"/>
            <a:ext cx="818606"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9493BCDA-A2ED-4DBE-8332-30C022D6441C}"/>
              </a:ext>
            </a:extLst>
          </p:cNvPr>
          <p:cNvSpPr/>
          <p:nvPr/>
        </p:nvSpPr>
        <p:spPr>
          <a:xfrm>
            <a:off x="3727268"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80BEBC3C-89C4-413A-AD52-0457F9D19E6F}"/>
              </a:ext>
            </a:extLst>
          </p:cNvPr>
          <p:cNvSpPr/>
          <p:nvPr/>
        </p:nvSpPr>
        <p:spPr>
          <a:xfrm>
            <a:off x="5738948"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8E14B224-3660-43CE-8B86-1D91225E7E90}"/>
              </a:ext>
            </a:extLst>
          </p:cNvPr>
          <p:cNvSpPr txBox="1"/>
          <p:nvPr/>
        </p:nvSpPr>
        <p:spPr>
          <a:xfrm>
            <a:off x="351748" y="4836085"/>
            <a:ext cx="3662904" cy="923330"/>
          </a:xfrm>
          <a:prstGeom prst="rect">
            <a:avLst/>
          </a:prstGeom>
          <a:noFill/>
        </p:spPr>
        <p:txBody>
          <a:bodyPr wrap="square" rtlCol="0">
            <a:spAutoFit/>
          </a:bodyPr>
          <a:lstStyle/>
          <a:p>
            <a:pPr algn="r"/>
            <a:r>
              <a:rPr lang="en-US" dirty="0"/>
              <a:t>Arbitrary but high precision long value before the call</a:t>
            </a:r>
          </a:p>
          <a:p>
            <a:pPr algn="r"/>
            <a:r>
              <a:rPr lang="en-US" dirty="0" err="1"/>
              <a:t>Eg</a:t>
            </a:r>
            <a:r>
              <a:rPr lang="en-US" dirty="0"/>
              <a:t>: 1 000 000</a:t>
            </a:r>
            <a:endParaRPr lang="en-ZA" dirty="0"/>
          </a:p>
        </p:txBody>
      </p:sp>
      <p:sp>
        <p:nvSpPr>
          <p:cNvPr id="9" name="TextBox 8">
            <a:extLst>
              <a:ext uri="{FF2B5EF4-FFF2-40B4-BE49-F238E27FC236}">
                <a16:creationId xmlns:a16="http://schemas.microsoft.com/office/drawing/2014/main" id="{4378108B-73C7-42FB-956E-A935FB0AAC9A}"/>
              </a:ext>
            </a:extLst>
          </p:cNvPr>
          <p:cNvSpPr txBox="1"/>
          <p:nvPr/>
        </p:nvSpPr>
        <p:spPr>
          <a:xfrm>
            <a:off x="5738948" y="4836085"/>
            <a:ext cx="3309258" cy="923330"/>
          </a:xfrm>
          <a:prstGeom prst="rect">
            <a:avLst/>
          </a:prstGeom>
          <a:noFill/>
        </p:spPr>
        <p:txBody>
          <a:bodyPr wrap="square" rtlCol="0">
            <a:spAutoFit/>
          </a:bodyPr>
          <a:lstStyle/>
          <a:p>
            <a:r>
              <a:rPr lang="en-US" dirty="0"/>
              <a:t>Arbitrary but high precision long value after the call</a:t>
            </a:r>
          </a:p>
          <a:p>
            <a:r>
              <a:rPr lang="en-US" dirty="0" err="1"/>
              <a:t>Eg</a:t>
            </a:r>
            <a:r>
              <a:rPr lang="en-US" dirty="0"/>
              <a:t>: 1 200 000</a:t>
            </a:r>
            <a:endParaRPr lang="en-ZA" dirty="0"/>
          </a:p>
        </p:txBody>
      </p:sp>
      <p:cxnSp>
        <p:nvCxnSpPr>
          <p:cNvPr id="11" name="Straight Connector 10">
            <a:extLst>
              <a:ext uri="{FF2B5EF4-FFF2-40B4-BE49-F238E27FC236}">
                <a16:creationId xmlns:a16="http://schemas.microsoft.com/office/drawing/2014/main" id="{9C2ACBD1-1064-4E0A-96E4-F9F6A6B68A14}"/>
              </a:ext>
            </a:extLst>
          </p:cNvPr>
          <p:cNvCxnSpPr>
            <a:cxnSpLocks/>
            <a:stCxn id="7" idx="2"/>
          </p:cNvCxnSpPr>
          <p:nvPr/>
        </p:nvCxnSpPr>
        <p:spPr>
          <a:xfrm>
            <a:off x="5917474"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DED6B7-401F-4318-8859-60FFA58D2378}"/>
              </a:ext>
            </a:extLst>
          </p:cNvPr>
          <p:cNvCxnSpPr>
            <a:cxnSpLocks/>
            <a:stCxn id="6" idx="2"/>
          </p:cNvCxnSpPr>
          <p:nvPr/>
        </p:nvCxnSpPr>
        <p:spPr>
          <a:xfrm>
            <a:off x="3905794"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5BFF15-AF32-47C0-AE08-8A8A273BCC54}"/>
              </a:ext>
            </a:extLst>
          </p:cNvPr>
          <p:cNvCxnSpPr>
            <a:cxnSpLocks/>
            <a:stCxn id="5" idx="2"/>
            <a:endCxn id="30" idx="0"/>
          </p:cNvCxnSpPr>
          <p:nvPr/>
        </p:nvCxnSpPr>
        <p:spPr>
          <a:xfrm>
            <a:off x="4720046" y="3596640"/>
            <a:ext cx="0" cy="300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8F10C6-9972-4165-828E-7D1FB9E89B11}"/>
              </a:ext>
            </a:extLst>
          </p:cNvPr>
          <p:cNvCxnSpPr/>
          <p:nvPr/>
        </p:nvCxnSpPr>
        <p:spPr>
          <a:xfrm>
            <a:off x="3905794" y="4467497"/>
            <a:ext cx="201168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1EDCDD-834F-4D79-A9EB-18FF508A458B}"/>
              </a:ext>
            </a:extLst>
          </p:cNvPr>
          <p:cNvSpPr txBox="1"/>
          <p:nvPr/>
        </p:nvSpPr>
        <p:spPr>
          <a:xfrm>
            <a:off x="3842110" y="4219564"/>
            <a:ext cx="2139047" cy="276999"/>
          </a:xfrm>
          <a:prstGeom prst="rect">
            <a:avLst/>
          </a:prstGeom>
          <a:noFill/>
        </p:spPr>
        <p:txBody>
          <a:bodyPr wrap="none" rtlCol="0">
            <a:spAutoFit/>
          </a:bodyPr>
          <a:lstStyle/>
          <a:p>
            <a:r>
              <a:rPr lang="en-US" sz="1200" dirty="0"/>
              <a:t>200 000 Nano Seconds = 0.2ms</a:t>
            </a:r>
            <a:endParaRPr lang="en-ZA" sz="1200" dirty="0"/>
          </a:p>
        </p:txBody>
      </p:sp>
      <p:sp>
        <p:nvSpPr>
          <p:cNvPr id="25" name="TextBox 24">
            <a:extLst>
              <a:ext uri="{FF2B5EF4-FFF2-40B4-BE49-F238E27FC236}">
                <a16:creationId xmlns:a16="http://schemas.microsoft.com/office/drawing/2014/main" id="{FF30F9C0-C757-4BE2-9F28-882781BE58E8}"/>
              </a:ext>
            </a:extLst>
          </p:cNvPr>
          <p:cNvSpPr txBox="1"/>
          <p:nvPr/>
        </p:nvSpPr>
        <p:spPr>
          <a:xfrm>
            <a:off x="6042240" y="2119058"/>
            <a:ext cx="2807179" cy="646331"/>
          </a:xfrm>
          <a:prstGeom prst="rect">
            <a:avLst/>
          </a:prstGeom>
          <a:noFill/>
        </p:spPr>
        <p:txBody>
          <a:bodyPr wrap="none" rtlCol="0">
            <a:spAutoFit/>
          </a:bodyPr>
          <a:lstStyle/>
          <a:p>
            <a:r>
              <a:rPr lang="en-US" dirty="0"/>
              <a:t>UTC Nano-“Epoch”</a:t>
            </a:r>
          </a:p>
          <a:p>
            <a:r>
              <a:rPr lang="en-US" dirty="0" err="1"/>
              <a:t>Eg</a:t>
            </a:r>
            <a:r>
              <a:rPr lang="en-US" dirty="0"/>
              <a:t>: 01:23:45.678 1 Jan 2018</a:t>
            </a:r>
            <a:endParaRPr lang="en-ZA" dirty="0"/>
          </a:p>
        </p:txBody>
      </p:sp>
      <p:cxnSp>
        <p:nvCxnSpPr>
          <p:cNvPr id="27" name="Straight Arrow Connector 26">
            <a:extLst>
              <a:ext uri="{FF2B5EF4-FFF2-40B4-BE49-F238E27FC236}">
                <a16:creationId xmlns:a16="http://schemas.microsoft.com/office/drawing/2014/main" id="{12B5845F-FC89-4333-A017-7567B26ECB64}"/>
              </a:ext>
            </a:extLst>
          </p:cNvPr>
          <p:cNvCxnSpPr>
            <a:cxnSpLocks/>
            <a:stCxn id="25" idx="1"/>
            <a:endCxn id="30" idx="7"/>
          </p:cNvCxnSpPr>
          <p:nvPr/>
        </p:nvCxnSpPr>
        <p:spPr>
          <a:xfrm flipH="1">
            <a:off x="4809094" y="2442224"/>
            <a:ext cx="1233146" cy="14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7E87551-61E0-43E2-8A86-EE574DDFE708}"/>
              </a:ext>
            </a:extLst>
          </p:cNvPr>
          <p:cNvSpPr/>
          <p:nvPr/>
        </p:nvSpPr>
        <p:spPr>
          <a:xfrm>
            <a:off x="4594113" y="3897427"/>
            <a:ext cx="251866" cy="25186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ZA"/>
          </a:p>
        </p:txBody>
      </p:sp>
      <p:sp>
        <p:nvSpPr>
          <p:cNvPr id="35" name="TextBox 34">
            <a:extLst>
              <a:ext uri="{FF2B5EF4-FFF2-40B4-BE49-F238E27FC236}">
                <a16:creationId xmlns:a16="http://schemas.microsoft.com/office/drawing/2014/main" id="{B70ED5C5-C6A8-4EA4-A305-0F2A4DF78C0B}"/>
              </a:ext>
            </a:extLst>
          </p:cNvPr>
          <p:cNvSpPr txBox="1"/>
          <p:nvPr/>
        </p:nvSpPr>
        <p:spPr>
          <a:xfrm>
            <a:off x="589399" y="6152466"/>
            <a:ext cx="8644469" cy="523220"/>
          </a:xfrm>
          <a:prstGeom prst="rect">
            <a:avLst/>
          </a:prstGeom>
          <a:noFill/>
        </p:spPr>
        <p:txBody>
          <a:bodyPr wrap="square" rtlCol="0">
            <a:spAutoFit/>
          </a:bodyPr>
          <a:lstStyle/>
          <a:p>
            <a:r>
              <a:rPr lang="en-US" sz="1400" dirty="0">
                <a:solidFill>
                  <a:srgbClr val="FF0000"/>
                </a:solidFill>
              </a:rPr>
              <a:t>We have an approximate “window” of time that this event occurred. This window can be used to differentiate events in high resolution time. Other events are positioned as </a:t>
            </a:r>
            <a:r>
              <a:rPr lang="en-US" sz="1400" dirty="0" err="1">
                <a:solidFill>
                  <a:srgbClr val="FF0000"/>
                </a:solidFill>
              </a:rPr>
              <a:t>nano</a:t>
            </a:r>
            <a:r>
              <a:rPr lang="en-US" sz="1400" dirty="0">
                <a:solidFill>
                  <a:srgbClr val="FF0000"/>
                </a:solidFill>
              </a:rPr>
              <a:t>-seconds from the </a:t>
            </a:r>
            <a:r>
              <a:rPr lang="en-US" sz="1400" dirty="0" err="1">
                <a:solidFill>
                  <a:srgbClr val="FF0000"/>
                </a:solidFill>
              </a:rPr>
              <a:t>nano</a:t>
            </a:r>
            <a:r>
              <a:rPr lang="en-US" sz="1400" dirty="0">
                <a:solidFill>
                  <a:srgbClr val="FF0000"/>
                </a:solidFill>
              </a:rPr>
              <a:t>-epoch.</a:t>
            </a:r>
            <a:endParaRPr lang="en-ZA" sz="1400" dirty="0">
              <a:solidFill>
                <a:srgbClr val="FF0000"/>
              </a:solidFill>
            </a:endParaRPr>
          </a:p>
        </p:txBody>
      </p:sp>
      <p:cxnSp>
        <p:nvCxnSpPr>
          <p:cNvPr id="36" name="Straight Arrow Connector 35">
            <a:extLst>
              <a:ext uri="{FF2B5EF4-FFF2-40B4-BE49-F238E27FC236}">
                <a16:creationId xmlns:a16="http://schemas.microsoft.com/office/drawing/2014/main" id="{FAA0DB09-EA6F-4C3D-83BE-3C440F5F4A9B}"/>
              </a:ext>
            </a:extLst>
          </p:cNvPr>
          <p:cNvCxnSpPr>
            <a:cxnSpLocks/>
            <a:stCxn id="35" idx="0"/>
            <a:endCxn id="24" idx="2"/>
          </p:cNvCxnSpPr>
          <p:nvPr/>
        </p:nvCxnSpPr>
        <p:spPr>
          <a:xfrm flipV="1">
            <a:off x="4911634" y="4496563"/>
            <a:ext cx="0" cy="16559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6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CDD2-CF7F-4DA8-87DB-841134FF5AC9}"/>
              </a:ext>
            </a:extLst>
          </p:cNvPr>
          <p:cNvSpPr>
            <a:spLocks noGrp="1"/>
          </p:cNvSpPr>
          <p:nvPr>
            <p:ph type="title"/>
          </p:nvPr>
        </p:nvSpPr>
        <p:spPr/>
        <p:txBody>
          <a:bodyPr/>
          <a:lstStyle/>
          <a:p>
            <a:r>
              <a:rPr lang="en-US" dirty="0"/>
              <a:t>Triple Measurement for a Nano Epoch</a:t>
            </a:r>
            <a:endParaRPr lang="en-ZA" dirty="0"/>
          </a:p>
        </p:txBody>
      </p:sp>
      <p:sp>
        <p:nvSpPr>
          <p:cNvPr id="5" name="Rectangle: Rounded Corners 4">
            <a:extLst>
              <a:ext uri="{FF2B5EF4-FFF2-40B4-BE49-F238E27FC236}">
                <a16:creationId xmlns:a16="http://schemas.microsoft.com/office/drawing/2014/main" id="{89DDF8B7-56EA-4905-9972-2D7AE3BD4B09}"/>
              </a:ext>
            </a:extLst>
          </p:cNvPr>
          <p:cNvSpPr/>
          <p:nvPr/>
        </p:nvSpPr>
        <p:spPr>
          <a:xfrm>
            <a:off x="4310743" y="2072640"/>
            <a:ext cx="818606"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9493BCDA-A2ED-4DBE-8332-30C022D6441C}"/>
              </a:ext>
            </a:extLst>
          </p:cNvPr>
          <p:cNvSpPr/>
          <p:nvPr/>
        </p:nvSpPr>
        <p:spPr>
          <a:xfrm>
            <a:off x="3727268"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Rounded Corners 6">
            <a:extLst>
              <a:ext uri="{FF2B5EF4-FFF2-40B4-BE49-F238E27FC236}">
                <a16:creationId xmlns:a16="http://schemas.microsoft.com/office/drawing/2014/main" id="{80BEBC3C-89C4-413A-AD52-0457F9D19E6F}"/>
              </a:ext>
            </a:extLst>
          </p:cNvPr>
          <p:cNvSpPr/>
          <p:nvPr/>
        </p:nvSpPr>
        <p:spPr>
          <a:xfrm>
            <a:off x="5738948"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 name="Straight Connector 10">
            <a:extLst>
              <a:ext uri="{FF2B5EF4-FFF2-40B4-BE49-F238E27FC236}">
                <a16:creationId xmlns:a16="http://schemas.microsoft.com/office/drawing/2014/main" id="{9C2ACBD1-1064-4E0A-96E4-F9F6A6B68A14}"/>
              </a:ext>
            </a:extLst>
          </p:cNvPr>
          <p:cNvCxnSpPr>
            <a:cxnSpLocks/>
            <a:stCxn id="7" idx="2"/>
          </p:cNvCxnSpPr>
          <p:nvPr/>
        </p:nvCxnSpPr>
        <p:spPr>
          <a:xfrm>
            <a:off x="5917474"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DED6B7-401F-4318-8859-60FFA58D2378}"/>
              </a:ext>
            </a:extLst>
          </p:cNvPr>
          <p:cNvCxnSpPr>
            <a:cxnSpLocks/>
            <a:stCxn id="6" idx="2"/>
          </p:cNvCxnSpPr>
          <p:nvPr/>
        </p:nvCxnSpPr>
        <p:spPr>
          <a:xfrm>
            <a:off x="3905794"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5BFF15-AF32-47C0-AE08-8A8A273BCC54}"/>
              </a:ext>
            </a:extLst>
          </p:cNvPr>
          <p:cNvCxnSpPr>
            <a:cxnSpLocks/>
            <a:stCxn id="5" idx="2"/>
            <a:endCxn id="30" idx="0"/>
          </p:cNvCxnSpPr>
          <p:nvPr/>
        </p:nvCxnSpPr>
        <p:spPr>
          <a:xfrm>
            <a:off x="4720046" y="3596640"/>
            <a:ext cx="0" cy="300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8F10C6-9972-4165-828E-7D1FB9E89B11}"/>
              </a:ext>
            </a:extLst>
          </p:cNvPr>
          <p:cNvCxnSpPr/>
          <p:nvPr/>
        </p:nvCxnSpPr>
        <p:spPr>
          <a:xfrm>
            <a:off x="3905794" y="4467497"/>
            <a:ext cx="201168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1EDCDD-834F-4D79-A9EB-18FF508A458B}"/>
              </a:ext>
            </a:extLst>
          </p:cNvPr>
          <p:cNvSpPr txBox="1"/>
          <p:nvPr/>
        </p:nvSpPr>
        <p:spPr>
          <a:xfrm>
            <a:off x="3842110" y="4219564"/>
            <a:ext cx="2139047" cy="276999"/>
          </a:xfrm>
          <a:prstGeom prst="rect">
            <a:avLst/>
          </a:prstGeom>
          <a:noFill/>
        </p:spPr>
        <p:txBody>
          <a:bodyPr wrap="none" rtlCol="0">
            <a:spAutoFit/>
          </a:bodyPr>
          <a:lstStyle/>
          <a:p>
            <a:r>
              <a:rPr lang="en-US" sz="1200" dirty="0"/>
              <a:t>200 000 Nano Seconds = 0.2ms</a:t>
            </a:r>
            <a:endParaRPr lang="en-ZA" sz="1200" dirty="0"/>
          </a:p>
        </p:txBody>
      </p:sp>
      <p:sp>
        <p:nvSpPr>
          <p:cNvPr id="30" name="Oval 29">
            <a:extLst>
              <a:ext uri="{FF2B5EF4-FFF2-40B4-BE49-F238E27FC236}">
                <a16:creationId xmlns:a16="http://schemas.microsoft.com/office/drawing/2014/main" id="{77E87551-61E0-43E2-8A86-EE574DDFE708}"/>
              </a:ext>
            </a:extLst>
          </p:cNvPr>
          <p:cNvSpPr/>
          <p:nvPr/>
        </p:nvSpPr>
        <p:spPr>
          <a:xfrm>
            <a:off x="4594113" y="3897427"/>
            <a:ext cx="251866" cy="25186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ZA"/>
          </a:p>
        </p:txBody>
      </p:sp>
      <p:sp>
        <p:nvSpPr>
          <p:cNvPr id="35" name="TextBox 34">
            <a:extLst>
              <a:ext uri="{FF2B5EF4-FFF2-40B4-BE49-F238E27FC236}">
                <a16:creationId xmlns:a16="http://schemas.microsoft.com/office/drawing/2014/main" id="{B70ED5C5-C6A8-4EA4-A305-0F2A4DF78C0B}"/>
              </a:ext>
            </a:extLst>
          </p:cNvPr>
          <p:cNvSpPr txBox="1"/>
          <p:nvPr/>
        </p:nvSpPr>
        <p:spPr>
          <a:xfrm>
            <a:off x="589399" y="6152466"/>
            <a:ext cx="8644469" cy="523220"/>
          </a:xfrm>
          <a:prstGeom prst="rect">
            <a:avLst/>
          </a:prstGeom>
          <a:noFill/>
        </p:spPr>
        <p:txBody>
          <a:bodyPr wrap="square" rtlCol="0">
            <a:spAutoFit/>
          </a:bodyPr>
          <a:lstStyle/>
          <a:p>
            <a:r>
              <a:rPr lang="en-US" sz="1400" dirty="0">
                <a:solidFill>
                  <a:srgbClr val="FF0000"/>
                </a:solidFill>
              </a:rPr>
              <a:t>We have an approximate “window” of time that this event occurred. This window can be used to differentiate events in high resolution time. Other events are positioned as </a:t>
            </a:r>
            <a:r>
              <a:rPr lang="en-US" sz="1400" dirty="0" err="1">
                <a:solidFill>
                  <a:srgbClr val="FF0000"/>
                </a:solidFill>
              </a:rPr>
              <a:t>nano</a:t>
            </a:r>
            <a:r>
              <a:rPr lang="en-US" sz="1400" dirty="0">
                <a:solidFill>
                  <a:srgbClr val="FF0000"/>
                </a:solidFill>
              </a:rPr>
              <a:t>-seconds from the </a:t>
            </a:r>
            <a:r>
              <a:rPr lang="en-US" sz="1400" dirty="0" err="1">
                <a:solidFill>
                  <a:srgbClr val="FF0000"/>
                </a:solidFill>
              </a:rPr>
              <a:t>nano</a:t>
            </a:r>
            <a:r>
              <a:rPr lang="en-US" sz="1400" dirty="0">
                <a:solidFill>
                  <a:srgbClr val="FF0000"/>
                </a:solidFill>
              </a:rPr>
              <a:t>-epoch.</a:t>
            </a:r>
            <a:endParaRPr lang="en-ZA" sz="1400" dirty="0">
              <a:solidFill>
                <a:srgbClr val="FF0000"/>
              </a:solidFill>
            </a:endParaRPr>
          </a:p>
        </p:txBody>
      </p:sp>
      <p:cxnSp>
        <p:nvCxnSpPr>
          <p:cNvPr id="36" name="Straight Arrow Connector 35">
            <a:extLst>
              <a:ext uri="{FF2B5EF4-FFF2-40B4-BE49-F238E27FC236}">
                <a16:creationId xmlns:a16="http://schemas.microsoft.com/office/drawing/2014/main" id="{FAA0DB09-EA6F-4C3D-83BE-3C440F5F4A9B}"/>
              </a:ext>
            </a:extLst>
          </p:cNvPr>
          <p:cNvCxnSpPr>
            <a:cxnSpLocks/>
            <a:stCxn id="35" idx="0"/>
            <a:endCxn id="24" idx="2"/>
          </p:cNvCxnSpPr>
          <p:nvPr/>
        </p:nvCxnSpPr>
        <p:spPr>
          <a:xfrm flipV="1">
            <a:off x="4911634" y="4496563"/>
            <a:ext cx="0" cy="16559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1966D5C-807D-4A20-B4EB-DBA54D79F2D4}"/>
              </a:ext>
            </a:extLst>
          </p:cNvPr>
          <p:cNvSpPr/>
          <p:nvPr/>
        </p:nvSpPr>
        <p:spPr>
          <a:xfrm>
            <a:off x="8900498" y="2072640"/>
            <a:ext cx="818606"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Rounded Corners 19">
            <a:extLst>
              <a:ext uri="{FF2B5EF4-FFF2-40B4-BE49-F238E27FC236}">
                <a16:creationId xmlns:a16="http://schemas.microsoft.com/office/drawing/2014/main" id="{3F3D9761-C081-4CB6-8BD5-FA88A01B5CF5}"/>
              </a:ext>
            </a:extLst>
          </p:cNvPr>
          <p:cNvSpPr/>
          <p:nvPr/>
        </p:nvSpPr>
        <p:spPr>
          <a:xfrm>
            <a:off x="7686657"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Rounded Corners 20">
            <a:extLst>
              <a:ext uri="{FF2B5EF4-FFF2-40B4-BE49-F238E27FC236}">
                <a16:creationId xmlns:a16="http://schemas.microsoft.com/office/drawing/2014/main" id="{E85C11EB-7B47-4230-B938-A80333DB9B81}"/>
              </a:ext>
            </a:extLst>
          </p:cNvPr>
          <p:cNvSpPr/>
          <p:nvPr/>
        </p:nvSpPr>
        <p:spPr>
          <a:xfrm>
            <a:off x="9946340"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22" name="Straight Connector 21">
            <a:extLst>
              <a:ext uri="{FF2B5EF4-FFF2-40B4-BE49-F238E27FC236}">
                <a16:creationId xmlns:a16="http://schemas.microsoft.com/office/drawing/2014/main" id="{117EC8A6-D3CF-42CB-8AFB-D883E506DCB4}"/>
              </a:ext>
            </a:extLst>
          </p:cNvPr>
          <p:cNvCxnSpPr>
            <a:cxnSpLocks/>
            <a:stCxn id="21" idx="2"/>
          </p:cNvCxnSpPr>
          <p:nvPr/>
        </p:nvCxnSpPr>
        <p:spPr>
          <a:xfrm>
            <a:off x="10124866"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E647F-38E7-49DE-BED4-0E296A268098}"/>
              </a:ext>
            </a:extLst>
          </p:cNvPr>
          <p:cNvCxnSpPr>
            <a:cxnSpLocks/>
            <a:stCxn id="20" idx="2"/>
          </p:cNvCxnSpPr>
          <p:nvPr/>
        </p:nvCxnSpPr>
        <p:spPr>
          <a:xfrm>
            <a:off x="7865183"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463206-EF9D-4454-AE88-5C2E572A831B}"/>
              </a:ext>
            </a:extLst>
          </p:cNvPr>
          <p:cNvCxnSpPr>
            <a:cxnSpLocks/>
            <a:stCxn id="19" idx="2"/>
            <a:endCxn id="32" idx="0"/>
          </p:cNvCxnSpPr>
          <p:nvPr/>
        </p:nvCxnSpPr>
        <p:spPr>
          <a:xfrm>
            <a:off x="9309801" y="3596640"/>
            <a:ext cx="0" cy="300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EDEDB2-2168-420B-9FDF-A3754C35216C}"/>
              </a:ext>
            </a:extLst>
          </p:cNvPr>
          <p:cNvCxnSpPr>
            <a:cxnSpLocks/>
          </p:cNvCxnSpPr>
          <p:nvPr/>
        </p:nvCxnSpPr>
        <p:spPr>
          <a:xfrm>
            <a:off x="7865183" y="4467497"/>
            <a:ext cx="2259683"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B32268F-B01D-4792-AE94-D94A713CBFA8}"/>
              </a:ext>
            </a:extLst>
          </p:cNvPr>
          <p:cNvSpPr txBox="1"/>
          <p:nvPr/>
        </p:nvSpPr>
        <p:spPr>
          <a:xfrm>
            <a:off x="7925501" y="4219564"/>
            <a:ext cx="2139047" cy="276999"/>
          </a:xfrm>
          <a:prstGeom prst="rect">
            <a:avLst/>
          </a:prstGeom>
          <a:noFill/>
        </p:spPr>
        <p:txBody>
          <a:bodyPr wrap="none" rtlCol="0">
            <a:spAutoFit/>
          </a:bodyPr>
          <a:lstStyle/>
          <a:p>
            <a:r>
              <a:rPr lang="en-US" sz="1200" dirty="0"/>
              <a:t>300 000 Nano Seconds = 0.3ms</a:t>
            </a:r>
            <a:endParaRPr lang="en-ZA" sz="1200" dirty="0"/>
          </a:p>
        </p:txBody>
      </p:sp>
      <p:sp>
        <p:nvSpPr>
          <p:cNvPr id="32" name="Oval 31">
            <a:extLst>
              <a:ext uri="{FF2B5EF4-FFF2-40B4-BE49-F238E27FC236}">
                <a16:creationId xmlns:a16="http://schemas.microsoft.com/office/drawing/2014/main" id="{D99293FB-2B17-47DE-B064-8BAD99FB4B20}"/>
              </a:ext>
            </a:extLst>
          </p:cNvPr>
          <p:cNvSpPr/>
          <p:nvPr/>
        </p:nvSpPr>
        <p:spPr>
          <a:xfrm>
            <a:off x="9183868" y="3897427"/>
            <a:ext cx="251866" cy="25186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332296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CDD2-CF7F-4DA8-87DB-841134FF5AC9}"/>
              </a:ext>
            </a:extLst>
          </p:cNvPr>
          <p:cNvSpPr>
            <a:spLocks noGrp="1"/>
          </p:cNvSpPr>
          <p:nvPr>
            <p:ph type="title"/>
          </p:nvPr>
        </p:nvSpPr>
        <p:spPr/>
        <p:txBody>
          <a:bodyPr>
            <a:normAutofit fontScale="90000"/>
          </a:bodyPr>
          <a:lstStyle/>
          <a:p>
            <a:r>
              <a:rPr lang="en-US" dirty="0"/>
              <a:t>Commits are measured relative to a Nano Epoch</a:t>
            </a:r>
            <a:endParaRPr lang="en-ZA" dirty="0"/>
          </a:p>
        </p:txBody>
      </p:sp>
      <p:sp>
        <p:nvSpPr>
          <p:cNvPr id="5" name="Rectangle: Rounded Corners 4">
            <a:extLst>
              <a:ext uri="{FF2B5EF4-FFF2-40B4-BE49-F238E27FC236}">
                <a16:creationId xmlns:a16="http://schemas.microsoft.com/office/drawing/2014/main" id="{89DDF8B7-56EA-4905-9972-2D7AE3BD4B09}"/>
              </a:ext>
            </a:extLst>
          </p:cNvPr>
          <p:cNvSpPr/>
          <p:nvPr/>
        </p:nvSpPr>
        <p:spPr>
          <a:xfrm>
            <a:off x="4268499" y="2072640"/>
            <a:ext cx="818606"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Nano Epoch</a:t>
            </a:r>
            <a:endParaRPr lang="en-ZA" dirty="0"/>
          </a:p>
        </p:txBody>
      </p:sp>
      <p:sp>
        <p:nvSpPr>
          <p:cNvPr id="6" name="Rectangle: Rounded Corners 5">
            <a:extLst>
              <a:ext uri="{FF2B5EF4-FFF2-40B4-BE49-F238E27FC236}">
                <a16:creationId xmlns:a16="http://schemas.microsoft.com/office/drawing/2014/main" id="{9493BCDA-A2ED-4DBE-8332-30C022D6441C}"/>
              </a:ext>
            </a:extLst>
          </p:cNvPr>
          <p:cNvSpPr/>
          <p:nvPr/>
        </p:nvSpPr>
        <p:spPr>
          <a:xfrm>
            <a:off x="3685024"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Rounded Corners 6">
            <a:extLst>
              <a:ext uri="{FF2B5EF4-FFF2-40B4-BE49-F238E27FC236}">
                <a16:creationId xmlns:a16="http://schemas.microsoft.com/office/drawing/2014/main" id="{80BEBC3C-89C4-413A-AD52-0457F9D19E6F}"/>
              </a:ext>
            </a:extLst>
          </p:cNvPr>
          <p:cNvSpPr/>
          <p:nvPr/>
        </p:nvSpPr>
        <p:spPr>
          <a:xfrm>
            <a:off x="5696704" y="2873828"/>
            <a:ext cx="357052" cy="722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 name="Straight Connector 10">
            <a:extLst>
              <a:ext uri="{FF2B5EF4-FFF2-40B4-BE49-F238E27FC236}">
                <a16:creationId xmlns:a16="http://schemas.microsoft.com/office/drawing/2014/main" id="{9C2ACBD1-1064-4E0A-96E4-F9F6A6B68A14}"/>
              </a:ext>
            </a:extLst>
          </p:cNvPr>
          <p:cNvCxnSpPr>
            <a:cxnSpLocks/>
            <a:stCxn id="7" idx="2"/>
          </p:cNvCxnSpPr>
          <p:nvPr/>
        </p:nvCxnSpPr>
        <p:spPr>
          <a:xfrm>
            <a:off x="5875230"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DED6B7-401F-4318-8859-60FFA58D2378}"/>
              </a:ext>
            </a:extLst>
          </p:cNvPr>
          <p:cNvCxnSpPr>
            <a:cxnSpLocks/>
            <a:stCxn id="6" idx="2"/>
          </p:cNvCxnSpPr>
          <p:nvPr/>
        </p:nvCxnSpPr>
        <p:spPr>
          <a:xfrm>
            <a:off x="3863550" y="3596639"/>
            <a:ext cx="0" cy="116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5BFF15-AF32-47C0-AE08-8A8A273BCC54}"/>
              </a:ext>
            </a:extLst>
          </p:cNvPr>
          <p:cNvCxnSpPr>
            <a:cxnSpLocks/>
            <a:stCxn id="5" idx="2"/>
            <a:endCxn id="30" idx="0"/>
          </p:cNvCxnSpPr>
          <p:nvPr/>
        </p:nvCxnSpPr>
        <p:spPr>
          <a:xfrm>
            <a:off x="4677802" y="3596640"/>
            <a:ext cx="0" cy="300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8F10C6-9972-4165-828E-7D1FB9E89B11}"/>
              </a:ext>
            </a:extLst>
          </p:cNvPr>
          <p:cNvCxnSpPr/>
          <p:nvPr/>
        </p:nvCxnSpPr>
        <p:spPr>
          <a:xfrm>
            <a:off x="3863550" y="4467497"/>
            <a:ext cx="201168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1EDCDD-834F-4D79-A9EB-18FF508A458B}"/>
              </a:ext>
            </a:extLst>
          </p:cNvPr>
          <p:cNvSpPr txBox="1"/>
          <p:nvPr/>
        </p:nvSpPr>
        <p:spPr>
          <a:xfrm>
            <a:off x="3799866" y="4219564"/>
            <a:ext cx="2139047" cy="276999"/>
          </a:xfrm>
          <a:prstGeom prst="rect">
            <a:avLst/>
          </a:prstGeom>
          <a:noFill/>
        </p:spPr>
        <p:txBody>
          <a:bodyPr wrap="none" rtlCol="0">
            <a:spAutoFit/>
          </a:bodyPr>
          <a:lstStyle/>
          <a:p>
            <a:r>
              <a:rPr lang="en-US" sz="1200" dirty="0"/>
              <a:t>200 000 Nano Seconds = 0.2ms</a:t>
            </a:r>
            <a:endParaRPr lang="en-ZA" sz="1200" dirty="0"/>
          </a:p>
        </p:txBody>
      </p:sp>
      <p:sp>
        <p:nvSpPr>
          <p:cNvPr id="30" name="Oval 29">
            <a:extLst>
              <a:ext uri="{FF2B5EF4-FFF2-40B4-BE49-F238E27FC236}">
                <a16:creationId xmlns:a16="http://schemas.microsoft.com/office/drawing/2014/main" id="{77E87551-61E0-43E2-8A86-EE574DDFE708}"/>
              </a:ext>
            </a:extLst>
          </p:cNvPr>
          <p:cNvSpPr/>
          <p:nvPr/>
        </p:nvSpPr>
        <p:spPr>
          <a:xfrm>
            <a:off x="4551869" y="3897427"/>
            <a:ext cx="251866" cy="25186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ZA"/>
          </a:p>
        </p:txBody>
      </p:sp>
      <p:sp>
        <p:nvSpPr>
          <p:cNvPr id="35" name="TextBox 34">
            <a:extLst>
              <a:ext uri="{FF2B5EF4-FFF2-40B4-BE49-F238E27FC236}">
                <a16:creationId xmlns:a16="http://schemas.microsoft.com/office/drawing/2014/main" id="{B70ED5C5-C6A8-4EA4-A305-0F2A4DF78C0B}"/>
              </a:ext>
            </a:extLst>
          </p:cNvPr>
          <p:cNvSpPr txBox="1"/>
          <p:nvPr/>
        </p:nvSpPr>
        <p:spPr>
          <a:xfrm>
            <a:off x="3173226" y="5548689"/>
            <a:ext cx="3392328" cy="738664"/>
          </a:xfrm>
          <a:prstGeom prst="rect">
            <a:avLst/>
          </a:prstGeom>
          <a:noFill/>
        </p:spPr>
        <p:txBody>
          <a:bodyPr wrap="square" rtlCol="0">
            <a:spAutoFit/>
          </a:bodyPr>
          <a:lstStyle/>
          <a:p>
            <a:r>
              <a:rPr lang="en-US" sz="1400" dirty="0">
                <a:solidFill>
                  <a:srgbClr val="FF0000"/>
                </a:solidFill>
              </a:rPr>
              <a:t>Window of Fuzziness. We could re-interpret histories based on Nano Epochs that have less fuzziness.</a:t>
            </a:r>
            <a:endParaRPr lang="en-ZA" sz="1400" dirty="0">
              <a:solidFill>
                <a:srgbClr val="FF0000"/>
              </a:solidFill>
            </a:endParaRPr>
          </a:p>
        </p:txBody>
      </p:sp>
      <p:cxnSp>
        <p:nvCxnSpPr>
          <p:cNvPr id="36" name="Straight Arrow Connector 35">
            <a:extLst>
              <a:ext uri="{FF2B5EF4-FFF2-40B4-BE49-F238E27FC236}">
                <a16:creationId xmlns:a16="http://schemas.microsoft.com/office/drawing/2014/main" id="{FAA0DB09-EA6F-4C3D-83BE-3C440F5F4A9B}"/>
              </a:ext>
            </a:extLst>
          </p:cNvPr>
          <p:cNvCxnSpPr>
            <a:cxnSpLocks/>
            <a:stCxn id="35" idx="0"/>
            <a:endCxn id="24" idx="2"/>
          </p:cNvCxnSpPr>
          <p:nvPr/>
        </p:nvCxnSpPr>
        <p:spPr>
          <a:xfrm flipV="1">
            <a:off x="4869390" y="4496563"/>
            <a:ext cx="0" cy="1052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1966D5C-807D-4A20-B4EB-DBA54D79F2D4}"/>
              </a:ext>
            </a:extLst>
          </p:cNvPr>
          <p:cNvSpPr/>
          <p:nvPr/>
        </p:nvSpPr>
        <p:spPr>
          <a:xfrm>
            <a:off x="8858254" y="2705973"/>
            <a:ext cx="818606" cy="1524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Commit</a:t>
            </a:r>
            <a:endParaRPr lang="en-ZA" dirty="0"/>
          </a:p>
        </p:txBody>
      </p:sp>
      <p:cxnSp>
        <p:nvCxnSpPr>
          <p:cNvPr id="28" name="Straight Connector 27">
            <a:extLst>
              <a:ext uri="{FF2B5EF4-FFF2-40B4-BE49-F238E27FC236}">
                <a16:creationId xmlns:a16="http://schemas.microsoft.com/office/drawing/2014/main" id="{B1463206-EF9D-4454-AE88-5C2E572A831B}"/>
              </a:ext>
            </a:extLst>
          </p:cNvPr>
          <p:cNvCxnSpPr>
            <a:cxnSpLocks/>
            <a:stCxn id="19" idx="2"/>
            <a:endCxn id="32" idx="0"/>
          </p:cNvCxnSpPr>
          <p:nvPr/>
        </p:nvCxnSpPr>
        <p:spPr>
          <a:xfrm>
            <a:off x="9267557" y="4229973"/>
            <a:ext cx="0" cy="300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EDEDB2-2168-420B-9FDF-A3754C35216C}"/>
              </a:ext>
            </a:extLst>
          </p:cNvPr>
          <p:cNvCxnSpPr>
            <a:cxnSpLocks/>
          </p:cNvCxnSpPr>
          <p:nvPr/>
        </p:nvCxnSpPr>
        <p:spPr>
          <a:xfrm>
            <a:off x="5875230" y="4467497"/>
            <a:ext cx="3392327"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B32268F-B01D-4792-AE94-D94A713CBFA8}"/>
              </a:ext>
            </a:extLst>
          </p:cNvPr>
          <p:cNvSpPr txBox="1"/>
          <p:nvPr/>
        </p:nvSpPr>
        <p:spPr>
          <a:xfrm>
            <a:off x="6240689" y="4219564"/>
            <a:ext cx="2423556" cy="276999"/>
          </a:xfrm>
          <a:prstGeom prst="rect">
            <a:avLst/>
          </a:prstGeom>
          <a:noFill/>
        </p:spPr>
        <p:txBody>
          <a:bodyPr wrap="square" rtlCol="0">
            <a:spAutoFit/>
          </a:bodyPr>
          <a:lstStyle/>
          <a:p>
            <a:r>
              <a:rPr lang="en-US" sz="1200" dirty="0"/>
              <a:t>125 000 Nano Seconds = 1.25ms</a:t>
            </a:r>
            <a:endParaRPr lang="en-ZA" sz="1200" dirty="0"/>
          </a:p>
        </p:txBody>
      </p:sp>
      <p:sp>
        <p:nvSpPr>
          <p:cNvPr id="32" name="Oval 31">
            <a:extLst>
              <a:ext uri="{FF2B5EF4-FFF2-40B4-BE49-F238E27FC236}">
                <a16:creationId xmlns:a16="http://schemas.microsoft.com/office/drawing/2014/main" id="{D99293FB-2B17-47DE-B064-8BAD99FB4B20}"/>
              </a:ext>
            </a:extLst>
          </p:cNvPr>
          <p:cNvSpPr/>
          <p:nvPr/>
        </p:nvSpPr>
        <p:spPr>
          <a:xfrm>
            <a:off x="9141624" y="4530760"/>
            <a:ext cx="251866" cy="25186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ZA"/>
          </a:p>
        </p:txBody>
      </p:sp>
      <p:sp>
        <p:nvSpPr>
          <p:cNvPr id="33" name="TextBox 32">
            <a:extLst>
              <a:ext uri="{FF2B5EF4-FFF2-40B4-BE49-F238E27FC236}">
                <a16:creationId xmlns:a16="http://schemas.microsoft.com/office/drawing/2014/main" id="{F907DAEB-3BED-4A72-A3A0-61AA05889276}"/>
              </a:ext>
            </a:extLst>
          </p:cNvPr>
          <p:cNvSpPr txBox="1"/>
          <p:nvPr/>
        </p:nvSpPr>
        <p:spPr>
          <a:xfrm>
            <a:off x="6862297" y="5624730"/>
            <a:ext cx="3392328" cy="954107"/>
          </a:xfrm>
          <a:prstGeom prst="rect">
            <a:avLst/>
          </a:prstGeom>
          <a:noFill/>
        </p:spPr>
        <p:txBody>
          <a:bodyPr wrap="square" rtlCol="0">
            <a:spAutoFit/>
          </a:bodyPr>
          <a:lstStyle/>
          <a:p>
            <a:r>
              <a:rPr lang="en-US" sz="1400" dirty="0">
                <a:solidFill>
                  <a:srgbClr val="FF0000"/>
                </a:solidFill>
              </a:rPr>
              <a:t>We only have to save the delta between the Epoch </a:t>
            </a:r>
            <a:r>
              <a:rPr lang="en-US" sz="1400" dirty="0" err="1">
                <a:solidFill>
                  <a:srgbClr val="FF0000"/>
                </a:solidFill>
              </a:rPr>
              <a:t>nanoTime</a:t>
            </a:r>
            <a:r>
              <a:rPr lang="en-US" sz="1400" dirty="0">
                <a:solidFill>
                  <a:srgbClr val="FF0000"/>
                </a:solidFill>
              </a:rPr>
              <a:t> and the commit </a:t>
            </a:r>
            <a:r>
              <a:rPr lang="en-US" sz="1400" dirty="0" err="1">
                <a:solidFill>
                  <a:srgbClr val="FF0000"/>
                </a:solidFill>
              </a:rPr>
              <a:t>nanoTime</a:t>
            </a:r>
            <a:r>
              <a:rPr lang="en-US" sz="1400" dirty="0">
                <a:solidFill>
                  <a:srgbClr val="FF0000"/>
                </a:solidFill>
              </a:rPr>
              <a:t>. This also gives us a cheaper time computation for the commit.</a:t>
            </a:r>
            <a:endParaRPr lang="en-ZA" sz="1400" dirty="0">
              <a:solidFill>
                <a:srgbClr val="FF0000"/>
              </a:solidFill>
            </a:endParaRPr>
          </a:p>
        </p:txBody>
      </p:sp>
      <p:cxnSp>
        <p:nvCxnSpPr>
          <p:cNvPr id="34" name="Straight Arrow Connector 33">
            <a:extLst>
              <a:ext uri="{FF2B5EF4-FFF2-40B4-BE49-F238E27FC236}">
                <a16:creationId xmlns:a16="http://schemas.microsoft.com/office/drawing/2014/main" id="{5C512959-6F32-427B-BB3A-01A204F5FE7E}"/>
              </a:ext>
            </a:extLst>
          </p:cNvPr>
          <p:cNvCxnSpPr>
            <a:cxnSpLocks/>
            <a:stCxn id="33" idx="0"/>
            <a:endCxn id="31" idx="2"/>
          </p:cNvCxnSpPr>
          <p:nvPr/>
        </p:nvCxnSpPr>
        <p:spPr>
          <a:xfrm flipH="1" flipV="1">
            <a:off x="7452467" y="4496563"/>
            <a:ext cx="1105994" cy="1128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833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E3D6-5813-4E02-A3DE-E486D0532D94}"/>
              </a:ext>
            </a:extLst>
          </p:cNvPr>
          <p:cNvSpPr>
            <a:spLocks noGrp="1"/>
          </p:cNvSpPr>
          <p:nvPr>
            <p:ph type="title"/>
          </p:nvPr>
        </p:nvSpPr>
        <p:spPr/>
        <p:txBody>
          <a:bodyPr/>
          <a:lstStyle/>
          <a:p>
            <a:r>
              <a:rPr lang="en-US" dirty="0"/>
              <a:t>Epoch</a:t>
            </a:r>
            <a:endParaRPr lang="en-ZA" dirty="0"/>
          </a:p>
        </p:txBody>
      </p:sp>
      <p:sp>
        <p:nvSpPr>
          <p:cNvPr id="3" name="Content Placeholder 2">
            <a:extLst>
              <a:ext uri="{FF2B5EF4-FFF2-40B4-BE49-F238E27FC236}">
                <a16:creationId xmlns:a16="http://schemas.microsoft.com/office/drawing/2014/main" id="{86ECA291-8EC4-4F38-86FA-8EC9FF656D37}"/>
              </a:ext>
            </a:extLst>
          </p:cNvPr>
          <p:cNvSpPr>
            <a:spLocks noGrp="1"/>
          </p:cNvSpPr>
          <p:nvPr>
            <p:ph idx="1"/>
          </p:nvPr>
        </p:nvSpPr>
        <p:spPr/>
        <p:txBody>
          <a:bodyPr>
            <a:normAutofit fontScale="77500" lnSpcReduction="20000"/>
          </a:bodyPr>
          <a:lstStyle/>
          <a:p>
            <a:r>
              <a:rPr lang="en-ZA" dirty="0"/>
              <a:t>In the fields of </a:t>
            </a:r>
            <a:r>
              <a:rPr lang="en-ZA" dirty="0">
                <a:hlinkClick r:id="rId2" tooltip="Chronology"/>
              </a:rPr>
              <a:t>chronology</a:t>
            </a:r>
            <a:r>
              <a:rPr lang="en-ZA" dirty="0"/>
              <a:t> and </a:t>
            </a:r>
            <a:r>
              <a:rPr lang="en-ZA" dirty="0">
                <a:hlinkClick r:id="rId3" tooltip="Periodization"/>
              </a:rPr>
              <a:t>periodization</a:t>
            </a:r>
            <a:r>
              <a:rPr lang="en-ZA" dirty="0"/>
              <a:t>, an </a:t>
            </a:r>
            <a:r>
              <a:rPr lang="en-ZA" b="1" dirty="0"/>
              <a:t>epoch</a:t>
            </a:r>
            <a:r>
              <a:rPr lang="en-ZA" dirty="0"/>
              <a:t> is an instant in time chosen as the origin of a particular </a:t>
            </a:r>
            <a:r>
              <a:rPr lang="en-ZA" dirty="0">
                <a:hlinkClick r:id="rId4" tooltip="Calendar era"/>
              </a:rPr>
              <a:t>era</a:t>
            </a:r>
            <a:r>
              <a:rPr lang="en-ZA" dirty="0"/>
              <a:t>.</a:t>
            </a:r>
          </a:p>
          <a:p>
            <a:r>
              <a:rPr lang="en-ZA" dirty="0"/>
              <a:t>The "epoch" then serves as a reference point from which time is measured. </a:t>
            </a:r>
          </a:p>
          <a:p>
            <a:r>
              <a:rPr lang="en-ZA" dirty="0">
                <a:hlinkClick r:id="rId5" tooltip="Time"/>
              </a:rPr>
              <a:t>Time measurement units</a:t>
            </a:r>
            <a:r>
              <a:rPr lang="en-ZA" dirty="0"/>
              <a:t> are counted from the epoch so that the date and time of events can be specified unambiguously.</a:t>
            </a:r>
          </a:p>
          <a:p>
            <a:r>
              <a:rPr lang="en-ZA" dirty="0"/>
              <a:t>Events taking place before the epoch can be dated by counting negatively from the epoch, though in pragmatic </a:t>
            </a:r>
            <a:r>
              <a:rPr lang="en-ZA" dirty="0">
                <a:hlinkClick r:id="rId3" tooltip="Periodization"/>
              </a:rPr>
              <a:t>periodization</a:t>
            </a:r>
            <a:r>
              <a:rPr lang="en-ZA" dirty="0"/>
              <a:t> practice, epochs are defined for the past, and another epoch is used to start the next era, therefore serving as the ending of the older preceding era. The whole purpose and criteria of such definitions are to clarify and co-ordinate scholarship about a period, at times, across disciplines.</a:t>
            </a:r>
          </a:p>
          <a:p>
            <a:r>
              <a:rPr lang="en-ZA" dirty="0"/>
              <a:t>Epochs are generally chosen to be convenient or significant by a consensus of the time scale's initial users, or by authoritarian fiat. The epoch moment or date is usually defined by </a:t>
            </a:r>
            <a:r>
              <a:rPr lang="en-ZA" i="1" dirty="0"/>
              <a:t>a specific clear event</a:t>
            </a:r>
            <a:r>
              <a:rPr lang="en-ZA" dirty="0"/>
              <a:t>, condition, or criterion—the epoch event or epoch criterion—from which the period or era or age is usually characterized or described.</a:t>
            </a:r>
          </a:p>
          <a:p>
            <a:endParaRPr lang="en-ZA" dirty="0"/>
          </a:p>
        </p:txBody>
      </p:sp>
      <p:sp>
        <p:nvSpPr>
          <p:cNvPr id="4" name="Rectangle 3">
            <a:extLst>
              <a:ext uri="{FF2B5EF4-FFF2-40B4-BE49-F238E27FC236}">
                <a16:creationId xmlns:a16="http://schemas.microsoft.com/office/drawing/2014/main" id="{37D2DA9E-0573-44BE-97E6-EF4C4C76EEB0}"/>
              </a:ext>
            </a:extLst>
          </p:cNvPr>
          <p:cNvSpPr/>
          <p:nvPr/>
        </p:nvSpPr>
        <p:spPr>
          <a:xfrm>
            <a:off x="563519" y="6366743"/>
            <a:ext cx="5335371" cy="369332"/>
          </a:xfrm>
          <a:prstGeom prst="rect">
            <a:avLst/>
          </a:prstGeom>
        </p:spPr>
        <p:txBody>
          <a:bodyPr wrap="none">
            <a:spAutoFit/>
          </a:bodyPr>
          <a:lstStyle/>
          <a:p>
            <a:r>
              <a:rPr lang="en-ZA" dirty="0">
                <a:hlinkClick r:id="rId6"/>
              </a:rPr>
              <a:t>https://en.wikipedia.org/wiki/Epoch_(reference_date)</a:t>
            </a:r>
            <a:r>
              <a:rPr lang="en-ZA" dirty="0"/>
              <a:t> </a:t>
            </a:r>
          </a:p>
        </p:txBody>
      </p:sp>
    </p:spTree>
    <p:extLst>
      <p:ext uri="{BB962C8B-B14F-4D97-AF65-F5344CB8AC3E}">
        <p14:creationId xmlns:p14="http://schemas.microsoft.com/office/powerpoint/2010/main" val="327876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1DFA-A305-4F0C-AFC3-6FC5ED71006F}"/>
              </a:ext>
            </a:extLst>
          </p:cNvPr>
          <p:cNvSpPr>
            <a:spLocks noGrp="1"/>
          </p:cNvSpPr>
          <p:nvPr>
            <p:ph type="title"/>
          </p:nvPr>
        </p:nvSpPr>
        <p:spPr>
          <a:xfrm>
            <a:off x="838200" y="41961"/>
            <a:ext cx="10515600" cy="496794"/>
          </a:xfrm>
        </p:spPr>
        <p:txBody>
          <a:bodyPr>
            <a:normAutofit fontScale="90000"/>
          </a:bodyPr>
          <a:lstStyle/>
          <a:p>
            <a:r>
              <a:rPr lang="en-US" dirty="0" err="1"/>
              <a:t>FaunaDB</a:t>
            </a:r>
            <a:r>
              <a:rPr lang="en-US" dirty="0"/>
              <a:t> Inspiration: Epochs</a:t>
            </a:r>
            <a:endParaRPr lang="en-ZA" dirty="0"/>
          </a:p>
        </p:txBody>
      </p:sp>
      <p:sp>
        <p:nvSpPr>
          <p:cNvPr id="3" name="Content Placeholder 2">
            <a:extLst>
              <a:ext uri="{FF2B5EF4-FFF2-40B4-BE49-F238E27FC236}">
                <a16:creationId xmlns:a16="http://schemas.microsoft.com/office/drawing/2014/main" id="{44405FB3-0373-40C1-A502-BE5BBF8645DA}"/>
              </a:ext>
            </a:extLst>
          </p:cNvPr>
          <p:cNvSpPr>
            <a:spLocks noGrp="1"/>
          </p:cNvSpPr>
          <p:nvPr>
            <p:ph idx="1"/>
          </p:nvPr>
        </p:nvSpPr>
        <p:spPr>
          <a:xfrm>
            <a:off x="838200" y="538755"/>
            <a:ext cx="10515600" cy="6062341"/>
          </a:xfrm>
        </p:spPr>
        <p:txBody>
          <a:bodyPr>
            <a:normAutofit fontScale="47500" lnSpcReduction="20000"/>
          </a:bodyPr>
          <a:lstStyle/>
          <a:p>
            <a:r>
              <a:rPr lang="en-ZA" dirty="0"/>
              <a:t>Transaction resolution in </a:t>
            </a:r>
            <a:r>
              <a:rPr lang="en-ZA" dirty="0" err="1"/>
              <a:t>FaunaDB</a:t>
            </a:r>
            <a:r>
              <a:rPr lang="en-ZA" dirty="0"/>
              <a:t> is inspired by the </a:t>
            </a:r>
            <a:r>
              <a:rPr lang="en-ZA" dirty="0">
                <a:hlinkClick r:id="rId2"/>
              </a:rPr>
              <a:t>Calvin protocol</a:t>
            </a:r>
            <a:r>
              <a:rPr lang="en-ZA" dirty="0"/>
              <a:t> [2],</a:t>
            </a:r>
          </a:p>
          <a:p>
            <a:r>
              <a:rPr lang="en-ZA" dirty="0"/>
              <a:t>backed by a highly optimized version of Raft [3].</a:t>
            </a:r>
          </a:p>
          <a:p>
            <a:pPr lvl="1"/>
            <a:r>
              <a:rPr lang="en-ZA" dirty="0"/>
              <a:t>Raft serves to replicate a distributed transaction log, </a:t>
            </a:r>
          </a:p>
          <a:p>
            <a:pPr lvl="1"/>
            <a:r>
              <a:rPr lang="en-ZA" dirty="0"/>
              <a:t>while Calvin manages transaction resolution across multiple data partitions.</a:t>
            </a:r>
          </a:p>
          <a:p>
            <a:r>
              <a:rPr lang="en-ZA" dirty="0"/>
              <a:t>The globally replicated transaction log maintains an order of all transactions within a logical database.</a:t>
            </a:r>
          </a:p>
          <a:p>
            <a:r>
              <a:rPr lang="en-ZA" dirty="0"/>
              <a:t>The log is processed as an ordered series of batches called </a:t>
            </a:r>
            <a:r>
              <a:rPr lang="en-ZA" b="1" u="sng" dirty="0"/>
              <a:t>epochs</a:t>
            </a:r>
            <a:r>
              <a:rPr lang="en-ZA" dirty="0"/>
              <a:t>.</a:t>
            </a:r>
          </a:p>
          <a:p>
            <a:pPr lvl="1"/>
            <a:r>
              <a:rPr lang="en-ZA" dirty="0"/>
              <a:t>The typical epoch window in </a:t>
            </a:r>
            <a:r>
              <a:rPr lang="en-ZA" dirty="0" err="1"/>
              <a:t>FaunaDB</a:t>
            </a:r>
            <a:r>
              <a:rPr lang="en-ZA" dirty="0"/>
              <a:t> is 10 milliseconds,</a:t>
            </a:r>
          </a:p>
          <a:p>
            <a:pPr lvl="1"/>
            <a:r>
              <a:rPr lang="en-ZA" dirty="0"/>
              <a:t>which allows the cluster to parallelize transaction application with minimal impact on observed latency.</a:t>
            </a:r>
          </a:p>
          <a:p>
            <a:pPr lvl="1"/>
            <a:r>
              <a:rPr lang="en-ZA" dirty="0"/>
              <a:t>When a transaction is submitted to a query coordinator, the coordinator speculatively executes the transaction at the latest known log timestamp to discover read and write intents.</a:t>
            </a:r>
          </a:p>
          <a:p>
            <a:pPr lvl="1"/>
            <a:r>
              <a:rPr lang="en-ZA" dirty="0"/>
              <a:t>If the transaction includes writes, it then is forwarded to the nearest log replica, which records it as a part of the next epoch, as agreed upon by consensus with the other replicas.</a:t>
            </a:r>
          </a:p>
          <a:p>
            <a:pPr lvl="1"/>
            <a:r>
              <a:rPr lang="en-ZA" dirty="0"/>
              <a:t>At this point, all required cross-</a:t>
            </a:r>
            <a:r>
              <a:rPr lang="en-ZA" dirty="0" err="1"/>
              <a:t>datacenter</a:t>
            </a:r>
            <a:r>
              <a:rPr lang="en-ZA" dirty="0"/>
              <a:t> communication has occurred.</a:t>
            </a:r>
          </a:p>
          <a:p>
            <a:pPr lvl="1"/>
            <a:r>
              <a:rPr lang="en-ZA" dirty="0"/>
              <a:t>The order of transactions within the epoch and with respect to the transaction log is resolved, the transaction is stamped with a logical timestamp reflecting its position within the log,</a:t>
            </a:r>
          </a:p>
          <a:p>
            <a:pPr lvl="1"/>
            <a:r>
              <a:rPr lang="en-ZA" dirty="0"/>
              <a:t>and each </a:t>
            </a:r>
            <a:r>
              <a:rPr lang="en-ZA" dirty="0" err="1"/>
              <a:t>datacenter</a:t>
            </a:r>
            <a:r>
              <a:rPr lang="en-ZA" dirty="0"/>
              <a:t> proceeds to independently and deterministically resolve transaction effects.</a:t>
            </a:r>
          </a:p>
          <a:p>
            <a:r>
              <a:rPr lang="en-ZA" dirty="0"/>
              <a:t>The transaction is then forwarded to each local data replica, as determined by its read and write intents.</a:t>
            </a:r>
          </a:p>
          <a:p>
            <a:pPr lvl="1"/>
            <a:r>
              <a:rPr lang="en-ZA" dirty="0"/>
              <a:t>Each data replica receives only the subset of transactions in the epoch that involve reads or writes of data in its partitions,</a:t>
            </a:r>
          </a:p>
          <a:p>
            <a:pPr lvl="1"/>
            <a:r>
              <a:rPr lang="en-ZA" dirty="0"/>
              <a:t>and processes them in the pre-determined order.</a:t>
            </a:r>
          </a:p>
          <a:p>
            <a:pPr lvl="1"/>
            <a:r>
              <a:rPr lang="en-ZA" dirty="0"/>
              <a:t>Each data replica will block on reads for values it does not own, and forwards reads to all other involved partitions for those it does.</a:t>
            </a:r>
          </a:p>
          <a:p>
            <a:pPr lvl="1"/>
            <a:r>
              <a:rPr lang="en-ZA" dirty="0"/>
              <a:t>Once it receives all read values for the transaction, it will resolve the transaction and apply any local writes.</a:t>
            </a:r>
          </a:p>
          <a:p>
            <a:pPr lvl="1"/>
            <a:r>
              <a:rPr lang="en-ZA" dirty="0"/>
              <a:t>If any preconditions of the original speculative execution fail (e.g. a read dependent on a value that has changed is no longer covered by the set of read intents), the transaction will be aborted.</a:t>
            </a:r>
          </a:p>
          <a:p>
            <a:r>
              <a:rPr lang="en-ZA" dirty="0"/>
              <a:t>Because the transaction log maintains a global order, and data nodes are aware of their own position in the log, </a:t>
            </a:r>
          </a:p>
          <a:p>
            <a:pPr lvl="1"/>
            <a:r>
              <a:rPr lang="en-ZA" dirty="0"/>
              <a:t>reads can be consistently served from the local </a:t>
            </a:r>
            <a:r>
              <a:rPr lang="en-ZA" dirty="0" err="1"/>
              <a:t>datacenter</a:t>
            </a:r>
            <a:r>
              <a:rPr lang="en-ZA" dirty="0"/>
              <a:t> at all times, </a:t>
            </a:r>
          </a:p>
          <a:p>
            <a:pPr lvl="1"/>
            <a:r>
              <a:rPr lang="en-ZA" dirty="0"/>
              <a:t>and the causal order of two transactions can always be determined by the ordering of their respective log positions.</a:t>
            </a:r>
          </a:p>
          <a:p>
            <a:r>
              <a:rPr lang="en-ZA" dirty="0"/>
              <a:t>Although transaction throughput is theoretically constrained by the degree of contention among the log replicas within each epoch, </a:t>
            </a:r>
          </a:p>
          <a:p>
            <a:pPr lvl="1"/>
            <a:r>
              <a:rPr lang="en-ZA" dirty="0"/>
              <a:t>in </a:t>
            </a:r>
            <a:r>
              <a:rPr lang="en-ZA" dirty="0" err="1"/>
              <a:t>FaunaDB</a:t>
            </a:r>
            <a:r>
              <a:rPr lang="en-ZA" dirty="0"/>
              <a:t> resolution context is partitioned by logical database, </a:t>
            </a:r>
          </a:p>
          <a:p>
            <a:pPr lvl="1"/>
            <a:r>
              <a:rPr lang="en-ZA" dirty="0"/>
              <a:t>so aggregate transaction throughput is unbounded. </a:t>
            </a:r>
          </a:p>
          <a:p>
            <a:pPr lvl="1"/>
            <a:r>
              <a:rPr lang="en-ZA" dirty="0"/>
              <a:t>The theoretical upper throughput bound per logical database is approximately one million transactions per second.</a:t>
            </a:r>
          </a:p>
        </p:txBody>
      </p:sp>
      <p:sp>
        <p:nvSpPr>
          <p:cNvPr id="5" name="Rectangle 4">
            <a:extLst>
              <a:ext uri="{FF2B5EF4-FFF2-40B4-BE49-F238E27FC236}">
                <a16:creationId xmlns:a16="http://schemas.microsoft.com/office/drawing/2014/main" id="{D92D3F7C-E529-4A83-BACA-3E79E1284D13}"/>
              </a:ext>
            </a:extLst>
          </p:cNvPr>
          <p:cNvSpPr/>
          <p:nvPr/>
        </p:nvSpPr>
        <p:spPr>
          <a:xfrm>
            <a:off x="5947954" y="6169707"/>
            <a:ext cx="6096000" cy="646331"/>
          </a:xfrm>
          <a:prstGeom prst="rect">
            <a:avLst/>
          </a:prstGeom>
        </p:spPr>
        <p:txBody>
          <a:bodyPr>
            <a:spAutoFit/>
          </a:bodyPr>
          <a:lstStyle/>
          <a:p>
            <a:r>
              <a:rPr lang="en-ZA" dirty="0">
                <a:hlinkClick r:id="rId2"/>
              </a:rPr>
              <a:t>http://cs.yale.edu/homes/thomson/publications/calvin-sigmod12.pdf</a:t>
            </a:r>
            <a:r>
              <a:rPr lang="en-ZA" dirty="0"/>
              <a:t> </a:t>
            </a:r>
          </a:p>
        </p:txBody>
      </p:sp>
      <p:sp>
        <p:nvSpPr>
          <p:cNvPr id="6" name="Rectangle 5">
            <a:extLst>
              <a:ext uri="{FF2B5EF4-FFF2-40B4-BE49-F238E27FC236}">
                <a16:creationId xmlns:a16="http://schemas.microsoft.com/office/drawing/2014/main" id="{900295F1-E62C-4B6B-8BA6-7255DBD8D816}"/>
              </a:ext>
            </a:extLst>
          </p:cNvPr>
          <p:cNvSpPr/>
          <p:nvPr/>
        </p:nvSpPr>
        <p:spPr>
          <a:xfrm>
            <a:off x="278674" y="6169708"/>
            <a:ext cx="6096000" cy="646331"/>
          </a:xfrm>
          <a:prstGeom prst="rect">
            <a:avLst/>
          </a:prstGeom>
        </p:spPr>
        <p:txBody>
          <a:bodyPr>
            <a:spAutoFit/>
          </a:bodyPr>
          <a:lstStyle/>
          <a:p>
            <a:r>
              <a:rPr lang="en-ZA" dirty="0">
                <a:hlinkClick r:id="rId3"/>
              </a:rPr>
              <a:t>https://fauna-assets.s3.amazonaws.com/public/FaunaDB-Technical-Whitepaper.pdf</a:t>
            </a:r>
            <a:r>
              <a:rPr lang="en-ZA" dirty="0"/>
              <a:t> </a:t>
            </a:r>
          </a:p>
        </p:txBody>
      </p:sp>
    </p:spTree>
    <p:extLst>
      <p:ext uri="{BB962C8B-B14F-4D97-AF65-F5344CB8AC3E}">
        <p14:creationId xmlns:p14="http://schemas.microsoft.com/office/powerpoint/2010/main" val="100513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1870</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Time and Clock Design for Nano Version Control</vt:lpstr>
      <vt:lpstr>Objectives</vt:lpstr>
      <vt:lpstr>The Need for High Resolution Commit Timestamps</vt:lpstr>
      <vt:lpstr>Use Triple Measurement for higher precision from a nano-epoch</vt:lpstr>
      <vt:lpstr>Triple Measurement for a Nano Epoch</vt:lpstr>
      <vt:lpstr>Triple Measurement for a Nano Epoch</vt:lpstr>
      <vt:lpstr>Commits are measured relative to a Nano Epoch</vt:lpstr>
      <vt:lpstr>Epoch</vt:lpstr>
      <vt:lpstr>FaunaDB Inspiration: Epochs</vt:lpstr>
      <vt:lpstr>FaunaDB Inspiration</vt:lpstr>
      <vt:lpstr>InfluxDB</vt:lpstr>
      <vt:lpstr>Timestamp Standard</vt:lpstr>
      <vt:lpstr>Java Time Libraries</vt:lpstr>
      <vt:lpstr>Java “Instant” Design</vt:lpstr>
      <vt:lpstr>High Resolution API in Java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Clock Design for Nano Version Control</dc:title>
  <dc:creator>Luke Machowski</dc:creator>
  <cp:lastModifiedBy>Lukasz Machowski</cp:lastModifiedBy>
  <cp:revision>19</cp:revision>
  <dcterms:created xsi:type="dcterms:W3CDTF">2018-08-23T11:45:41Z</dcterms:created>
  <dcterms:modified xsi:type="dcterms:W3CDTF">2022-07-23T05:19:34Z</dcterms:modified>
</cp:coreProperties>
</file>