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62" r:id="rId8"/>
    <p:sldId id="259"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CD52-8CF6-4913-8E5F-D5EE0D63E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5D59A775-A9AB-4822-B739-6335E107A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9DC8E6D8-767E-4A0A-90E5-E921472CC597}"/>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5" name="Footer Placeholder 4">
            <a:extLst>
              <a:ext uri="{FF2B5EF4-FFF2-40B4-BE49-F238E27FC236}">
                <a16:creationId xmlns:a16="http://schemas.microsoft.com/office/drawing/2014/main" id="{21A119A1-5F3A-4403-AF1D-9DFA23F8E41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8B62AB7-E7EE-4E77-9CFD-4A4FDEB0B968}"/>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423092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0E78-EDCB-4C28-9B8B-653816B4DDD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0F5127F-EFB2-483F-AB63-50A38B679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85E3E4D-CD99-41DB-9B6A-800C526187CA}"/>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5" name="Footer Placeholder 4">
            <a:extLst>
              <a:ext uri="{FF2B5EF4-FFF2-40B4-BE49-F238E27FC236}">
                <a16:creationId xmlns:a16="http://schemas.microsoft.com/office/drawing/2014/main" id="{0CE9C966-C339-41C8-95DB-BC124147BB2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CA2B974-16E8-4F2A-9872-FE118663D0F5}"/>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55277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23515-4E0B-4F50-BDE0-9FCDFE355C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2531387-9BB8-4B8D-9503-59281C440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2FAFEDD-9325-46D8-A881-2B4FC6D867C5}"/>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5" name="Footer Placeholder 4">
            <a:extLst>
              <a:ext uri="{FF2B5EF4-FFF2-40B4-BE49-F238E27FC236}">
                <a16:creationId xmlns:a16="http://schemas.microsoft.com/office/drawing/2014/main" id="{D2B55AB2-AE56-4B16-98F3-1AFB5BE34CE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8EAAF7C-E3C1-4A11-AE8F-1B8E3D6BE747}"/>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250482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0A50-7BED-44B9-AD09-9F0876E682A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F2C38C07-8174-46F6-BF3E-46D6ED86F4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E99A21E-EA07-4808-AE86-3ED7B26DC878}"/>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5" name="Footer Placeholder 4">
            <a:extLst>
              <a:ext uri="{FF2B5EF4-FFF2-40B4-BE49-F238E27FC236}">
                <a16:creationId xmlns:a16="http://schemas.microsoft.com/office/drawing/2014/main" id="{612BB2BD-D6C4-4524-9D5E-EBAC09B97A4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9D5FC41-E334-4B37-8D99-718530047284}"/>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391093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D333-3FE3-4EE9-AF08-98E8BABA9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71ABB778-9CA5-4D93-A15D-6EFFE134C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95269-B945-4B39-A917-C3C4C34F074D}"/>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5" name="Footer Placeholder 4">
            <a:extLst>
              <a:ext uri="{FF2B5EF4-FFF2-40B4-BE49-F238E27FC236}">
                <a16:creationId xmlns:a16="http://schemas.microsoft.com/office/drawing/2014/main" id="{D26AACC4-91F4-42FF-AA59-ACE51EEAC34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21ED352-4A27-40F4-8F8E-428815FE51A2}"/>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117293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02C7-660E-46BC-B23B-CAD2DF59F7B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23C5349-3ECF-4FCB-9F9F-83597E67C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56DDE24-66A1-45C7-A6F1-929E9098D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1823D313-FE60-465B-A1F5-737EDCBCE6AE}"/>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6" name="Footer Placeholder 5">
            <a:extLst>
              <a:ext uri="{FF2B5EF4-FFF2-40B4-BE49-F238E27FC236}">
                <a16:creationId xmlns:a16="http://schemas.microsoft.com/office/drawing/2014/main" id="{D98D0FCD-745F-4E1D-8E78-CCE3AE42CAB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79F6DB2-EE37-4E9E-B3A5-4BC6838355AB}"/>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328789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16BD-ED8A-4276-BB43-BED81D09645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F4B4308-AE3A-4D72-ADF2-E85222F8C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952E1D-677A-4204-A3AD-327AD148A4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8DD8563-46B3-4CC6-A617-B556C8829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9E094-ECDB-48E5-9FF1-C8DABD9DE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B629460-BC7A-4196-BA9D-394AD78413B2}"/>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8" name="Footer Placeholder 7">
            <a:extLst>
              <a:ext uri="{FF2B5EF4-FFF2-40B4-BE49-F238E27FC236}">
                <a16:creationId xmlns:a16="http://schemas.microsoft.com/office/drawing/2014/main" id="{9D892F85-3645-4275-9E61-B87AE3627A0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BC9C652D-FF1A-4D6E-B287-2F67AD7F462E}"/>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426495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1C44-23B9-4E48-AE01-F695C181A23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3653DEEA-41B1-47F2-AF7E-96C1F83CC4FF}"/>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4" name="Footer Placeholder 3">
            <a:extLst>
              <a:ext uri="{FF2B5EF4-FFF2-40B4-BE49-F238E27FC236}">
                <a16:creationId xmlns:a16="http://schemas.microsoft.com/office/drawing/2014/main" id="{DA33E077-8D1C-4FBF-A363-EE2C1EA8770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FCC404F-44BF-469D-A76A-F05454AEFED4}"/>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400964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3F9AD-E73C-4681-ACF0-C2CDF5C9F32C}"/>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3" name="Footer Placeholder 2">
            <a:extLst>
              <a:ext uri="{FF2B5EF4-FFF2-40B4-BE49-F238E27FC236}">
                <a16:creationId xmlns:a16="http://schemas.microsoft.com/office/drawing/2014/main" id="{8DBA205C-12E2-4DA5-8AAE-169D67342EA3}"/>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0E5F6EE6-DA84-4695-A9BB-B879F9DE08C3}"/>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362234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1A68-0872-4B0A-92C4-AC738A13D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7E98A1D-E5F0-45C2-8577-F8AF8D0A9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A8AFEFC-FE5B-457B-8B94-E72F11F1B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8780F-CA9E-4EA3-B6A7-BCCE7C6F50BA}"/>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6" name="Footer Placeholder 5">
            <a:extLst>
              <a:ext uri="{FF2B5EF4-FFF2-40B4-BE49-F238E27FC236}">
                <a16:creationId xmlns:a16="http://schemas.microsoft.com/office/drawing/2014/main" id="{5F77400A-B41D-4A23-B0A9-F8F7F1846DD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A79CF79-F9C3-4107-B14A-73E5F376E8DC}"/>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94868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2670-B21D-41F1-8547-69EC6C0E2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F06279E-7F2E-4B50-A8D7-A08D12E51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FEE90DB6-1F51-42CC-82F5-085BFE9D5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FF4B1-8307-41EE-839C-517932E75EBC}"/>
              </a:ext>
            </a:extLst>
          </p:cNvPr>
          <p:cNvSpPr>
            <a:spLocks noGrp="1"/>
          </p:cNvSpPr>
          <p:nvPr>
            <p:ph type="dt" sz="half" idx="10"/>
          </p:nvPr>
        </p:nvSpPr>
        <p:spPr/>
        <p:txBody>
          <a:bodyPr/>
          <a:lstStyle/>
          <a:p>
            <a:fld id="{9695909E-3F19-4BD7-B6FD-CD5DA9C26EB2}" type="datetimeFigureOut">
              <a:rPr lang="en-ZA" smtClean="0"/>
              <a:t>2020/06/27</a:t>
            </a:fld>
            <a:endParaRPr lang="en-ZA"/>
          </a:p>
        </p:txBody>
      </p:sp>
      <p:sp>
        <p:nvSpPr>
          <p:cNvPr id="6" name="Footer Placeholder 5">
            <a:extLst>
              <a:ext uri="{FF2B5EF4-FFF2-40B4-BE49-F238E27FC236}">
                <a16:creationId xmlns:a16="http://schemas.microsoft.com/office/drawing/2014/main" id="{1ACCC511-729A-4ACA-BE6E-12B54997EFC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D72E70D-64E3-4F91-9591-1C0F7D9BA7E1}"/>
              </a:ext>
            </a:extLst>
          </p:cNvPr>
          <p:cNvSpPr>
            <a:spLocks noGrp="1"/>
          </p:cNvSpPr>
          <p:nvPr>
            <p:ph type="sldNum" sz="quarter" idx="12"/>
          </p:nvPr>
        </p:nvSpPr>
        <p:spPr/>
        <p:txBody>
          <a:bodyPr/>
          <a:lstStyle/>
          <a:p>
            <a:fld id="{D1B13528-5B5F-40AD-A00A-FFC024ECB1D7}" type="slidenum">
              <a:rPr lang="en-ZA" smtClean="0"/>
              <a:t>‹#›</a:t>
            </a:fld>
            <a:endParaRPr lang="en-ZA"/>
          </a:p>
        </p:txBody>
      </p:sp>
    </p:spTree>
    <p:extLst>
      <p:ext uri="{BB962C8B-B14F-4D97-AF65-F5344CB8AC3E}">
        <p14:creationId xmlns:p14="http://schemas.microsoft.com/office/powerpoint/2010/main" val="193477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683AB-A2AD-4C6B-9973-31856465DDF5}"/>
              </a:ext>
            </a:extLst>
          </p:cNvPr>
          <p:cNvSpPr>
            <a:spLocks noGrp="1"/>
          </p:cNvSpPr>
          <p:nvPr>
            <p:ph type="title"/>
          </p:nvPr>
        </p:nvSpPr>
        <p:spPr>
          <a:xfrm>
            <a:off x="838200" y="365126"/>
            <a:ext cx="10515600" cy="730430"/>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E514C9DC-5EA3-47A5-9F60-49B8530E2102}"/>
              </a:ext>
            </a:extLst>
          </p:cNvPr>
          <p:cNvSpPr>
            <a:spLocks noGrp="1"/>
          </p:cNvSpPr>
          <p:nvPr>
            <p:ph type="body" idx="1"/>
          </p:nvPr>
        </p:nvSpPr>
        <p:spPr>
          <a:xfrm>
            <a:off x="838200" y="1216325"/>
            <a:ext cx="10515600" cy="49606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B1549C7B-C54B-4174-AB6F-B46AFA39D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5909E-3F19-4BD7-B6FD-CD5DA9C26EB2}" type="datetimeFigureOut">
              <a:rPr lang="en-ZA" smtClean="0"/>
              <a:t>2020/06/27</a:t>
            </a:fld>
            <a:endParaRPr lang="en-ZA"/>
          </a:p>
        </p:txBody>
      </p:sp>
      <p:sp>
        <p:nvSpPr>
          <p:cNvPr id="5" name="Footer Placeholder 4">
            <a:extLst>
              <a:ext uri="{FF2B5EF4-FFF2-40B4-BE49-F238E27FC236}">
                <a16:creationId xmlns:a16="http://schemas.microsoft.com/office/drawing/2014/main" id="{F5F14D0E-4806-4F8B-AE17-748BE7267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91E4FB08-A244-49A5-9065-4E228B71D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13528-5B5F-40AD-A00A-FFC024ECB1D7}" type="slidenum">
              <a:rPr lang="en-ZA" smtClean="0"/>
              <a:t>‹#›</a:t>
            </a:fld>
            <a:endParaRPr lang="en-ZA"/>
          </a:p>
        </p:txBody>
      </p:sp>
    </p:spTree>
    <p:extLst>
      <p:ext uri="{BB962C8B-B14F-4D97-AF65-F5344CB8AC3E}">
        <p14:creationId xmlns:p14="http://schemas.microsoft.com/office/powerpoint/2010/main" val="9893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mj-lt"/>
        <a:buAutoNum type="arabicPeriod"/>
        <a:defRPr sz="2400" kern="1200">
          <a:solidFill>
            <a:schemeClr val="tx1"/>
          </a:solidFill>
          <a:latin typeface="+mn-lt"/>
          <a:ea typeface="+mn-ea"/>
          <a:cs typeface="+mn-cs"/>
        </a:defRPr>
      </a:lvl2pPr>
      <a:lvl3pPr marL="1371600" indent="-457200" algn="l" defTabSz="914400" rtl="0" eaLnBrk="1" latinLnBrk="0" hangingPunct="1">
        <a:lnSpc>
          <a:spcPct val="90000"/>
        </a:lnSpc>
        <a:spcBef>
          <a:spcPts val="500"/>
        </a:spcBef>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oogle/guava/wiki/ReflectionExplained" TargetMode="External"/><Relationship Id="rId2" Type="http://schemas.openxmlformats.org/officeDocument/2006/relationships/hyperlink" Target="http://docs.oracle.com/javase/tutorial/java/generics/erasur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api/system.linq.expressions.expression?view=netframework-4.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ogle/guava/wiki/RangesExplained" TargetMode="External"/><Relationship Id="rId2" Type="http://schemas.openxmlformats.org/officeDocument/2006/relationships/hyperlink" Target="https://github.com/google/gu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6F64-C5D1-4FF8-ABBC-EECA17AEC3DE}"/>
              </a:ext>
            </a:extLst>
          </p:cNvPr>
          <p:cNvSpPr>
            <a:spLocks noGrp="1"/>
          </p:cNvSpPr>
          <p:nvPr>
            <p:ph type="ctrTitle"/>
          </p:nvPr>
        </p:nvSpPr>
        <p:spPr/>
        <p:txBody>
          <a:bodyPr/>
          <a:lstStyle/>
          <a:p>
            <a:r>
              <a:rPr lang="en-US" dirty="0"/>
              <a:t>Commit Search Design</a:t>
            </a:r>
            <a:endParaRPr lang="en-ZA" dirty="0"/>
          </a:p>
        </p:txBody>
      </p:sp>
      <p:sp>
        <p:nvSpPr>
          <p:cNvPr id="3" name="Subtitle 2">
            <a:extLst>
              <a:ext uri="{FF2B5EF4-FFF2-40B4-BE49-F238E27FC236}">
                <a16:creationId xmlns:a16="http://schemas.microsoft.com/office/drawing/2014/main" id="{1326FB03-9830-4124-89DF-7C40470261EB}"/>
              </a:ext>
            </a:extLst>
          </p:cNvPr>
          <p:cNvSpPr>
            <a:spLocks noGrp="1"/>
          </p:cNvSpPr>
          <p:nvPr>
            <p:ph type="subTitle" idx="1"/>
          </p:nvPr>
        </p:nvSpPr>
        <p:spPr/>
        <p:txBody>
          <a:bodyPr>
            <a:normAutofit/>
          </a:bodyPr>
          <a:lstStyle/>
          <a:p>
            <a:r>
              <a:rPr lang="en-US" dirty="0"/>
              <a:t>Luke Machowski</a:t>
            </a:r>
          </a:p>
          <a:p>
            <a:endParaRPr lang="en-US" dirty="0"/>
          </a:p>
          <a:p>
            <a:r>
              <a:rPr lang="en-US" dirty="0"/>
              <a:t>21</a:t>
            </a:r>
            <a:r>
              <a:rPr lang="en-US" baseline="30000" dirty="0"/>
              <a:t>st</a:t>
            </a:r>
            <a:r>
              <a:rPr lang="en-US" dirty="0"/>
              <a:t> June 2019</a:t>
            </a:r>
            <a:endParaRPr lang="en-ZA" dirty="0"/>
          </a:p>
        </p:txBody>
      </p:sp>
    </p:spTree>
    <p:extLst>
      <p:ext uri="{BB962C8B-B14F-4D97-AF65-F5344CB8AC3E}">
        <p14:creationId xmlns:p14="http://schemas.microsoft.com/office/powerpoint/2010/main" val="91906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4CFB-5099-4C2F-95D5-F2181E002AE2}"/>
              </a:ext>
            </a:extLst>
          </p:cNvPr>
          <p:cNvSpPr>
            <a:spLocks noGrp="1"/>
          </p:cNvSpPr>
          <p:nvPr>
            <p:ph type="title"/>
          </p:nvPr>
        </p:nvSpPr>
        <p:spPr/>
        <p:txBody>
          <a:bodyPr/>
          <a:lstStyle/>
          <a:p>
            <a:r>
              <a:rPr lang="en-US" dirty="0"/>
              <a:t>Class Tokens / Class Types</a:t>
            </a:r>
            <a:endParaRPr lang="en-ZA" dirty="0"/>
          </a:p>
        </p:txBody>
      </p:sp>
      <p:sp>
        <p:nvSpPr>
          <p:cNvPr id="3" name="Content Placeholder 2">
            <a:extLst>
              <a:ext uri="{FF2B5EF4-FFF2-40B4-BE49-F238E27FC236}">
                <a16:creationId xmlns:a16="http://schemas.microsoft.com/office/drawing/2014/main" id="{63AB5E4E-5B00-400A-A872-EA6571FF4685}"/>
              </a:ext>
            </a:extLst>
          </p:cNvPr>
          <p:cNvSpPr>
            <a:spLocks noGrp="1"/>
          </p:cNvSpPr>
          <p:nvPr>
            <p:ph idx="1"/>
          </p:nvPr>
        </p:nvSpPr>
        <p:spPr/>
        <p:txBody>
          <a:bodyPr>
            <a:normAutofit fontScale="92500"/>
          </a:bodyPr>
          <a:lstStyle/>
          <a:p>
            <a:r>
              <a:rPr lang="en-US" dirty="0"/>
              <a:t>Because of Type Erasure in Java, it’s impossible to know what the generic arguments are for a class.</a:t>
            </a:r>
            <a:br>
              <a:rPr lang="en-US" dirty="0"/>
            </a:br>
            <a:r>
              <a:rPr lang="en-US" dirty="0">
                <a:hlinkClick r:id="rId2"/>
              </a:rPr>
              <a:t>http://docs.oracle.com/javase/tutorial/java/generics/erasure.html</a:t>
            </a:r>
            <a:r>
              <a:rPr lang="en-US" dirty="0"/>
              <a:t> </a:t>
            </a:r>
          </a:p>
          <a:p>
            <a:r>
              <a:rPr lang="en-US" dirty="0"/>
              <a:t>We could follow Google’s approach with </a:t>
            </a:r>
            <a:r>
              <a:rPr lang="en-US" dirty="0" err="1"/>
              <a:t>TypeToken</a:t>
            </a:r>
            <a:r>
              <a:rPr lang="en-US" dirty="0"/>
              <a:t> in the Guava library so that we keep the type information that we are interested in.</a:t>
            </a:r>
            <a:br>
              <a:rPr lang="en-US" dirty="0"/>
            </a:br>
            <a:r>
              <a:rPr lang="en-ZA" dirty="0">
                <a:hlinkClick r:id="rId3"/>
              </a:rPr>
              <a:t>https://github.com/google/guava/wiki/ReflectionExplained</a:t>
            </a:r>
            <a:endParaRPr lang="en-ZA" dirty="0"/>
          </a:p>
          <a:p>
            <a:r>
              <a:rPr lang="en-ZA" dirty="0"/>
              <a:t>Basically, we are putting in the Type information in our own structure to make up for the practical decision by Java to implement Type Erasure instead of keeping the Type information at runtime like .NET.</a:t>
            </a:r>
          </a:p>
          <a:p>
            <a:r>
              <a:rPr lang="en-ZA" dirty="0"/>
              <a:t>We are interested in these Class Tokens for the return types (and input types) for Expressions.</a:t>
            </a:r>
          </a:p>
          <a:p>
            <a:pPr lvl="1"/>
            <a:r>
              <a:rPr lang="en-ZA" dirty="0"/>
              <a:t>That way we can validate that the expressions make sense.</a:t>
            </a:r>
          </a:p>
        </p:txBody>
      </p:sp>
    </p:spTree>
    <p:extLst>
      <p:ext uri="{BB962C8B-B14F-4D97-AF65-F5344CB8AC3E}">
        <p14:creationId xmlns:p14="http://schemas.microsoft.com/office/powerpoint/2010/main" val="49614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96D5-3AB0-4B06-9E46-2CB0A698EDF3}"/>
              </a:ext>
            </a:extLst>
          </p:cNvPr>
          <p:cNvSpPr>
            <a:spLocks noGrp="1"/>
          </p:cNvSpPr>
          <p:nvPr>
            <p:ph type="title"/>
          </p:nvPr>
        </p:nvSpPr>
        <p:spPr/>
        <p:txBody>
          <a:bodyPr/>
          <a:lstStyle/>
          <a:p>
            <a:r>
              <a:rPr lang="en-US" dirty="0"/>
              <a:t>Objectives</a:t>
            </a:r>
            <a:endParaRPr lang="en-ZA" dirty="0"/>
          </a:p>
        </p:txBody>
      </p:sp>
      <p:sp>
        <p:nvSpPr>
          <p:cNvPr id="3" name="Content Placeholder 2">
            <a:extLst>
              <a:ext uri="{FF2B5EF4-FFF2-40B4-BE49-F238E27FC236}">
                <a16:creationId xmlns:a16="http://schemas.microsoft.com/office/drawing/2014/main" id="{A308B13C-04C9-40E9-8D2E-ED11E56F4E28}"/>
              </a:ext>
            </a:extLst>
          </p:cNvPr>
          <p:cNvSpPr>
            <a:spLocks noGrp="1"/>
          </p:cNvSpPr>
          <p:nvPr>
            <p:ph idx="1"/>
          </p:nvPr>
        </p:nvSpPr>
        <p:spPr/>
        <p:txBody>
          <a:bodyPr>
            <a:normAutofit fontScale="92500" lnSpcReduction="10000"/>
          </a:bodyPr>
          <a:lstStyle/>
          <a:p>
            <a:r>
              <a:rPr lang="en-ZA" dirty="0"/>
              <a:t>We need an intuitive API for searching through commits so that it's easy to merge and perform other history related operations.</a:t>
            </a:r>
          </a:p>
          <a:p>
            <a:r>
              <a:rPr lang="en-ZA" dirty="0"/>
              <a:t>The API should support meaningful history based queries.</a:t>
            </a:r>
          </a:p>
          <a:p>
            <a:pPr lvl="1"/>
            <a:r>
              <a:rPr lang="en-ZA" dirty="0"/>
              <a:t>Path Based Queries</a:t>
            </a:r>
          </a:p>
          <a:p>
            <a:pPr lvl="1"/>
            <a:r>
              <a:rPr lang="en-ZA" dirty="0"/>
              <a:t>Content Based</a:t>
            </a:r>
          </a:p>
          <a:p>
            <a:pPr lvl="1"/>
            <a:r>
              <a:rPr lang="en-ZA" dirty="0"/>
              <a:t>Commit Based</a:t>
            </a:r>
          </a:p>
          <a:p>
            <a:pPr lvl="1"/>
            <a:r>
              <a:rPr lang="en-ZA" dirty="0"/>
              <a:t>Branch Based</a:t>
            </a:r>
          </a:p>
          <a:p>
            <a:pPr lvl="1"/>
            <a:r>
              <a:rPr lang="en-ZA" dirty="0"/>
              <a:t>Difference Based</a:t>
            </a:r>
          </a:p>
          <a:p>
            <a:pPr lvl="1"/>
            <a:r>
              <a:rPr lang="en-ZA" dirty="0"/>
              <a:t>Time Based</a:t>
            </a:r>
          </a:p>
          <a:p>
            <a:r>
              <a:rPr lang="en-ZA" dirty="0"/>
              <a:t>The API is all about selecting a set of commits.</a:t>
            </a:r>
          </a:p>
          <a:p>
            <a:pPr lvl="1"/>
            <a:r>
              <a:rPr lang="en-ZA" dirty="0"/>
              <a:t>The commit selection can be exact or a dynamic query for commits that is evaluated only when it is run.</a:t>
            </a:r>
          </a:p>
          <a:p>
            <a:pPr lvl="1"/>
            <a:r>
              <a:rPr lang="en-ZA" dirty="0"/>
              <a:t>The set is an ordered set because the order might have meaning for processing or prioritisation.</a:t>
            </a:r>
          </a:p>
          <a:p>
            <a:endParaRPr lang="en-ZA" dirty="0"/>
          </a:p>
        </p:txBody>
      </p:sp>
    </p:spTree>
    <p:extLst>
      <p:ext uri="{BB962C8B-B14F-4D97-AF65-F5344CB8AC3E}">
        <p14:creationId xmlns:p14="http://schemas.microsoft.com/office/powerpoint/2010/main" val="54481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C589CE-1A12-46E9-8C50-20460C4991F2}"/>
              </a:ext>
            </a:extLst>
          </p:cNvPr>
          <p:cNvSpPr>
            <a:spLocks noGrp="1"/>
          </p:cNvSpPr>
          <p:nvPr>
            <p:ph type="title"/>
          </p:nvPr>
        </p:nvSpPr>
        <p:spPr/>
        <p:txBody>
          <a:bodyPr/>
          <a:lstStyle/>
          <a:p>
            <a:r>
              <a:rPr lang="en-US" dirty="0"/>
              <a:t>Query Dimensions</a:t>
            </a:r>
            <a:endParaRPr lang="en-ZA" dirty="0"/>
          </a:p>
        </p:txBody>
      </p:sp>
      <p:sp>
        <p:nvSpPr>
          <p:cNvPr id="5" name="Content Placeholder 4">
            <a:extLst>
              <a:ext uri="{FF2B5EF4-FFF2-40B4-BE49-F238E27FC236}">
                <a16:creationId xmlns:a16="http://schemas.microsoft.com/office/drawing/2014/main" id="{ABF1D782-B58A-4AD6-8837-2345E474AF79}"/>
              </a:ext>
            </a:extLst>
          </p:cNvPr>
          <p:cNvSpPr>
            <a:spLocks noGrp="1"/>
          </p:cNvSpPr>
          <p:nvPr>
            <p:ph sz="half" idx="1"/>
          </p:nvPr>
        </p:nvSpPr>
        <p:spPr/>
        <p:txBody>
          <a:bodyPr>
            <a:normAutofit lnSpcReduction="10000"/>
          </a:bodyPr>
          <a:lstStyle/>
          <a:p>
            <a:r>
              <a:rPr lang="en-US" dirty="0"/>
              <a:t>Path Based</a:t>
            </a:r>
          </a:p>
          <a:p>
            <a:r>
              <a:rPr lang="en-US" dirty="0"/>
              <a:t>Content Based</a:t>
            </a:r>
          </a:p>
          <a:p>
            <a:r>
              <a:rPr lang="en-US" dirty="0"/>
              <a:t>Commit Based</a:t>
            </a:r>
          </a:p>
          <a:p>
            <a:pPr lvl="1"/>
            <a:r>
              <a:rPr lang="en-US" dirty="0"/>
              <a:t>Message</a:t>
            </a:r>
          </a:p>
          <a:p>
            <a:pPr lvl="1"/>
            <a:r>
              <a:rPr lang="en-US" dirty="0"/>
              <a:t>Committer</a:t>
            </a:r>
          </a:p>
          <a:p>
            <a:pPr lvl="1"/>
            <a:r>
              <a:rPr lang="en-US" dirty="0"/>
              <a:t>Date Range</a:t>
            </a:r>
          </a:p>
          <a:p>
            <a:r>
              <a:rPr lang="en-US" dirty="0"/>
              <a:t>Branch Based</a:t>
            </a:r>
          </a:p>
          <a:p>
            <a:r>
              <a:rPr lang="en-US" dirty="0"/>
              <a:t>Difference Based</a:t>
            </a:r>
          </a:p>
          <a:p>
            <a:pPr lvl="1"/>
            <a:r>
              <a:rPr lang="en-US" dirty="0"/>
              <a:t>Describing the types of differences that you are interested in.</a:t>
            </a:r>
            <a:endParaRPr lang="en-ZA" dirty="0"/>
          </a:p>
        </p:txBody>
      </p:sp>
      <p:sp>
        <p:nvSpPr>
          <p:cNvPr id="6" name="Content Placeholder 5">
            <a:extLst>
              <a:ext uri="{FF2B5EF4-FFF2-40B4-BE49-F238E27FC236}">
                <a16:creationId xmlns:a16="http://schemas.microsoft.com/office/drawing/2014/main" id="{C231C640-C162-4B76-BB5F-E35BB3A124D3}"/>
              </a:ext>
            </a:extLst>
          </p:cNvPr>
          <p:cNvSpPr>
            <a:spLocks noGrp="1"/>
          </p:cNvSpPr>
          <p:nvPr>
            <p:ph sz="half" idx="2"/>
          </p:nvPr>
        </p:nvSpPr>
        <p:spPr/>
        <p:txBody>
          <a:bodyPr>
            <a:normAutofit lnSpcReduction="10000"/>
          </a:bodyPr>
          <a:lstStyle/>
          <a:p>
            <a:r>
              <a:rPr lang="en-US" dirty="0"/>
              <a:t>Has (Now) for a branch</a:t>
            </a:r>
          </a:p>
          <a:p>
            <a:r>
              <a:rPr lang="en-US" dirty="0"/>
              <a:t>Had (Past) for a branch</a:t>
            </a:r>
          </a:p>
          <a:p>
            <a:r>
              <a:rPr lang="en-US" dirty="0"/>
              <a:t>Will Have (Future) for a branch</a:t>
            </a:r>
            <a:endParaRPr lang="en-ZA" dirty="0"/>
          </a:p>
        </p:txBody>
      </p:sp>
    </p:spTree>
    <p:extLst>
      <p:ext uri="{BB962C8B-B14F-4D97-AF65-F5344CB8AC3E}">
        <p14:creationId xmlns:p14="http://schemas.microsoft.com/office/powerpoint/2010/main" val="254643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4BBCA5-9382-4BA8-8F32-B354EAB26801}"/>
              </a:ext>
            </a:extLst>
          </p:cNvPr>
          <p:cNvSpPr>
            <a:spLocks noGrp="1"/>
          </p:cNvSpPr>
          <p:nvPr>
            <p:ph type="title"/>
          </p:nvPr>
        </p:nvSpPr>
        <p:spPr/>
        <p:txBody>
          <a:bodyPr/>
          <a:lstStyle/>
          <a:p>
            <a:r>
              <a:rPr lang="en-US" dirty="0"/>
              <a:t>Commit Query Design</a:t>
            </a:r>
            <a:endParaRPr lang="en-ZA" dirty="0"/>
          </a:p>
        </p:txBody>
      </p:sp>
      <p:sp>
        <p:nvSpPr>
          <p:cNvPr id="6" name="Content Placeholder 5">
            <a:extLst>
              <a:ext uri="{FF2B5EF4-FFF2-40B4-BE49-F238E27FC236}">
                <a16:creationId xmlns:a16="http://schemas.microsoft.com/office/drawing/2014/main" id="{2907CE60-2CBD-41AC-AF17-D4A1C3114A27}"/>
              </a:ext>
            </a:extLst>
          </p:cNvPr>
          <p:cNvSpPr>
            <a:spLocks noGrp="1"/>
          </p:cNvSpPr>
          <p:nvPr>
            <p:ph idx="1"/>
          </p:nvPr>
        </p:nvSpPr>
        <p:spPr/>
        <p:txBody>
          <a:bodyPr/>
          <a:lstStyle/>
          <a:p>
            <a:r>
              <a:rPr lang="en-US" dirty="0"/>
              <a:t>Questions:</a:t>
            </a:r>
          </a:p>
          <a:p>
            <a:pPr lvl="1"/>
            <a:r>
              <a:rPr lang="en-US" dirty="0"/>
              <a:t>Should the query be a stateful definition that can be executed whenever.</a:t>
            </a:r>
          </a:p>
          <a:p>
            <a:pPr lvl="2"/>
            <a:r>
              <a:rPr lang="en-US" dirty="0"/>
              <a:t>This would allow immutable queries to be cached and reused.</a:t>
            </a:r>
          </a:p>
          <a:p>
            <a:pPr lvl="1"/>
            <a:r>
              <a:rPr lang="en-US" dirty="0"/>
              <a:t>Should the query be allocation free for performance?</a:t>
            </a:r>
          </a:p>
          <a:p>
            <a:pPr lvl="1"/>
            <a:r>
              <a:rPr lang="en-US" dirty="0"/>
              <a:t>Is the query a function of the engine or an independent design that works on the repo structure?</a:t>
            </a:r>
          </a:p>
          <a:p>
            <a:pPr lvl="1"/>
            <a:r>
              <a:rPr lang="en-US" dirty="0"/>
              <a:t>Maybe each engine should return an optimized implementation of the queries for the API.</a:t>
            </a:r>
          </a:p>
          <a:p>
            <a:pPr lvl="2"/>
            <a:r>
              <a:rPr lang="en-US" dirty="0"/>
              <a:t>If the API footprint is fixed and known, this could be effective, allowing most handlers to fall back to a default implementation while allowing specialized ones to adapt the API to whatever implementation is best.</a:t>
            </a:r>
          </a:p>
          <a:p>
            <a:pPr lvl="1"/>
            <a:endParaRPr lang="en-ZA" dirty="0"/>
          </a:p>
        </p:txBody>
      </p:sp>
    </p:spTree>
    <p:extLst>
      <p:ext uri="{BB962C8B-B14F-4D97-AF65-F5344CB8AC3E}">
        <p14:creationId xmlns:p14="http://schemas.microsoft.com/office/powerpoint/2010/main" val="381386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5712-8076-4A10-9DF2-13108F5DA094}"/>
              </a:ext>
            </a:extLst>
          </p:cNvPr>
          <p:cNvSpPr>
            <a:spLocks noGrp="1"/>
          </p:cNvSpPr>
          <p:nvPr>
            <p:ph type="title"/>
          </p:nvPr>
        </p:nvSpPr>
        <p:spPr/>
        <p:txBody>
          <a:bodyPr/>
          <a:lstStyle/>
          <a:p>
            <a:r>
              <a:rPr lang="en-US" dirty="0"/>
              <a:t>Search Query Syntax Tree</a:t>
            </a:r>
            <a:endParaRPr lang="en-ZA" dirty="0"/>
          </a:p>
        </p:txBody>
      </p:sp>
      <p:sp>
        <p:nvSpPr>
          <p:cNvPr id="3" name="Content Placeholder 2">
            <a:extLst>
              <a:ext uri="{FF2B5EF4-FFF2-40B4-BE49-F238E27FC236}">
                <a16:creationId xmlns:a16="http://schemas.microsoft.com/office/drawing/2014/main" id="{9B702F6A-DF5D-4CF7-AFDC-DC9903DDC890}"/>
              </a:ext>
            </a:extLst>
          </p:cNvPr>
          <p:cNvSpPr>
            <a:spLocks noGrp="1"/>
          </p:cNvSpPr>
          <p:nvPr>
            <p:ph idx="1"/>
          </p:nvPr>
        </p:nvSpPr>
        <p:spPr/>
        <p:txBody>
          <a:bodyPr>
            <a:normAutofit lnSpcReduction="10000"/>
          </a:bodyPr>
          <a:lstStyle/>
          <a:p>
            <a:r>
              <a:rPr lang="en-US" dirty="0"/>
              <a:t>If we implement the search query as an Abstract Syntax Tree (AST) then we can have a phase where the query is optimized.</a:t>
            </a:r>
          </a:p>
          <a:p>
            <a:r>
              <a:rPr lang="en-US" dirty="0"/>
              <a:t>This query can remain immutable so that it can be reused.</a:t>
            </a:r>
          </a:p>
          <a:p>
            <a:r>
              <a:rPr lang="en-US" dirty="0"/>
              <a:t>Each engine can choose how best it wants to implement the execution of the search against its repo.</a:t>
            </a:r>
          </a:p>
          <a:p>
            <a:pPr lvl="1"/>
            <a:r>
              <a:rPr lang="en-US" dirty="0"/>
              <a:t>This could be offloaded to a remote SQL query for instance.</a:t>
            </a:r>
          </a:p>
          <a:p>
            <a:r>
              <a:rPr lang="en-US" dirty="0"/>
              <a:t>This would also allow us to invent a SQL-like syntax for queries and implement a query parser to construct the AST for the query.</a:t>
            </a:r>
          </a:p>
          <a:p>
            <a:endParaRPr lang="en-US" dirty="0"/>
          </a:p>
          <a:p>
            <a:r>
              <a:rPr lang="en-US" dirty="0"/>
              <a:t>We could follow the design of the excellent .NET Expression class:</a:t>
            </a:r>
          </a:p>
          <a:p>
            <a:pPr lvl="1"/>
            <a:r>
              <a:rPr lang="en-ZA" dirty="0">
                <a:hlinkClick r:id="rId2"/>
              </a:rPr>
              <a:t>https://docs.microsoft.com/en-us/dotnet/api/system.linq.expressions.expression?view=netframework-4.8</a:t>
            </a:r>
            <a:endParaRPr lang="en-ZA" dirty="0"/>
          </a:p>
        </p:txBody>
      </p:sp>
    </p:spTree>
    <p:extLst>
      <p:ext uri="{BB962C8B-B14F-4D97-AF65-F5344CB8AC3E}">
        <p14:creationId xmlns:p14="http://schemas.microsoft.com/office/powerpoint/2010/main" val="413568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94EE-7E96-4F21-A80B-B846CD99874E}"/>
              </a:ext>
            </a:extLst>
          </p:cNvPr>
          <p:cNvSpPr>
            <a:spLocks noGrp="1"/>
          </p:cNvSpPr>
          <p:nvPr>
            <p:ph type="title"/>
          </p:nvPr>
        </p:nvSpPr>
        <p:spPr/>
        <p:txBody>
          <a:bodyPr/>
          <a:lstStyle/>
          <a:p>
            <a:r>
              <a:rPr lang="en-US" dirty="0"/>
              <a:t>Commit Search AST</a:t>
            </a:r>
            <a:endParaRPr lang="en-ZA" dirty="0"/>
          </a:p>
        </p:txBody>
      </p:sp>
      <p:sp>
        <p:nvSpPr>
          <p:cNvPr id="3" name="Content Placeholder 2">
            <a:extLst>
              <a:ext uri="{FF2B5EF4-FFF2-40B4-BE49-F238E27FC236}">
                <a16:creationId xmlns:a16="http://schemas.microsoft.com/office/drawing/2014/main" id="{0A1C7492-4BEB-44BC-930E-5B6A82F639B8}"/>
              </a:ext>
            </a:extLst>
          </p:cNvPr>
          <p:cNvSpPr>
            <a:spLocks noGrp="1"/>
          </p:cNvSpPr>
          <p:nvPr>
            <p:ph idx="1"/>
          </p:nvPr>
        </p:nvSpPr>
        <p:spPr/>
        <p:txBody>
          <a:bodyPr>
            <a:normAutofit fontScale="92500" lnSpcReduction="10000"/>
          </a:bodyPr>
          <a:lstStyle/>
          <a:p>
            <a:r>
              <a:rPr lang="en-US" dirty="0"/>
              <a:t>The </a:t>
            </a:r>
            <a:r>
              <a:rPr lang="en-US" dirty="0" err="1"/>
              <a:t>CommitSearchQueryDefinition</a:t>
            </a:r>
            <a:r>
              <a:rPr lang="en-US" dirty="0"/>
              <a:t> is reusable and captures the definition of the search that we want to perform.</a:t>
            </a:r>
          </a:p>
          <a:p>
            <a:pPr lvl="1"/>
            <a:r>
              <a:rPr lang="en-US" dirty="0"/>
              <a:t>It holds the values of the arguments (parameters) for the search expression.</a:t>
            </a:r>
          </a:p>
          <a:p>
            <a:r>
              <a:rPr lang="en-US" dirty="0"/>
              <a:t>The </a:t>
            </a:r>
            <a:r>
              <a:rPr lang="en-US" dirty="0" err="1"/>
              <a:t>CommitSearchQuery</a:t>
            </a:r>
            <a:r>
              <a:rPr lang="en-US" dirty="0"/>
              <a:t> contains the state for the query as it is being executed.</a:t>
            </a:r>
          </a:p>
          <a:p>
            <a:pPr lvl="1"/>
            <a:r>
              <a:rPr lang="en-US" dirty="0"/>
              <a:t>This is created for each search.</a:t>
            </a:r>
          </a:p>
          <a:p>
            <a:pPr lvl="1"/>
            <a:r>
              <a:rPr lang="en-US" dirty="0"/>
              <a:t>Stores state for arguments to the query (parameters).</a:t>
            </a:r>
          </a:p>
          <a:p>
            <a:pPr lvl="1"/>
            <a:r>
              <a:rPr lang="en-US" dirty="0"/>
              <a:t>The search query is evaluated to produce </a:t>
            </a:r>
            <a:r>
              <a:rPr lang="en-US" dirty="0" err="1"/>
              <a:t>CommitSearchResults</a:t>
            </a:r>
            <a:r>
              <a:rPr lang="en-US" dirty="0"/>
              <a:t> which is a stream of Commits.</a:t>
            </a:r>
          </a:p>
          <a:p>
            <a:r>
              <a:rPr lang="en-US" dirty="0"/>
              <a:t>The </a:t>
            </a:r>
            <a:r>
              <a:rPr lang="en-US" dirty="0" err="1"/>
              <a:t>CommitSearchExpression</a:t>
            </a:r>
            <a:r>
              <a:rPr lang="en-US" dirty="0"/>
              <a:t> contains an immutable definition of the search logic to run.</a:t>
            </a:r>
          </a:p>
          <a:p>
            <a:r>
              <a:rPr lang="en-US" dirty="0"/>
              <a:t>The AST can be extensible so that content specific expressions can be supported.</a:t>
            </a:r>
          </a:p>
          <a:p>
            <a:pPr lvl="1"/>
            <a:r>
              <a:rPr lang="en-US" dirty="0" err="1"/>
              <a:t>Eg</a:t>
            </a:r>
            <a:r>
              <a:rPr lang="en-US" dirty="0"/>
              <a:t>: String based expressions that assume a specific type of repo.</a:t>
            </a:r>
            <a:endParaRPr lang="en-ZA" dirty="0"/>
          </a:p>
        </p:txBody>
      </p:sp>
    </p:spTree>
    <p:extLst>
      <p:ext uri="{BB962C8B-B14F-4D97-AF65-F5344CB8AC3E}">
        <p14:creationId xmlns:p14="http://schemas.microsoft.com/office/powerpoint/2010/main" val="19967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D835-78FD-4782-BE85-58DB624EB40B}"/>
              </a:ext>
            </a:extLst>
          </p:cNvPr>
          <p:cNvSpPr>
            <a:spLocks noGrp="1"/>
          </p:cNvSpPr>
          <p:nvPr>
            <p:ph type="title"/>
          </p:nvPr>
        </p:nvSpPr>
        <p:spPr/>
        <p:txBody>
          <a:bodyPr/>
          <a:lstStyle/>
          <a:p>
            <a:r>
              <a:rPr lang="en-US" dirty="0"/>
              <a:t>Last Commit Query</a:t>
            </a:r>
            <a:endParaRPr lang="en-ZA" dirty="0"/>
          </a:p>
        </p:txBody>
      </p:sp>
      <p:sp>
        <p:nvSpPr>
          <p:cNvPr id="3" name="Content Placeholder 2">
            <a:extLst>
              <a:ext uri="{FF2B5EF4-FFF2-40B4-BE49-F238E27FC236}">
                <a16:creationId xmlns:a16="http://schemas.microsoft.com/office/drawing/2014/main" id="{CDCA9A51-3E38-4C40-8DC6-A31ED93F4151}"/>
              </a:ext>
            </a:extLst>
          </p:cNvPr>
          <p:cNvSpPr>
            <a:spLocks noGrp="1"/>
          </p:cNvSpPr>
          <p:nvPr>
            <p:ph idx="1"/>
          </p:nvPr>
        </p:nvSpPr>
        <p:spPr/>
        <p:txBody>
          <a:bodyPr/>
          <a:lstStyle/>
          <a:p>
            <a:r>
              <a:rPr lang="en-US" dirty="0"/>
              <a:t>This is an interesting query because it poses the following questions:</a:t>
            </a:r>
          </a:p>
          <a:p>
            <a:pPr lvl="1"/>
            <a:r>
              <a:rPr lang="en-US" dirty="0"/>
              <a:t>Since this is inherently a stateful question, it depends on the current state of the repo.</a:t>
            </a:r>
          </a:p>
          <a:p>
            <a:pPr lvl="1"/>
            <a:r>
              <a:rPr lang="en-US" dirty="0"/>
              <a:t>Is it the last commit as at a point in time, which then makes it a time based query?</a:t>
            </a:r>
          </a:p>
          <a:p>
            <a:pPr lvl="1"/>
            <a:r>
              <a:rPr lang="en-US" dirty="0"/>
              <a:t>Do we add a core concept to all repo’s which represents TIP? This is not in the core Git API and would need to be simulated with a tag or similar.</a:t>
            </a:r>
            <a:endParaRPr lang="en-ZA" dirty="0"/>
          </a:p>
        </p:txBody>
      </p:sp>
    </p:spTree>
    <p:extLst>
      <p:ext uri="{BB962C8B-B14F-4D97-AF65-F5344CB8AC3E}">
        <p14:creationId xmlns:p14="http://schemas.microsoft.com/office/powerpoint/2010/main" val="234079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58EB-3CF4-44D5-8BAB-5FB27E8E3341}"/>
              </a:ext>
            </a:extLst>
          </p:cNvPr>
          <p:cNvSpPr>
            <a:spLocks noGrp="1"/>
          </p:cNvSpPr>
          <p:nvPr>
            <p:ph type="title"/>
          </p:nvPr>
        </p:nvSpPr>
        <p:spPr/>
        <p:txBody>
          <a:bodyPr/>
          <a:lstStyle/>
          <a:p>
            <a:r>
              <a:rPr lang="en-US" dirty="0"/>
              <a:t>Future Based Queries (Triggers)</a:t>
            </a:r>
            <a:endParaRPr lang="en-ZA" dirty="0"/>
          </a:p>
        </p:txBody>
      </p:sp>
      <p:sp>
        <p:nvSpPr>
          <p:cNvPr id="5" name="Content Placeholder 4">
            <a:extLst>
              <a:ext uri="{FF2B5EF4-FFF2-40B4-BE49-F238E27FC236}">
                <a16:creationId xmlns:a16="http://schemas.microsoft.com/office/drawing/2014/main" id="{BB982B93-3F23-4F52-B507-DBE02AE4471E}"/>
              </a:ext>
            </a:extLst>
          </p:cNvPr>
          <p:cNvSpPr>
            <a:spLocks noGrp="1"/>
          </p:cNvSpPr>
          <p:nvPr>
            <p:ph idx="1"/>
          </p:nvPr>
        </p:nvSpPr>
        <p:spPr/>
        <p:txBody>
          <a:bodyPr/>
          <a:lstStyle/>
          <a:p>
            <a:r>
              <a:rPr lang="en-US" dirty="0"/>
              <a:t>The idea of a future based query is interesting because it makes way for the idea of triggers.</a:t>
            </a:r>
          </a:p>
          <a:p>
            <a:r>
              <a:rPr lang="en-US" dirty="0"/>
              <a:t>A trigger can be added so that when a condition is met in the repo, certain events can fire.</a:t>
            </a:r>
            <a:endParaRPr lang="en-ZA" dirty="0"/>
          </a:p>
        </p:txBody>
      </p:sp>
    </p:spTree>
    <p:extLst>
      <p:ext uri="{BB962C8B-B14F-4D97-AF65-F5344CB8AC3E}">
        <p14:creationId xmlns:p14="http://schemas.microsoft.com/office/powerpoint/2010/main" val="359266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2472-AF0A-4AA9-BCCF-F1B6F6E5FC24}"/>
              </a:ext>
            </a:extLst>
          </p:cNvPr>
          <p:cNvSpPr>
            <a:spLocks noGrp="1"/>
          </p:cNvSpPr>
          <p:nvPr>
            <p:ph type="title"/>
          </p:nvPr>
        </p:nvSpPr>
        <p:spPr/>
        <p:txBody>
          <a:bodyPr/>
          <a:lstStyle/>
          <a:p>
            <a:r>
              <a:rPr lang="en-US" dirty="0"/>
              <a:t>Ranges</a:t>
            </a:r>
            <a:endParaRPr lang="en-ZA" dirty="0"/>
          </a:p>
        </p:txBody>
      </p:sp>
      <p:sp>
        <p:nvSpPr>
          <p:cNvPr id="3" name="Content Placeholder 2">
            <a:extLst>
              <a:ext uri="{FF2B5EF4-FFF2-40B4-BE49-F238E27FC236}">
                <a16:creationId xmlns:a16="http://schemas.microsoft.com/office/drawing/2014/main" id="{033958D7-D9D2-4DDF-95C9-F8D382F48CE2}"/>
              </a:ext>
            </a:extLst>
          </p:cNvPr>
          <p:cNvSpPr>
            <a:spLocks noGrp="1"/>
          </p:cNvSpPr>
          <p:nvPr>
            <p:ph idx="1"/>
          </p:nvPr>
        </p:nvSpPr>
        <p:spPr/>
        <p:txBody>
          <a:bodyPr/>
          <a:lstStyle/>
          <a:p>
            <a:r>
              <a:rPr lang="en-US" dirty="0"/>
              <a:t>We can take inspiration from the excellent Google Guava library for ranges:</a:t>
            </a:r>
          </a:p>
          <a:p>
            <a:pPr lvl="1"/>
            <a:r>
              <a:rPr lang="en-ZA" dirty="0">
                <a:hlinkClick r:id="rId2"/>
              </a:rPr>
              <a:t>https://github.com/google/guava</a:t>
            </a:r>
            <a:endParaRPr lang="en-ZA" dirty="0"/>
          </a:p>
          <a:p>
            <a:pPr lvl="1"/>
            <a:r>
              <a:rPr lang="en-ZA" dirty="0">
                <a:hlinkClick r:id="rId3"/>
              </a:rPr>
              <a:t>https://github.com/google/guava/wiki/RangesExplained</a:t>
            </a:r>
            <a:endParaRPr lang="en-ZA" dirty="0"/>
          </a:p>
          <a:p>
            <a:pPr lvl="1"/>
            <a:endParaRPr lang="en-ZA" dirty="0"/>
          </a:p>
        </p:txBody>
      </p:sp>
    </p:spTree>
    <p:extLst>
      <p:ext uri="{BB962C8B-B14F-4D97-AF65-F5344CB8AC3E}">
        <p14:creationId xmlns:p14="http://schemas.microsoft.com/office/powerpoint/2010/main" val="364511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838</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Commit Search Design</vt:lpstr>
      <vt:lpstr>Objectives</vt:lpstr>
      <vt:lpstr>Query Dimensions</vt:lpstr>
      <vt:lpstr>Commit Query Design</vt:lpstr>
      <vt:lpstr>Search Query Syntax Tree</vt:lpstr>
      <vt:lpstr>Commit Search AST</vt:lpstr>
      <vt:lpstr>Last Commit Query</vt:lpstr>
      <vt:lpstr>Future Based Queries (Triggers)</vt:lpstr>
      <vt:lpstr>Ranges</vt:lpstr>
      <vt:lpstr>Class Tokens / Class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 Search Design</dc:title>
  <dc:creator>Lukasz Machowski</dc:creator>
  <cp:lastModifiedBy>Lukasz Machowski</cp:lastModifiedBy>
  <cp:revision>19</cp:revision>
  <dcterms:created xsi:type="dcterms:W3CDTF">2019-06-21T08:20:26Z</dcterms:created>
  <dcterms:modified xsi:type="dcterms:W3CDTF">2020-06-27T10:23:19Z</dcterms:modified>
</cp:coreProperties>
</file>