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6" r:id="rId7"/>
    <p:sldId id="268" r:id="rId8"/>
    <p:sldId id="269" r:id="rId9"/>
    <p:sldId id="260" r:id="rId10"/>
    <p:sldId id="262" r:id="rId11"/>
    <p:sldId id="261" r:id="rId12"/>
    <p:sldId id="263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4EA2-5743-4D98-9C20-6C4FBF60E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3EA1F-91D7-4B88-BF01-38B35C4BA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8D6A7-6D45-470F-B408-BDB28C3F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5A17-D44A-44F6-8847-CE0A37028EF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A613-9BFF-4419-A25D-75F38F30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F0A20-DC62-4C76-AE7A-3283E0FE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A54E-D1E6-4C4A-B1AE-37CDFA061A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112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4B0B-97A5-4080-B9C8-6143AACF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A18EA-D955-44C1-B5E5-C33785E66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F857-E5B6-4E3A-8D26-181FC3AE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5A17-D44A-44F6-8847-CE0A37028EF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98C1-52CD-4414-8152-EC37A35F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E6BE0-035F-408F-BEC7-EBB08911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A54E-D1E6-4C4A-B1AE-37CDFA061A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361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5FC24-E41B-44A6-B8A3-CF016B74D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04847-7197-4A34-B73F-4F64967FB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AE606-D01B-4ABF-B2EC-8A0D4334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5A17-D44A-44F6-8847-CE0A37028EF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7E01-57D2-4AF6-84A3-48F4D218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F974C-7748-4711-8FE5-3A3C46AF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A54E-D1E6-4C4A-B1AE-37CDFA061A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368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CC54-5D11-4208-A0DC-A8EFCA1C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0B6D-70DD-49E7-A7AB-61F2C4E22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CBA04-B622-4EDB-A5C7-9A1B8678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5A17-D44A-44F6-8847-CE0A37028EF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E8B6E-CF00-4172-9AC1-97FF3879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4074B-7B25-4441-80ED-9AA175EE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A54E-D1E6-4C4A-B1AE-37CDFA061A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114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DA7E-D0A3-4BD9-80C1-11411D85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6257B-DDAB-45FB-8787-842B27852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CA5D5-6030-44D0-881E-74FBA9EC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5A17-D44A-44F6-8847-CE0A37028EF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8A3EB-BC7E-4343-8046-C373DEE6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D0406-D84B-4E8D-B81C-178D114B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A54E-D1E6-4C4A-B1AE-37CDFA061A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625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FF19-8965-4033-BD5B-ECB9D742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8660D-4F6D-4E99-A256-F0F8BB7EF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4300B-ED28-4DB4-9763-B03B321AA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1CE45-9742-4A77-BEBC-DDA1C03E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5A17-D44A-44F6-8847-CE0A37028EF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41D34-66FB-4318-AA52-12406F94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07972-EA34-4F8F-86F0-73CFE721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A54E-D1E6-4C4A-B1AE-37CDFA061A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713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86AC-41EB-4FEE-95BD-DF7D939D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AAAD7-34FF-47D4-862F-1264F87A5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C5AC3-1699-44A0-8769-E745A5453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6F86B-E6DC-4224-8823-FCF522B25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5322F-E31A-4302-AAD0-9C89B444A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44B24-79F6-4C49-B23C-C3CA4145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5A17-D44A-44F6-8847-CE0A37028EF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84BA7-1CFF-4AFA-88F8-C830E276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DB6D1-B2E3-4779-94FF-6F7269C1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A54E-D1E6-4C4A-B1AE-37CDFA061A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830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B3BF-0421-49CB-8B69-600B2E4C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8B176-DEAE-4824-BC8B-D22C2A00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5A17-D44A-44F6-8847-CE0A37028EF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EBA90-6406-451C-A6DF-B403AC17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AFAAB-190F-4CAB-99E0-F0E0EF98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A54E-D1E6-4C4A-B1AE-37CDFA061A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606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A9E38-A85D-4933-8F6D-57446FDF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5A17-D44A-44F6-8847-CE0A37028EF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173FD-3C68-45F0-A5DC-D9F204E1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E6E11-771F-4422-8ABA-1752C548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A54E-D1E6-4C4A-B1AE-37CDFA061A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169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C2E9-A757-4035-B531-10831BBA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8D7E3-009F-4690-85B9-EA0D71A8F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20E48-7F31-453E-84CB-A5C72C806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9712B-9180-433F-AC49-3BF6B965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5A17-D44A-44F6-8847-CE0A37028EF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291CB-59A2-4D88-BB40-0F0F790E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21A3E-CA7A-47FD-8A6C-1B7C4AD6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A54E-D1E6-4C4A-B1AE-37CDFA061A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104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1482-2EEC-4F3D-820B-05A1C153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62C82-EEF3-47D6-9484-39E87DD1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84CF0-B1DF-4280-A9EC-328A6D193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2AFC4-40D6-4D1A-9679-297A7EC0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5A17-D44A-44F6-8847-CE0A37028EF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16335-7036-4684-917C-479D1857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6B689-0326-47BA-9A87-FA7B3088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A54E-D1E6-4C4A-B1AE-37CDFA061A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883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1A85B-69FB-461E-B647-D754354C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91E96-23E2-4447-B958-904882F2E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40457-567C-4CF1-A43C-3D1EBF4A6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5A17-D44A-44F6-8847-CE0A37028EF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4C213-2A31-48F4-9D24-B9B541B88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F3AA4-D9A8-4F9C-8818-42AD4B4B8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2A54E-D1E6-4C4A-B1AE-37CDFA061A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245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2B55-A8F4-4A44-BA61-25113F0A9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Diff API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1D447-1305-455D-9294-502AC6A62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54922"/>
          </a:xfrm>
        </p:spPr>
        <p:txBody>
          <a:bodyPr>
            <a:normAutofit/>
          </a:bodyPr>
          <a:lstStyle/>
          <a:p>
            <a:r>
              <a:rPr lang="en-US" dirty="0"/>
              <a:t>Luke Machowski</a:t>
            </a:r>
          </a:p>
          <a:p>
            <a:endParaRPr lang="en-US" dirty="0"/>
          </a:p>
          <a:p>
            <a:r>
              <a:rPr lang="en-US" dirty="0"/>
              <a:t>17</a:t>
            </a:r>
            <a:r>
              <a:rPr lang="en-US" baseline="30000" dirty="0"/>
              <a:t>th</a:t>
            </a:r>
            <a:r>
              <a:rPr lang="en-US" dirty="0"/>
              <a:t> October 2018</a:t>
            </a:r>
          </a:p>
        </p:txBody>
      </p:sp>
    </p:spTree>
    <p:extLst>
      <p:ext uri="{BB962C8B-B14F-4D97-AF65-F5344CB8AC3E}">
        <p14:creationId xmlns:p14="http://schemas.microsoft.com/office/powerpoint/2010/main" val="170103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6EFA-3567-4522-B2A7-F7A56C7C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Addition vs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403C-CD6B-4B4D-9C51-C8B90AD1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Path Addition vs Deletion:</a:t>
            </a:r>
          </a:p>
          <a:p>
            <a:pPr lvl="1"/>
            <a:r>
              <a:rPr lang="en-ZA" dirty="0"/>
              <a:t>Addition</a:t>
            </a:r>
          </a:p>
          <a:p>
            <a:pPr lvl="2"/>
            <a:r>
              <a:rPr lang="en-ZA" dirty="0"/>
              <a:t>A new path was added in the content areas</a:t>
            </a:r>
          </a:p>
          <a:p>
            <a:pPr lvl="1"/>
            <a:r>
              <a:rPr lang="en-ZA" dirty="0"/>
              <a:t>Update</a:t>
            </a:r>
          </a:p>
          <a:p>
            <a:pPr lvl="2"/>
            <a:endParaRPr lang="en-ZA" dirty="0"/>
          </a:p>
          <a:p>
            <a:pPr lvl="1"/>
            <a:r>
              <a:rPr lang="en-ZA" dirty="0"/>
              <a:t>Deletion</a:t>
            </a:r>
          </a:p>
          <a:p>
            <a:pPr lvl="2"/>
            <a:r>
              <a:rPr lang="en-ZA" dirty="0"/>
              <a:t>A path that was already existing has been deleted in content area.</a:t>
            </a:r>
          </a:p>
          <a:p>
            <a:r>
              <a:rPr lang="en-ZA" dirty="0"/>
              <a:t>Segment Addition, Deletion and Update:</a:t>
            </a:r>
          </a:p>
          <a:p>
            <a:pPr lvl="1"/>
            <a:r>
              <a:rPr lang="en-ZA" dirty="0"/>
              <a:t>Addition:</a:t>
            </a:r>
          </a:p>
          <a:p>
            <a:pPr lvl="2"/>
            <a:r>
              <a:rPr lang="en-ZA" dirty="0"/>
              <a:t>----</a:t>
            </a:r>
          </a:p>
          <a:p>
            <a:pPr lvl="1"/>
            <a:r>
              <a:rPr lang="en-ZA" dirty="0"/>
              <a:t>Deletion</a:t>
            </a:r>
          </a:p>
          <a:p>
            <a:pPr lvl="2"/>
            <a:r>
              <a:rPr lang="en-ZA" dirty="0"/>
              <a:t>----</a:t>
            </a:r>
          </a:p>
          <a:p>
            <a:pPr lvl="1"/>
            <a:r>
              <a:rPr lang="en-ZA" dirty="0"/>
              <a:t>Update</a:t>
            </a:r>
          </a:p>
          <a:p>
            <a:pPr lvl="2"/>
            <a:r>
              <a:rPr lang="en-ZA" dirty="0"/>
              <a:t>----</a:t>
            </a:r>
          </a:p>
        </p:txBody>
      </p:sp>
    </p:spTree>
    <p:extLst>
      <p:ext uri="{BB962C8B-B14F-4D97-AF65-F5344CB8AC3E}">
        <p14:creationId xmlns:p14="http://schemas.microsoft.com/office/powerpoint/2010/main" val="402663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5D27-0543-41AB-AFF1-E2DE99AE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Approaches to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8F05-56F2-4096-9A96-823BD975A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 Bag of Path-Differences.</a:t>
            </a:r>
          </a:p>
          <a:p>
            <a:pPr lvl="1"/>
            <a:r>
              <a:rPr lang="en-ZA" dirty="0"/>
              <a:t>Defines a Diff as a Key-Value pair.</a:t>
            </a:r>
          </a:p>
          <a:p>
            <a:pPr lvl="1"/>
            <a:r>
              <a:rPr lang="en-ZA" dirty="0"/>
              <a:t>Key is the path and the value is the list of segments.</a:t>
            </a:r>
          </a:p>
          <a:p>
            <a:pPr lvl="1"/>
            <a:r>
              <a:rPr lang="en-ZA" dirty="0"/>
              <a:t>Keys are a representation of all paths that were changed.</a:t>
            </a:r>
          </a:p>
          <a:p>
            <a:pPr lvl="1"/>
            <a:r>
              <a:rPr lang="en-ZA" dirty="0"/>
              <a:t>Values are a representation of the segment level changes.</a:t>
            </a:r>
          </a:p>
          <a:p>
            <a:r>
              <a:rPr lang="en-ZA" dirty="0"/>
              <a:t>A List of Path-Differences.</a:t>
            </a:r>
          </a:p>
          <a:p>
            <a:pPr lvl="1"/>
            <a:r>
              <a:rPr lang="en-ZA" dirty="0"/>
              <a:t>Defines a Diff as a list of </a:t>
            </a:r>
            <a:r>
              <a:rPr lang="en-ZA" dirty="0" err="1"/>
              <a:t>PathLevelDiffs</a:t>
            </a:r>
            <a:r>
              <a:rPr lang="en-ZA" dirty="0"/>
              <a:t>.</a:t>
            </a:r>
          </a:p>
          <a:p>
            <a:pPr lvl="1"/>
            <a:r>
              <a:rPr lang="en-ZA" dirty="0"/>
              <a:t>Each </a:t>
            </a:r>
            <a:r>
              <a:rPr lang="en-ZA" dirty="0" err="1"/>
              <a:t>PathLevelDiff</a:t>
            </a:r>
            <a:r>
              <a:rPr lang="en-ZA" dirty="0"/>
              <a:t> will then contain a list of </a:t>
            </a:r>
            <a:r>
              <a:rPr lang="en-ZA" dirty="0" err="1"/>
              <a:t>SegmentLevelDiffs</a:t>
            </a:r>
            <a:r>
              <a:rPr lang="en-Z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84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5771-7E75-4D7A-9A1B-8D80E892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8D55-122A-42F3-AE3E-8AD4AEE3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 comparison contains segments that have not been changed.</a:t>
            </a:r>
          </a:p>
          <a:p>
            <a:pPr lvl="1"/>
            <a:r>
              <a:rPr lang="en-ZA" dirty="0"/>
              <a:t>A comparison is, as a consequence, an inversion of a diff.</a:t>
            </a:r>
          </a:p>
          <a:p>
            <a:pPr lvl="1"/>
            <a:r>
              <a:rPr lang="en-ZA" dirty="0"/>
              <a:t>Diffs and Comparisons could both have </a:t>
            </a:r>
            <a:r>
              <a:rPr lang="en-ZA" dirty="0" err="1"/>
              <a:t>toComparision</a:t>
            </a:r>
            <a:r>
              <a:rPr lang="en-ZA" dirty="0"/>
              <a:t> and </a:t>
            </a:r>
            <a:r>
              <a:rPr lang="en-ZA" dirty="0" err="1"/>
              <a:t>toDiff</a:t>
            </a:r>
            <a:r>
              <a:rPr lang="en-ZA" dirty="0"/>
              <a:t> methods which will invert them.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5483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4114-D5F1-4109-A909-B17B9A9D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Directionality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66A2-E9C5-4838-AFDB-063DA240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Left and Right</a:t>
            </a:r>
          </a:p>
          <a:p>
            <a:r>
              <a:rPr lang="en-ZA" dirty="0"/>
              <a:t>From and To</a:t>
            </a:r>
          </a:p>
          <a:p>
            <a:r>
              <a:rPr lang="en-ZA" dirty="0"/>
              <a:t>Before and After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0755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D718-9819-4FB8-AB81-D7B48AA6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ADE2-C760-4253-8335-BFC375C51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From and To Commit.</a:t>
            </a:r>
          </a:p>
          <a:p>
            <a:r>
              <a:rPr lang="en-ZA"/>
              <a:t>Diff Bag.</a:t>
            </a:r>
          </a:p>
        </p:txBody>
      </p:sp>
    </p:spTree>
    <p:extLst>
      <p:ext uri="{BB962C8B-B14F-4D97-AF65-F5344CB8AC3E}">
        <p14:creationId xmlns:p14="http://schemas.microsoft.com/office/powerpoint/2010/main" val="192590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521A-846D-4B61-BAA2-58917A09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3718-2DE9-4C20-84C0-D3881E58C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Design an API for Nano VC Diffs.</a:t>
            </a:r>
          </a:p>
          <a:p>
            <a:r>
              <a:rPr lang="en-ZA" dirty="0"/>
              <a:t>All types related to Diffs.</a:t>
            </a:r>
          </a:p>
          <a:p>
            <a:r>
              <a:rPr lang="en-ZA" dirty="0"/>
              <a:t>Define new types if necessary.</a:t>
            </a:r>
          </a:p>
          <a:p>
            <a:r>
              <a:rPr lang="en-ZA" dirty="0"/>
              <a:t>Define the responsibilities of the types.</a:t>
            </a:r>
          </a:p>
          <a:p>
            <a:r>
              <a:rPr lang="en-ZA" dirty="0"/>
              <a:t>Discover and Model the best relationship between the types.</a:t>
            </a:r>
          </a:p>
          <a:p>
            <a:r>
              <a:rPr lang="en-ZA" dirty="0"/>
              <a:t>Name and define concepts and behaviour related to compiling a diff.</a:t>
            </a:r>
          </a:p>
        </p:txBody>
      </p:sp>
    </p:spTree>
    <p:extLst>
      <p:ext uri="{BB962C8B-B14F-4D97-AF65-F5344CB8AC3E}">
        <p14:creationId xmlns:p14="http://schemas.microsoft.com/office/powerpoint/2010/main" val="321627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1E69-21B9-4952-8FE2-D4D97B5C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Current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EECD-EE74-4C7D-A42A-9788107E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Defining Addition, Subtraction and Update of segments.</a:t>
            </a:r>
          </a:p>
        </p:txBody>
      </p:sp>
    </p:spTree>
    <p:extLst>
      <p:ext uri="{BB962C8B-B14F-4D97-AF65-F5344CB8AC3E}">
        <p14:creationId xmlns:p14="http://schemas.microsoft.com/office/powerpoint/2010/main" val="336906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5BC9-2860-4B21-9148-648B980C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is a Diff?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BB5C-217F-4FF2-8FFD-2F6D9C945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Information regarding changes that have occurred from one commit to another.</a:t>
            </a:r>
          </a:p>
          <a:p>
            <a:r>
              <a:rPr lang="en-ZA" dirty="0"/>
              <a:t>Direction of changes helps us know the kind of change that happened.</a:t>
            </a:r>
          </a:p>
          <a:p>
            <a:pPr lvl="1"/>
            <a:r>
              <a:rPr lang="en-ZA" dirty="0"/>
              <a:t>The kinds of changes may be deletion or addition.</a:t>
            </a:r>
          </a:p>
          <a:p>
            <a:pPr lvl="2"/>
            <a:r>
              <a:rPr lang="en-ZA" dirty="0"/>
              <a:t>Define Addition.</a:t>
            </a:r>
          </a:p>
          <a:p>
            <a:pPr lvl="2"/>
            <a:r>
              <a:rPr lang="en-ZA" dirty="0"/>
              <a:t>Define Deletion.</a:t>
            </a:r>
          </a:p>
          <a:p>
            <a:r>
              <a:rPr lang="en-ZA" dirty="0"/>
              <a:t>At the very least, we want to know which paths were changed.</a:t>
            </a:r>
          </a:p>
          <a:p>
            <a:pPr lvl="1"/>
            <a:r>
              <a:rPr lang="en-ZA" dirty="0"/>
              <a:t>A path is a pointer to a byte array. Any deviation in length or content of a byte array is a change and therefore a diff.</a:t>
            </a:r>
          </a:p>
        </p:txBody>
      </p:sp>
    </p:spTree>
    <p:extLst>
      <p:ext uri="{BB962C8B-B14F-4D97-AF65-F5344CB8AC3E}">
        <p14:creationId xmlns:p14="http://schemas.microsoft.com/office/powerpoint/2010/main" val="121780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C520-D741-48DD-997B-79111A1E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Path Level vs Segment Level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AC8C-9364-42DF-97D8-5AFFB978D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Two types of differences are of interest to us.</a:t>
            </a:r>
          </a:p>
          <a:p>
            <a:pPr lvl="1"/>
            <a:r>
              <a:rPr lang="en-ZA" b="1" dirty="0"/>
              <a:t>Path Level: </a:t>
            </a:r>
            <a:r>
              <a:rPr lang="en-ZA" dirty="0"/>
              <a:t>An indication of paths that changed.</a:t>
            </a:r>
          </a:p>
          <a:p>
            <a:pPr lvl="1"/>
            <a:r>
              <a:rPr lang="en-ZA" b="1" dirty="0"/>
              <a:t>Segment Level: </a:t>
            </a:r>
            <a:r>
              <a:rPr lang="en-ZA" dirty="0"/>
              <a:t>A segment is an index range in a byte array representation of a path. A segment level diff is an indication of changes in the form of this range.</a:t>
            </a:r>
          </a:p>
          <a:p>
            <a:pPr lvl="1"/>
            <a:r>
              <a:rPr lang="en-ZA" dirty="0"/>
              <a:t>Segment Level Diffs may contain information defining the kind of change that was implemented i.e. Addition or Deletion.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174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3289-7D65-4CF2-A1C3-4079131C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and Comparison Symmetry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54411-E89E-4911-8542-2684F795F8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 and Area Entry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087AE-BFB5-4B33-B007-082F57DDB1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area is a collection of content at a specific path.</a:t>
            </a:r>
          </a:p>
          <a:p>
            <a:r>
              <a:rPr lang="en-US" dirty="0"/>
              <a:t>The area entry couples a path to its content.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8903D9-C9EB-4C12-BF7E-77842E2DE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Comparison and Comparison Entry</a:t>
            </a:r>
            <a:endParaRPr lang="en-Z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1A1D07-4458-406C-8CAC-51205C0892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comparison is a collection of changes at a specific path.</a:t>
            </a:r>
          </a:p>
          <a:p>
            <a:r>
              <a:rPr lang="en-US" dirty="0"/>
              <a:t>The comparison entry couples a path to a change.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419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rrow: Left-Right-Up 76">
            <a:extLst>
              <a:ext uri="{FF2B5EF4-FFF2-40B4-BE49-F238E27FC236}">
                <a16:creationId xmlns:a16="http://schemas.microsoft.com/office/drawing/2014/main" id="{3345DF5A-CDB1-43F3-9F7A-09B76EA3B980}"/>
              </a:ext>
            </a:extLst>
          </p:cNvPr>
          <p:cNvSpPr/>
          <p:nvPr/>
        </p:nvSpPr>
        <p:spPr>
          <a:xfrm>
            <a:off x="5138054" y="3862457"/>
            <a:ext cx="2211976" cy="1727236"/>
          </a:xfrm>
          <a:prstGeom prst="leftRight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73289-7D65-4CF2-A1C3-4079131C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270"/>
            <a:ext cx="10515600" cy="812582"/>
          </a:xfrm>
        </p:spPr>
        <p:txBody>
          <a:bodyPr/>
          <a:lstStyle/>
          <a:p>
            <a:pPr algn="ctr"/>
            <a:r>
              <a:rPr lang="en-US" dirty="0"/>
              <a:t>Area and Comparison Symmetry</a:t>
            </a:r>
            <a:endParaRPr lang="en-ZA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21CA1C-96BA-4B98-9B26-ECDF2FE1BDAC}"/>
              </a:ext>
            </a:extLst>
          </p:cNvPr>
          <p:cNvGrpSpPr/>
          <p:nvPr/>
        </p:nvGrpSpPr>
        <p:grpSpPr>
          <a:xfrm>
            <a:off x="1645919" y="4386491"/>
            <a:ext cx="3474720" cy="2106384"/>
            <a:chOff x="3814354" y="2656116"/>
            <a:chExt cx="3474720" cy="210638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F1424CA-0881-4487-9A46-A7A9DFDB959B}"/>
                </a:ext>
              </a:extLst>
            </p:cNvPr>
            <p:cNvSpPr/>
            <p:nvPr/>
          </p:nvSpPr>
          <p:spPr>
            <a:xfrm>
              <a:off x="3814354" y="2656116"/>
              <a:ext cx="3474720" cy="2106384"/>
            </a:xfrm>
            <a:prstGeom prst="roundRect">
              <a:avLst>
                <a:gd name="adj" fmla="val 9649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31EC27A-F9D4-43EB-9A82-68C7E1CA5BF1}"/>
                </a:ext>
              </a:extLst>
            </p:cNvPr>
            <p:cNvGrpSpPr/>
            <p:nvPr/>
          </p:nvGrpSpPr>
          <p:grpSpPr>
            <a:xfrm>
              <a:off x="3931918" y="2760143"/>
              <a:ext cx="3235235" cy="431074"/>
              <a:chOff x="1354182" y="2625636"/>
              <a:chExt cx="3235235" cy="431074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426E623-5BC2-4E6A-8625-50D8B223C18A}"/>
                  </a:ext>
                </a:extLst>
              </p:cNvPr>
              <p:cNvSpPr/>
              <p:nvPr/>
            </p:nvSpPr>
            <p:spPr>
              <a:xfrm>
                <a:off x="1354182" y="2625636"/>
                <a:ext cx="3235235" cy="431074"/>
              </a:xfrm>
              <a:prstGeom prst="roundRect">
                <a:avLst>
                  <a:gd name="adj" fmla="val 33891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B10918EC-42AD-44B3-BFDB-46141E1DB63A}"/>
                  </a:ext>
                </a:extLst>
              </p:cNvPr>
              <p:cNvSpPr/>
              <p:nvPr/>
            </p:nvSpPr>
            <p:spPr>
              <a:xfrm>
                <a:off x="1415143" y="2701836"/>
                <a:ext cx="156318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/Name/First</a:t>
                </a:r>
                <a:endParaRPr lang="en-ZA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3F1BAAFB-225F-469C-A053-CD17AC0FB28B}"/>
                  </a:ext>
                </a:extLst>
              </p:cNvPr>
              <p:cNvSpPr/>
              <p:nvPr/>
            </p:nvSpPr>
            <p:spPr>
              <a:xfrm>
                <a:off x="3039293" y="2701836"/>
                <a:ext cx="147174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Lukasz</a:t>
                </a:r>
                <a:endParaRPr lang="en-ZA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1A9DAC0-68F4-4A2E-A7A1-4C92ED1E6FB8}"/>
                </a:ext>
              </a:extLst>
            </p:cNvPr>
            <p:cNvGrpSpPr/>
            <p:nvPr/>
          </p:nvGrpSpPr>
          <p:grpSpPr>
            <a:xfrm>
              <a:off x="3931916" y="3247851"/>
              <a:ext cx="3235235" cy="431074"/>
              <a:chOff x="1354182" y="2625636"/>
              <a:chExt cx="3235235" cy="431074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24B4382-6848-4DBD-8C50-D04FDB6077EB}"/>
                  </a:ext>
                </a:extLst>
              </p:cNvPr>
              <p:cNvSpPr/>
              <p:nvPr/>
            </p:nvSpPr>
            <p:spPr>
              <a:xfrm>
                <a:off x="1354182" y="2625636"/>
                <a:ext cx="3235235" cy="431074"/>
              </a:xfrm>
              <a:prstGeom prst="roundRect">
                <a:avLst>
                  <a:gd name="adj" fmla="val 33891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8963290-12C4-4D77-8E8B-68BE5C4950FF}"/>
                  </a:ext>
                </a:extLst>
              </p:cNvPr>
              <p:cNvSpPr/>
              <p:nvPr/>
            </p:nvSpPr>
            <p:spPr>
              <a:xfrm>
                <a:off x="1415143" y="2701836"/>
                <a:ext cx="156318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/Name/Last</a:t>
                </a:r>
                <a:endParaRPr lang="en-ZA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72356686-1D6B-4631-A56E-C67159BAF27B}"/>
                  </a:ext>
                </a:extLst>
              </p:cNvPr>
              <p:cNvSpPr/>
              <p:nvPr/>
            </p:nvSpPr>
            <p:spPr>
              <a:xfrm>
                <a:off x="3039293" y="2701836"/>
                <a:ext cx="147174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Machowski</a:t>
                </a:r>
                <a:endParaRPr lang="en-ZA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94511A3-8B60-482D-9E0B-4A2453866581}"/>
                </a:ext>
              </a:extLst>
            </p:cNvPr>
            <p:cNvGrpSpPr/>
            <p:nvPr/>
          </p:nvGrpSpPr>
          <p:grpSpPr>
            <a:xfrm>
              <a:off x="3931917" y="3735559"/>
              <a:ext cx="3235235" cy="431074"/>
              <a:chOff x="1354182" y="2625636"/>
              <a:chExt cx="3235235" cy="431074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30DE9C9-85B8-482F-B739-4D1CCA12ECCA}"/>
                  </a:ext>
                </a:extLst>
              </p:cNvPr>
              <p:cNvSpPr/>
              <p:nvPr/>
            </p:nvSpPr>
            <p:spPr>
              <a:xfrm>
                <a:off x="1354182" y="2625636"/>
                <a:ext cx="3235235" cy="431074"/>
              </a:xfrm>
              <a:prstGeom prst="roundRect">
                <a:avLst>
                  <a:gd name="adj" fmla="val 33891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903686B9-DBE5-47B3-91FB-6365F423E576}"/>
                  </a:ext>
                </a:extLst>
              </p:cNvPr>
              <p:cNvSpPr/>
              <p:nvPr/>
            </p:nvSpPr>
            <p:spPr>
              <a:xfrm>
                <a:off x="1415143" y="2701836"/>
                <a:ext cx="156318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/State</a:t>
                </a:r>
                <a:endParaRPr lang="en-ZA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3A478B1-1B94-4E3A-94E3-08C4431014A5}"/>
                  </a:ext>
                </a:extLst>
              </p:cNvPr>
              <p:cNvSpPr/>
              <p:nvPr/>
            </p:nvSpPr>
            <p:spPr>
              <a:xfrm>
                <a:off x="3039293" y="2701836"/>
                <a:ext cx="147174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Valid</a:t>
                </a:r>
                <a:endParaRPr lang="en-ZA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77A2301-A567-407B-99FD-72F4397BF699}"/>
              </a:ext>
            </a:extLst>
          </p:cNvPr>
          <p:cNvGrpSpPr/>
          <p:nvPr/>
        </p:nvGrpSpPr>
        <p:grpSpPr>
          <a:xfrm>
            <a:off x="7471953" y="4386491"/>
            <a:ext cx="3474720" cy="2106384"/>
            <a:chOff x="3814354" y="2656116"/>
            <a:chExt cx="3474720" cy="2106384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3224007-477C-4AFB-A581-3653852940EC}"/>
                </a:ext>
              </a:extLst>
            </p:cNvPr>
            <p:cNvSpPr/>
            <p:nvPr/>
          </p:nvSpPr>
          <p:spPr>
            <a:xfrm>
              <a:off x="3814354" y="2656116"/>
              <a:ext cx="3474720" cy="2106384"/>
            </a:xfrm>
            <a:prstGeom prst="roundRect">
              <a:avLst>
                <a:gd name="adj" fmla="val 9649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84EE088-307D-43C9-A305-AA72B6C88D08}"/>
                </a:ext>
              </a:extLst>
            </p:cNvPr>
            <p:cNvGrpSpPr/>
            <p:nvPr/>
          </p:nvGrpSpPr>
          <p:grpSpPr>
            <a:xfrm>
              <a:off x="3931918" y="2760143"/>
              <a:ext cx="3235235" cy="431074"/>
              <a:chOff x="1354182" y="2625636"/>
              <a:chExt cx="3235235" cy="431074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175846F5-778C-44DD-8C29-DF9EB57C7022}"/>
                  </a:ext>
                </a:extLst>
              </p:cNvPr>
              <p:cNvSpPr/>
              <p:nvPr/>
            </p:nvSpPr>
            <p:spPr>
              <a:xfrm>
                <a:off x="1354182" y="2625636"/>
                <a:ext cx="3235235" cy="431074"/>
              </a:xfrm>
              <a:prstGeom prst="roundRect">
                <a:avLst>
                  <a:gd name="adj" fmla="val 33891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538BD33A-EFA3-449F-9B4E-E3AB37B20C03}"/>
                  </a:ext>
                </a:extLst>
              </p:cNvPr>
              <p:cNvSpPr/>
              <p:nvPr/>
            </p:nvSpPr>
            <p:spPr>
              <a:xfrm>
                <a:off x="1415143" y="2701836"/>
                <a:ext cx="156318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/Name/First</a:t>
                </a:r>
                <a:endParaRPr lang="en-ZA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AE8C3773-AD9B-45B3-954B-074D19C7362E}"/>
                  </a:ext>
                </a:extLst>
              </p:cNvPr>
              <p:cNvSpPr/>
              <p:nvPr/>
            </p:nvSpPr>
            <p:spPr>
              <a:xfrm>
                <a:off x="3039293" y="2701836"/>
                <a:ext cx="147174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Luke</a:t>
                </a:r>
                <a:endParaRPr lang="en-ZA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63AC76-A5F7-44FC-A7A7-BAEF0F3FD25E}"/>
                </a:ext>
              </a:extLst>
            </p:cNvPr>
            <p:cNvGrpSpPr/>
            <p:nvPr/>
          </p:nvGrpSpPr>
          <p:grpSpPr>
            <a:xfrm>
              <a:off x="3931916" y="3247851"/>
              <a:ext cx="3235235" cy="431074"/>
              <a:chOff x="1354182" y="2625636"/>
              <a:chExt cx="3235235" cy="431074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0EC096AD-9B2E-45D5-9D70-2E8D9763A472}"/>
                  </a:ext>
                </a:extLst>
              </p:cNvPr>
              <p:cNvSpPr/>
              <p:nvPr/>
            </p:nvSpPr>
            <p:spPr>
              <a:xfrm>
                <a:off x="1354182" y="2625636"/>
                <a:ext cx="3235235" cy="431074"/>
              </a:xfrm>
              <a:prstGeom prst="roundRect">
                <a:avLst>
                  <a:gd name="adj" fmla="val 33891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4106BED3-0990-436B-A66D-C6F3364B02D0}"/>
                  </a:ext>
                </a:extLst>
              </p:cNvPr>
              <p:cNvSpPr/>
              <p:nvPr/>
            </p:nvSpPr>
            <p:spPr>
              <a:xfrm>
                <a:off x="1415143" y="2701836"/>
                <a:ext cx="156318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/Name/Last</a:t>
                </a:r>
                <a:endParaRPr lang="en-ZA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D2679FF6-88A3-4A19-B149-EBB77D640BFF}"/>
                  </a:ext>
                </a:extLst>
              </p:cNvPr>
              <p:cNvSpPr/>
              <p:nvPr/>
            </p:nvSpPr>
            <p:spPr>
              <a:xfrm>
                <a:off x="3039293" y="2701836"/>
                <a:ext cx="147174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Machowski</a:t>
                </a:r>
                <a:endParaRPr lang="en-ZA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401D328-749F-45C2-AD4C-236F6E8EEE3A}"/>
                </a:ext>
              </a:extLst>
            </p:cNvPr>
            <p:cNvGrpSpPr/>
            <p:nvPr/>
          </p:nvGrpSpPr>
          <p:grpSpPr>
            <a:xfrm>
              <a:off x="3931919" y="4223268"/>
              <a:ext cx="3235235" cy="431074"/>
              <a:chOff x="1354182" y="2625636"/>
              <a:chExt cx="3235235" cy="431074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748EB748-37DB-46AD-8802-3885538B6002}"/>
                  </a:ext>
                </a:extLst>
              </p:cNvPr>
              <p:cNvSpPr/>
              <p:nvPr/>
            </p:nvSpPr>
            <p:spPr>
              <a:xfrm>
                <a:off x="1354182" y="2625636"/>
                <a:ext cx="3235235" cy="431074"/>
              </a:xfrm>
              <a:prstGeom prst="roundRect">
                <a:avLst>
                  <a:gd name="adj" fmla="val 33891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9E0DE23F-4815-42B1-AD5B-6E275AF15233}"/>
                  </a:ext>
                </a:extLst>
              </p:cNvPr>
              <p:cNvSpPr/>
              <p:nvPr/>
            </p:nvSpPr>
            <p:spPr>
              <a:xfrm>
                <a:off x="1415143" y="2701836"/>
                <a:ext cx="156318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/Status</a:t>
                </a:r>
                <a:endParaRPr lang="en-ZA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B812B336-A4D3-4482-B9C3-9B8892B93E30}"/>
                  </a:ext>
                </a:extLst>
              </p:cNvPr>
              <p:cNvSpPr/>
              <p:nvPr/>
            </p:nvSpPr>
            <p:spPr>
              <a:xfrm>
                <a:off x="3039293" y="2701836"/>
                <a:ext cx="147174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Valid</a:t>
                </a:r>
                <a:endParaRPr lang="en-ZA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D4072C-5CC3-4964-95D7-FD281B1586C4}"/>
              </a:ext>
            </a:extLst>
          </p:cNvPr>
          <p:cNvGrpSpPr/>
          <p:nvPr/>
        </p:nvGrpSpPr>
        <p:grpSpPr>
          <a:xfrm>
            <a:off x="4358640" y="1669547"/>
            <a:ext cx="3474720" cy="2106384"/>
            <a:chOff x="3814354" y="2656116"/>
            <a:chExt cx="3474720" cy="2106384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F135A48B-472E-406F-82C8-FEDEB63F48ED}"/>
                </a:ext>
              </a:extLst>
            </p:cNvPr>
            <p:cNvSpPr/>
            <p:nvPr/>
          </p:nvSpPr>
          <p:spPr>
            <a:xfrm>
              <a:off x="3814354" y="2656116"/>
              <a:ext cx="3474720" cy="2106384"/>
            </a:xfrm>
            <a:prstGeom prst="roundRect">
              <a:avLst>
                <a:gd name="adj" fmla="val 9649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07AFB3A-5D70-41B4-8232-493A3947DC69}"/>
                </a:ext>
              </a:extLst>
            </p:cNvPr>
            <p:cNvGrpSpPr/>
            <p:nvPr/>
          </p:nvGrpSpPr>
          <p:grpSpPr>
            <a:xfrm>
              <a:off x="3931918" y="2760143"/>
              <a:ext cx="3235235" cy="431074"/>
              <a:chOff x="1354182" y="2625636"/>
              <a:chExt cx="3235235" cy="431074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AB3F90CD-6DB8-4D7F-A3CC-256DDF64A9D8}"/>
                  </a:ext>
                </a:extLst>
              </p:cNvPr>
              <p:cNvSpPr/>
              <p:nvPr/>
            </p:nvSpPr>
            <p:spPr>
              <a:xfrm>
                <a:off x="1354182" y="2625636"/>
                <a:ext cx="3235235" cy="431074"/>
              </a:xfrm>
              <a:prstGeom prst="roundRect">
                <a:avLst>
                  <a:gd name="adj" fmla="val 33891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686B7E5A-B1E8-42FB-B7A9-AF986E7E2BFF}"/>
                  </a:ext>
                </a:extLst>
              </p:cNvPr>
              <p:cNvSpPr/>
              <p:nvPr/>
            </p:nvSpPr>
            <p:spPr>
              <a:xfrm>
                <a:off x="1415143" y="2701836"/>
                <a:ext cx="156318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/Name/First</a:t>
                </a:r>
                <a:endParaRPr lang="en-ZA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B9A6ADC3-144A-44D1-9D05-6DAEE0F38BD9}"/>
                  </a:ext>
                </a:extLst>
              </p:cNvPr>
              <p:cNvSpPr/>
              <p:nvPr/>
            </p:nvSpPr>
            <p:spPr>
              <a:xfrm>
                <a:off x="3039293" y="2701836"/>
                <a:ext cx="147174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Changed</a:t>
                </a:r>
                <a:endParaRPr lang="en-ZA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F300963-EAC5-4C62-85E3-C8959D2D1DC8}"/>
                </a:ext>
              </a:extLst>
            </p:cNvPr>
            <p:cNvGrpSpPr/>
            <p:nvPr/>
          </p:nvGrpSpPr>
          <p:grpSpPr>
            <a:xfrm>
              <a:off x="3931916" y="3247851"/>
              <a:ext cx="3235235" cy="431074"/>
              <a:chOff x="1354182" y="2625636"/>
              <a:chExt cx="3235235" cy="431074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4CA338F4-A86A-4365-AB8A-862320386632}"/>
                  </a:ext>
                </a:extLst>
              </p:cNvPr>
              <p:cNvSpPr/>
              <p:nvPr/>
            </p:nvSpPr>
            <p:spPr>
              <a:xfrm>
                <a:off x="1354182" y="2625636"/>
                <a:ext cx="3235235" cy="431074"/>
              </a:xfrm>
              <a:prstGeom prst="roundRect">
                <a:avLst>
                  <a:gd name="adj" fmla="val 33891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918783DB-B9BE-42A6-BDAA-ED5996683E7D}"/>
                  </a:ext>
                </a:extLst>
              </p:cNvPr>
              <p:cNvSpPr/>
              <p:nvPr/>
            </p:nvSpPr>
            <p:spPr>
              <a:xfrm>
                <a:off x="1415143" y="2701836"/>
                <a:ext cx="156318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/Name/Last</a:t>
                </a:r>
                <a:endParaRPr lang="en-ZA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63D2CD5F-66AF-48A4-AEE0-06CF641A10F0}"/>
                  </a:ext>
                </a:extLst>
              </p:cNvPr>
              <p:cNvSpPr/>
              <p:nvPr/>
            </p:nvSpPr>
            <p:spPr>
              <a:xfrm>
                <a:off x="3039293" y="2701836"/>
                <a:ext cx="147174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Unchanged</a:t>
                </a:r>
                <a:endParaRPr lang="en-ZA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6F16BDC-2DDF-4E14-8127-E3ED827BB649}"/>
                </a:ext>
              </a:extLst>
            </p:cNvPr>
            <p:cNvGrpSpPr/>
            <p:nvPr/>
          </p:nvGrpSpPr>
          <p:grpSpPr>
            <a:xfrm>
              <a:off x="3931917" y="3735559"/>
              <a:ext cx="3235235" cy="431074"/>
              <a:chOff x="1354182" y="2625636"/>
              <a:chExt cx="3235235" cy="431074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53B3F460-5ADF-445F-8145-72B7A1EA7CE9}"/>
                  </a:ext>
                </a:extLst>
              </p:cNvPr>
              <p:cNvSpPr/>
              <p:nvPr/>
            </p:nvSpPr>
            <p:spPr>
              <a:xfrm>
                <a:off x="1354182" y="2625636"/>
                <a:ext cx="3235235" cy="431074"/>
              </a:xfrm>
              <a:prstGeom prst="roundRect">
                <a:avLst>
                  <a:gd name="adj" fmla="val 33891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F0E2113D-D13B-4A8D-A6F1-7A9871CB20F2}"/>
                  </a:ext>
                </a:extLst>
              </p:cNvPr>
              <p:cNvSpPr/>
              <p:nvPr/>
            </p:nvSpPr>
            <p:spPr>
              <a:xfrm>
                <a:off x="1415143" y="2701836"/>
                <a:ext cx="156318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/State</a:t>
                </a:r>
                <a:endParaRPr lang="en-ZA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8579C625-11AF-42B7-88D6-3FA6C2FE1553}"/>
                  </a:ext>
                </a:extLst>
              </p:cNvPr>
              <p:cNvSpPr/>
              <p:nvPr/>
            </p:nvSpPr>
            <p:spPr>
              <a:xfrm>
                <a:off x="3039293" y="2701836"/>
                <a:ext cx="147174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Deleted</a:t>
                </a:r>
                <a:endParaRPr lang="en-ZA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E9073C-16F9-43F1-837B-3F0BD0980F65}"/>
                </a:ext>
              </a:extLst>
            </p:cNvPr>
            <p:cNvGrpSpPr/>
            <p:nvPr/>
          </p:nvGrpSpPr>
          <p:grpSpPr>
            <a:xfrm>
              <a:off x="3931919" y="4223268"/>
              <a:ext cx="3235235" cy="431074"/>
              <a:chOff x="1354182" y="2625636"/>
              <a:chExt cx="3235235" cy="431074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D451689D-CB3D-4964-A9F4-C541065406AC}"/>
                  </a:ext>
                </a:extLst>
              </p:cNvPr>
              <p:cNvSpPr/>
              <p:nvPr/>
            </p:nvSpPr>
            <p:spPr>
              <a:xfrm>
                <a:off x="1354182" y="2625636"/>
                <a:ext cx="3235235" cy="431074"/>
              </a:xfrm>
              <a:prstGeom prst="roundRect">
                <a:avLst>
                  <a:gd name="adj" fmla="val 33891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C1B03E3-070C-4768-B290-11B2DB2D45E5}"/>
                  </a:ext>
                </a:extLst>
              </p:cNvPr>
              <p:cNvSpPr/>
              <p:nvPr/>
            </p:nvSpPr>
            <p:spPr>
              <a:xfrm>
                <a:off x="1415143" y="2701836"/>
                <a:ext cx="156318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/Status</a:t>
                </a:r>
                <a:endParaRPr lang="en-ZA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FEB4200-CB9F-4E09-B14C-4F916715F3A1}"/>
                  </a:ext>
                </a:extLst>
              </p:cNvPr>
              <p:cNvSpPr/>
              <p:nvPr/>
            </p:nvSpPr>
            <p:spPr>
              <a:xfrm>
                <a:off x="3039293" y="2701836"/>
                <a:ext cx="147174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Added</a:t>
                </a:r>
                <a:endParaRPr lang="en-ZA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78" name="Graphic 74" descr="Gears">
            <a:extLst>
              <a:ext uri="{FF2B5EF4-FFF2-40B4-BE49-F238E27FC236}">
                <a16:creationId xmlns:a16="http://schemas.microsoft.com/office/drawing/2014/main" id="{63B8D7B5-F842-40CD-8DAB-BFF3D585D30D}"/>
              </a:ext>
            </a:extLst>
          </p:cNvPr>
          <p:cNvGrpSpPr/>
          <p:nvPr/>
        </p:nvGrpSpPr>
        <p:grpSpPr>
          <a:xfrm rot="19928233">
            <a:off x="5614945" y="4349129"/>
            <a:ext cx="1258194" cy="1258194"/>
            <a:chOff x="5913115" y="4723499"/>
            <a:chExt cx="661853" cy="661853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BC9C938-27EA-45CF-B3B1-1A9EE9BBBA4E}"/>
                </a:ext>
              </a:extLst>
            </p:cNvPr>
            <p:cNvSpPr/>
            <p:nvPr/>
          </p:nvSpPr>
          <p:spPr>
            <a:xfrm>
              <a:off x="6168204" y="4775206"/>
              <a:ext cx="303349" cy="303349"/>
            </a:xfrm>
            <a:custGeom>
              <a:avLst/>
              <a:gdLst>
                <a:gd name="connsiteX0" fmla="*/ 153743 w 303349"/>
                <a:gd name="connsiteY0" fmla="*/ 205450 h 303349"/>
                <a:gd name="connsiteX1" fmla="*/ 102036 w 303349"/>
                <a:gd name="connsiteY1" fmla="*/ 153743 h 303349"/>
                <a:gd name="connsiteX2" fmla="*/ 153743 w 303349"/>
                <a:gd name="connsiteY2" fmla="*/ 102036 h 303349"/>
                <a:gd name="connsiteX3" fmla="*/ 205450 w 303349"/>
                <a:gd name="connsiteY3" fmla="*/ 153743 h 303349"/>
                <a:gd name="connsiteX4" fmla="*/ 153743 w 303349"/>
                <a:gd name="connsiteY4" fmla="*/ 205450 h 303349"/>
                <a:gd name="connsiteX5" fmla="*/ 270257 w 303349"/>
                <a:gd name="connsiteY5" fmla="*/ 121340 h 303349"/>
                <a:gd name="connsiteX6" fmla="*/ 259226 w 303349"/>
                <a:gd name="connsiteY6" fmla="*/ 94452 h 303349"/>
                <a:gd name="connsiteX7" fmla="*/ 270257 w 303349"/>
                <a:gd name="connsiteY7" fmla="*/ 62049 h 303349"/>
                <a:gd name="connsiteX8" fmla="*/ 245437 w 303349"/>
                <a:gd name="connsiteY8" fmla="*/ 37229 h 303349"/>
                <a:gd name="connsiteX9" fmla="*/ 213034 w 303349"/>
                <a:gd name="connsiteY9" fmla="*/ 48260 h 303349"/>
                <a:gd name="connsiteX10" fmla="*/ 186146 w 303349"/>
                <a:gd name="connsiteY10" fmla="*/ 37229 h 303349"/>
                <a:gd name="connsiteX11" fmla="*/ 170979 w 303349"/>
                <a:gd name="connsiteY11" fmla="*/ 6894 h 303349"/>
                <a:gd name="connsiteX12" fmla="*/ 136507 w 303349"/>
                <a:gd name="connsiteY12" fmla="*/ 6894 h 303349"/>
                <a:gd name="connsiteX13" fmla="*/ 121340 w 303349"/>
                <a:gd name="connsiteY13" fmla="*/ 37229 h 303349"/>
                <a:gd name="connsiteX14" fmla="*/ 94452 w 303349"/>
                <a:gd name="connsiteY14" fmla="*/ 48260 h 303349"/>
                <a:gd name="connsiteX15" fmla="*/ 62049 w 303349"/>
                <a:gd name="connsiteY15" fmla="*/ 37229 h 303349"/>
                <a:gd name="connsiteX16" fmla="*/ 37229 w 303349"/>
                <a:gd name="connsiteY16" fmla="*/ 62049 h 303349"/>
                <a:gd name="connsiteX17" fmla="*/ 48260 w 303349"/>
                <a:gd name="connsiteY17" fmla="*/ 94452 h 303349"/>
                <a:gd name="connsiteX18" fmla="*/ 37229 w 303349"/>
                <a:gd name="connsiteY18" fmla="*/ 121340 h 303349"/>
                <a:gd name="connsiteX19" fmla="*/ 6894 w 303349"/>
                <a:gd name="connsiteY19" fmla="*/ 136507 h 303349"/>
                <a:gd name="connsiteX20" fmla="*/ 6894 w 303349"/>
                <a:gd name="connsiteY20" fmla="*/ 170979 h 303349"/>
                <a:gd name="connsiteX21" fmla="*/ 37229 w 303349"/>
                <a:gd name="connsiteY21" fmla="*/ 186146 h 303349"/>
                <a:gd name="connsiteX22" fmla="*/ 48260 w 303349"/>
                <a:gd name="connsiteY22" fmla="*/ 213034 h 303349"/>
                <a:gd name="connsiteX23" fmla="*/ 37229 w 303349"/>
                <a:gd name="connsiteY23" fmla="*/ 245437 h 303349"/>
                <a:gd name="connsiteX24" fmla="*/ 61359 w 303349"/>
                <a:gd name="connsiteY24" fmla="*/ 269567 h 303349"/>
                <a:gd name="connsiteX25" fmla="*/ 93762 w 303349"/>
                <a:gd name="connsiteY25" fmla="*/ 258536 h 303349"/>
                <a:gd name="connsiteX26" fmla="*/ 120650 w 303349"/>
                <a:gd name="connsiteY26" fmla="*/ 269567 h 303349"/>
                <a:gd name="connsiteX27" fmla="*/ 135818 w 303349"/>
                <a:gd name="connsiteY27" fmla="*/ 299902 h 303349"/>
                <a:gd name="connsiteX28" fmla="*/ 170289 w 303349"/>
                <a:gd name="connsiteY28" fmla="*/ 299902 h 303349"/>
                <a:gd name="connsiteX29" fmla="*/ 185457 w 303349"/>
                <a:gd name="connsiteY29" fmla="*/ 269567 h 303349"/>
                <a:gd name="connsiteX30" fmla="*/ 212345 w 303349"/>
                <a:gd name="connsiteY30" fmla="*/ 258536 h 303349"/>
                <a:gd name="connsiteX31" fmla="*/ 244748 w 303349"/>
                <a:gd name="connsiteY31" fmla="*/ 269567 h 303349"/>
                <a:gd name="connsiteX32" fmla="*/ 269567 w 303349"/>
                <a:gd name="connsiteY32" fmla="*/ 245437 h 303349"/>
                <a:gd name="connsiteX33" fmla="*/ 258536 w 303349"/>
                <a:gd name="connsiteY33" fmla="*/ 213034 h 303349"/>
                <a:gd name="connsiteX34" fmla="*/ 270257 w 303349"/>
                <a:gd name="connsiteY34" fmla="*/ 186146 h 303349"/>
                <a:gd name="connsiteX35" fmla="*/ 300592 w 303349"/>
                <a:gd name="connsiteY35" fmla="*/ 170979 h 303349"/>
                <a:gd name="connsiteX36" fmla="*/ 300592 w 303349"/>
                <a:gd name="connsiteY36" fmla="*/ 136507 h 303349"/>
                <a:gd name="connsiteX37" fmla="*/ 270257 w 303349"/>
                <a:gd name="connsiteY37" fmla="*/ 121340 h 30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03349" h="303349">
                  <a:moveTo>
                    <a:pt x="153743" y="205450"/>
                  </a:moveTo>
                  <a:cubicBezTo>
                    <a:pt x="124787" y="205450"/>
                    <a:pt x="102036" y="182010"/>
                    <a:pt x="102036" y="153743"/>
                  </a:cubicBezTo>
                  <a:cubicBezTo>
                    <a:pt x="102036" y="125476"/>
                    <a:pt x="125476" y="102036"/>
                    <a:pt x="153743" y="102036"/>
                  </a:cubicBezTo>
                  <a:cubicBezTo>
                    <a:pt x="182699" y="102036"/>
                    <a:pt x="205450" y="125476"/>
                    <a:pt x="205450" y="153743"/>
                  </a:cubicBezTo>
                  <a:cubicBezTo>
                    <a:pt x="205450" y="182010"/>
                    <a:pt x="182010" y="205450"/>
                    <a:pt x="153743" y="205450"/>
                  </a:cubicBezTo>
                  <a:close/>
                  <a:moveTo>
                    <a:pt x="270257" y="121340"/>
                  </a:moveTo>
                  <a:cubicBezTo>
                    <a:pt x="267499" y="111688"/>
                    <a:pt x="264052" y="102725"/>
                    <a:pt x="259226" y="94452"/>
                  </a:cubicBezTo>
                  <a:lnTo>
                    <a:pt x="270257" y="62049"/>
                  </a:lnTo>
                  <a:lnTo>
                    <a:pt x="245437" y="37229"/>
                  </a:lnTo>
                  <a:lnTo>
                    <a:pt x="213034" y="48260"/>
                  </a:lnTo>
                  <a:cubicBezTo>
                    <a:pt x="204761" y="43434"/>
                    <a:pt x="195798" y="39987"/>
                    <a:pt x="186146" y="37229"/>
                  </a:cubicBezTo>
                  <a:lnTo>
                    <a:pt x="170979" y="6894"/>
                  </a:lnTo>
                  <a:lnTo>
                    <a:pt x="136507" y="6894"/>
                  </a:lnTo>
                  <a:lnTo>
                    <a:pt x="121340" y="37229"/>
                  </a:lnTo>
                  <a:cubicBezTo>
                    <a:pt x="111688" y="39987"/>
                    <a:pt x="102725" y="43434"/>
                    <a:pt x="94452" y="48260"/>
                  </a:cubicBezTo>
                  <a:lnTo>
                    <a:pt x="62049" y="37229"/>
                  </a:lnTo>
                  <a:lnTo>
                    <a:pt x="37229" y="62049"/>
                  </a:lnTo>
                  <a:lnTo>
                    <a:pt x="48260" y="94452"/>
                  </a:lnTo>
                  <a:cubicBezTo>
                    <a:pt x="43434" y="102725"/>
                    <a:pt x="39987" y="111688"/>
                    <a:pt x="37229" y="121340"/>
                  </a:cubicBezTo>
                  <a:lnTo>
                    <a:pt x="6894" y="136507"/>
                  </a:lnTo>
                  <a:lnTo>
                    <a:pt x="6894" y="170979"/>
                  </a:lnTo>
                  <a:lnTo>
                    <a:pt x="37229" y="186146"/>
                  </a:lnTo>
                  <a:cubicBezTo>
                    <a:pt x="39987" y="195798"/>
                    <a:pt x="43434" y="204761"/>
                    <a:pt x="48260" y="213034"/>
                  </a:cubicBezTo>
                  <a:lnTo>
                    <a:pt x="37229" y="245437"/>
                  </a:lnTo>
                  <a:lnTo>
                    <a:pt x="61359" y="269567"/>
                  </a:lnTo>
                  <a:lnTo>
                    <a:pt x="93762" y="258536"/>
                  </a:lnTo>
                  <a:cubicBezTo>
                    <a:pt x="102036" y="263362"/>
                    <a:pt x="110998" y="266809"/>
                    <a:pt x="120650" y="269567"/>
                  </a:cubicBezTo>
                  <a:lnTo>
                    <a:pt x="135818" y="299902"/>
                  </a:lnTo>
                  <a:lnTo>
                    <a:pt x="170289" y="299902"/>
                  </a:lnTo>
                  <a:lnTo>
                    <a:pt x="185457" y="269567"/>
                  </a:lnTo>
                  <a:cubicBezTo>
                    <a:pt x="195109" y="266809"/>
                    <a:pt x="204071" y="263362"/>
                    <a:pt x="212345" y="258536"/>
                  </a:cubicBezTo>
                  <a:lnTo>
                    <a:pt x="244748" y="269567"/>
                  </a:lnTo>
                  <a:lnTo>
                    <a:pt x="269567" y="245437"/>
                  </a:lnTo>
                  <a:lnTo>
                    <a:pt x="258536" y="213034"/>
                  </a:lnTo>
                  <a:cubicBezTo>
                    <a:pt x="263362" y="204761"/>
                    <a:pt x="267499" y="195109"/>
                    <a:pt x="270257" y="186146"/>
                  </a:cubicBezTo>
                  <a:lnTo>
                    <a:pt x="300592" y="170979"/>
                  </a:lnTo>
                  <a:lnTo>
                    <a:pt x="300592" y="136507"/>
                  </a:lnTo>
                  <a:lnTo>
                    <a:pt x="270257" y="121340"/>
                  </a:lnTo>
                  <a:close/>
                </a:path>
              </a:pathLst>
            </a:cu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ZA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92D1BB8-F1E8-4775-ACE2-F0A0C733E874}"/>
                </a:ext>
              </a:extLst>
            </p:cNvPr>
            <p:cNvSpPr/>
            <p:nvPr/>
          </p:nvSpPr>
          <p:spPr>
            <a:xfrm>
              <a:off x="6012393" y="5026159"/>
              <a:ext cx="303349" cy="303349"/>
            </a:xfrm>
            <a:custGeom>
              <a:avLst/>
              <a:gdLst>
                <a:gd name="connsiteX0" fmla="*/ 153743 w 303349"/>
                <a:gd name="connsiteY0" fmla="*/ 205450 h 303349"/>
                <a:gd name="connsiteX1" fmla="*/ 102036 w 303349"/>
                <a:gd name="connsiteY1" fmla="*/ 153743 h 303349"/>
                <a:gd name="connsiteX2" fmla="*/ 153743 w 303349"/>
                <a:gd name="connsiteY2" fmla="*/ 102036 h 303349"/>
                <a:gd name="connsiteX3" fmla="*/ 205450 w 303349"/>
                <a:gd name="connsiteY3" fmla="*/ 153743 h 303349"/>
                <a:gd name="connsiteX4" fmla="*/ 153743 w 303349"/>
                <a:gd name="connsiteY4" fmla="*/ 205450 h 303349"/>
                <a:gd name="connsiteX5" fmla="*/ 153743 w 303349"/>
                <a:gd name="connsiteY5" fmla="*/ 205450 h 303349"/>
                <a:gd name="connsiteX6" fmla="*/ 259226 w 303349"/>
                <a:gd name="connsiteY6" fmla="*/ 94452 h 303349"/>
                <a:gd name="connsiteX7" fmla="*/ 270257 w 303349"/>
                <a:gd name="connsiteY7" fmla="*/ 62049 h 303349"/>
                <a:gd name="connsiteX8" fmla="*/ 245437 w 303349"/>
                <a:gd name="connsiteY8" fmla="*/ 37229 h 303349"/>
                <a:gd name="connsiteX9" fmla="*/ 213034 w 303349"/>
                <a:gd name="connsiteY9" fmla="*/ 48260 h 303349"/>
                <a:gd name="connsiteX10" fmla="*/ 186146 w 303349"/>
                <a:gd name="connsiteY10" fmla="*/ 37229 h 303349"/>
                <a:gd name="connsiteX11" fmla="*/ 170979 w 303349"/>
                <a:gd name="connsiteY11" fmla="*/ 6894 h 303349"/>
                <a:gd name="connsiteX12" fmla="*/ 136507 w 303349"/>
                <a:gd name="connsiteY12" fmla="*/ 6894 h 303349"/>
                <a:gd name="connsiteX13" fmla="*/ 121340 w 303349"/>
                <a:gd name="connsiteY13" fmla="*/ 37229 h 303349"/>
                <a:gd name="connsiteX14" fmla="*/ 94452 w 303349"/>
                <a:gd name="connsiteY14" fmla="*/ 48260 h 303349"/>
                <a:gd name="connsiteX15" fmla="*/ 62049 w 303349"/>
                <a:gd name="connsiteY15" fmla="*/ 37229 h 303349"/>
                <a:gd name="connsiteX16" fmla="*/ 37919 w 303349"/>
                <a:gd name="connsiteY16" fmla="*/ 61359 h 303349"/>
                <a:gd name="connsiteX17" fmla="*/ 48260 w 303349"/>
                <a:gd name="connsiteY17" fmla="*/ 93762 h 303349"/>
                <a:gd name="connsiteX18" fmla="*/ 37229 w 303349"/>
                <a:gd name="connsiteY18" fmla="*/ 120650 h 303349"/>
                <a:gd name="connsiteX19" fmla="*/ 6894 w 303349"/>
                <a:gd name="connsiteY19" fmla="*/ 135818 h 303349"/>
                <a:gd name="connsiteX20" fmla="*/ 6894 w 303349"/>
                <a:gd name="connsiteY20" fmla="*/ 170289 h 303349"/>
                <a:gd name="connsiteX21" fmla="*/ 37229 w 303349"/>
                <a:gd name="connsiteY21" fmla="*/ 185457 h 303349"/>
                <a:gd name="connsiteX22" fmla="*/ 48260 w 303349"/>
                <a:gd name="connsiteY22" fmla="*/ 212344 h 303349"/>
                <a:gd name="connsiteX23" fmla="*/ 37919 w 303349"/>
                <a:gd name="connsiteY23" fmla="*/ 244748 h 303349"/>
                <a:gd name="connsiteX24" fmla="*/ 62049 w 303349"/>
                <a:gd name="connsiteY24" fmla="*/ 268878 h 303349"/>
                <a:gd name="connsiteX25" fmla="*/ 94452 w 303349"/>
                <a:gd name="connsiteY25" fmla="*/ 258536 h 303349"/>
                <a:gd name="connsiteX26" fmla="*/ 121340 w 303349"/>
                <a:gd name="connsiteY26" fmla="*/ 269567 h 303349"/>
                <a:gd name="connsiteX27" fmla="*/ 136507 w 303349"/>
                <a:gd name="connsiteY27" fmla="*/ 299902 h 303349"/>
                <a:gd name="connsiteX28" fmla="*/ 170979 w 303349"/>
                <a:gd name="connsiteY28" fmla="*/ 299902 h 303349"/>
                <a:gd name="connsiteX29" fmla="*/ 186146 w 303349"/>
                <a:gd name="connsiteY29" fmla="*/ 269567 h 303349"/>
                <a:gd name="connsiteX30" fmla="*/ 213034 w 303349"/>
                <a:gd name="connsiteY30" fmla="*/ 258536 h 303349"/>
                <a:gd name="connsiteX31" fmla="*/ 245437 w 303349"/>
                <a:gd name="connsiteY31" fmla="*/ 269567 h 303349"/>
                <a:gd name="connsiteX32" fmla="*/ 269567 w 303349"/>
                <a:gd name="connsiteY32" fmla="*/ 244748 h 303349"/>
                <a:gd name="connsiteX33" fmla="*/ 259226 w 303349"/>
                <a:gd name="connsiteY33" fmla="*/ 213034 h 303349"/>
                <a:gd name="connsiteX34" fmla="*/ 270257 w 303349"/>
                <a:gd name="connsiteY34" fmla="*/ 186146 h 303349"/>
                <a:gd name="connsiteX35" fmla="*/ 300592 w 303349"/>
                <a:gd name="connsiteY35" fmla="*/ 170979 h 303349"/>
                <a:gd name="connsiteX36" fmla="*/ 300592 w 303349"/>
                <a:gd name="connsiteY36" fmla="*/ 136507 h 303349"/>
                <a:gd name="connsiteX37" fmla="*/ 270257 w 303349"/>
                <a:gd name="connsiteY37" fmla="*/ 121340 h 303349"/>
                <a:gd name="connsiteX38" fmla="*/ 259226 w 303349"/>
                <a:gd name="connsiteY38" fmla="*/ 94452 h 30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03349" h="303349">
                  <a:moveTo>
                    <a:pt x="153743" y="205450"/>
                  </a:moveTo>
                  <a:cubicBezTo>
                    <a:pt x="124787" y="205450"/>
                    <a:pt x="102036" y="182010"/>
                    <a:pt x="102036" y="153743"/>
                  </a:cubicBezTo>
                  <a:cubicBezTo>
                    <a:pt x="102036" y="124787"/>
                    <a:pt x="125476" y="102036"/>
                    <a:pt x="153743" y="102036"/>
                  </a:cubicBezTo>
                  <a:cubicBezTo>
                    <a:pt x="182699" y="102036"/>
                    <a:pt x="205450" y="125476"/>
                    <a:pt x="205450" y="153743"/>
                  </a:cubicBezTo>
                  <a:cubicBezTo>
                    <a:pt x="205450" y="182010"/>
                    <a:pt x="182699" y="205450"/>
                    <a:pt x="153743" y="205450"/>
                  </a:cubicBezTo>
                  <a:lnTo>
                    <a:pt x="153743" y="205450"/>
                  </a:lnTo>
                  <a:close/>
                  <a:moveTo>
                    <a:pt x="259226" y="94452"/>
                  </a:moveTo>
                  <a:lnTo>
                    <a:pt x="270257" y="62049"/>
                  </a:lnTo>
                  <a:lnTo>
                    <a:pt x="245437" y="37229"/>
                  </a:lnTo>
                  <a:lnTo>
                    <a:pt x="213034" y="48260"/>
                  </a:lnTo>
                  <a:cubicBezTo>
                    <a:pt x="204761" y="43434"/>
                    <a:pt x="195109" y="39987"/>
                    <a:pt x="186146" y="37229"/>
                  </a:cubicBezTo>
                  <a:lnTo>
                    <a:pt x="170979" y="6894"/>
                  </a:lnTo>
                  <a:lnTo>
                    <a:pt x="136507" y="6894"/>
                  </a:lnTo>
                  <a:lnTo>
                    <a:pt x="121340" y="37229"/>
                  </a:lnTo>
                  <a:cubicBezTo>
                    <a:pt x="111688" y="39987"/>
                    <a:pt x="102725" y="43434"/>
                    <a:pt x="94452" y="48260"/>
                  </a:cubicBezTo>
                  <a:lnTo>
                    <a:pt x="62049" y="37229"/>
                  </a:lnTo>
                  <a:lnTo>
                    <a:pt x="37919" y="61359"/>
                  </a:lnTo>
                  <a:lnTo>
                    <a:pt x="48260" y="93762"/>
                  </a:lnTo>
                  <a:cubicBezTo>
                    <a:pt x="43434" y="102036"/>
                    <a:pt x="39987" y="111688"/>
                    <a:pt x="37229" y="120650"/>
                  </a:cubicBezTo>
                  <a:lnTo>
                    <a:pt x="6894" y="135818"/>
                  </a:lnTo>
                  <a:lnTo>
                    <a:pt x="6894" y="170289"/>
                  </a:lnTo>
                  <a:lnTo>
                    <a:pt x="37229" y="185457"/>
                  </a:lnTo>
                  <a:cubicBezTo>
                    <a:pt x="39987" y="195109"/>
                    <a:pt x="43434" y="204071"/>
                    <a:pt x="48260" y="212344"/>
                  </a:cubicBezTo>
                  <a:lnTo>
                    <a:pt x="37919" y="244748"/>
                  </a:lnTo>
                  <a:lnTo>
                    <a:pt x="62049" y="268878"/>
                  </a:lnTo>
                  <a:lnTo>
                    <a:pt x="94452" y="258536"/>
                  </a:lnTo>
                  <a:cubicBezTo>
                    <a:pt x="102725" y="263362"/>
                    <a:pt x="111688" y="266809"/>
                    <a:pt x="121340" y="269567"/>
                  </a:cubicBezTo>
                  <a:lnTo>
                    <a:pt x="136507" y="299902"/>
                  </a:lnTo>
                  <a:lnTo>
                    <a:pt x="170979" y="299902"/>
                  </a:lnTo>
                  <a:lnTo>
                    <a:pt x="186146" y="269567"/>
                  </a:lnTo>
                  <a:cubicBezTo>
                    <a:pt x="195798" y="266809"/>
                    <a:pt x="204761" y="263362"/>
                    <a:pt x="213034" y="258536"/>
                  </a:cubicBezTo>
                  <a:lnTo>
                    <a:pt x="245437" y="269567"/>
                  </a:lnTo>
                  <a:lnTo>
                    <a:pt x="269567" y="244748"/>
                  </a:lnTo>
                  <a:lnTo>
                    <a:pt x="259226" y="213034"/>
                  </a:lnTo>
                  <a:cubicBezTo>
                    <a:pt x="264052" y="204761"/>
                    <a:pt x="267499" y="195798"/>
                    <a:pt x="270257" y="186146"/>
                  </a:cubicBezTo>
                  <a:lnTo>
                    <a:pt x="300592" y="170979"/>
                  </a:lnTo>
                  <a:lnTo>
                    <a:pt x="300592" y="136507"/>
                  </a:lnTo>
                  <a:lnTo>
                    <a:pt x="270257" y="121340"/>
                  </a:lnTo>
                  <a:cubicBezTo>
                    <a:pt x="267499" y="111688"/>
                    <a:pt x="264052" y="102725"/>
                    <a:pt x="259226" y="94452"/>
                  </a:cubicBezTo>
                  <a:close/>
                </a:path>
              </a:pathLst>
            </a:cu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ZA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58B7FD1-89C3-461F-BE04-B97923189084}"/>
              </a:ext>
            </a:extLst>
          </p:cNvPr>
          <p:cNvSpPr txBox="1"/>
          <p:nvPr/>
        </p:nvSpPr>
        <p:spPr>
          <a:xfrm>
            <a:off x="2580612" y="1696898"/>
            <a:ext cx="1490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</a:rPr>
              <a:t>Comparison Entry</a:t>
            </a:r>
            <a:endParaRPr lang="en-ZA" sz="1400" dirty="0">
              <a:solidFill>
                <a:schemeClr val="accent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9BE7453-2B65-420B-8468-1AEA6E10413A}"/>
              </a:ext>
            </a:extLst>
          </p:cNvPr>
          <p:cNvCxnSpPr>
            <a:cxnSpLocks/>
            <a:stCxn id="85" idx="3"/>
            <a:endCxn id="71" idx="1"/>
          </p:cNvCxnSpPr>
          <p:nvPr/>
        </p:nvCxnSpPr>
        <p:spPr>
          <a:xfrm>
            <a:off x="4070956" y="1850787"/>
            <a:ext cx="405248" cy="13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AD934B9-8BF5-4F3F-A885-9412502F75D2}"/>
              </a:ext>
            </a:extLst>
          </p:cNvPr>
          <p:cNvSpPr txBox="1"/>
          <p:nvPr/>
        </p:nvSpPr>
        <p:spPr>
          <a:xfrm>
            <a:off x="8121044" y="1794715"/>
            <a:ext cx="72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Change</a:t>
            </a:r>
            <a:endParaRPr lang="en-ZA" sz="1400" dirty="0">
              <a:solidFill>
                <a:schemeClr val="accent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8C32C74-5EAB-45EB-A9AB-093166E1A416}"/>
              </a:ext>
            </a:extLst>
          </p:cNvPr>
          <p:cNvCxnSpPr>
            <a:cxnSpLocks/>
            <a:stCxn id="90" idx="1"/>
            <a:endCxn id="73" idx="3"/>
          </p:cNvCxnSpPr>
          <p:nvPr/>
        </p:nvCxnSpPr>
        <p:spPr>
          <a:xfrm flipH="1">
            <a:off x="7633063" y="1948604"/>
            <a:ext cx="487981" cy="4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EE13A63-EEBE-48E9-B8F0-54CAF762CC8D}"/>
              </a:ext>
            </a:extLst>
          </p:cNvPr>
          <p:cNvSpPr txBox="1"/>
          <p:nvPr/>
        </p:nvSpPr>
        <p:spPr>
          <a:xfrm>
            <a:off x="3374899" y="3121223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Path</a:t>
            </a:r>
            <a:endParaRPr lang="en-ZA" sz="1400" dirty="0">
              <a:solidFill>
                <a:schemeClr val="accent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7B835BD-0FCF-4F86-A491-543C82B8EFD1}"/>
              </a:ext>
            </a:extLst>
          </p:cNvPr>
          <p:cNvCxnSpPr>
            <a:cxnSpLocks/>
            <a:stCxn id="95" idx="3"/>
            <a:endCxn id="63" idx="1"/>
          </p:cNvCxnSpPr>
          <p:nvPr/>
        </p:nvCxnSpPr>
        <p:spPr>
          <a:xfrm>
            <a:off x="3889079" y="3275112"/>
            <a:ext cx="648087" cy="17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F68DE7C-DE2B-4E9C-8EBC-D6BB631441DB}"/>
              </a:ext>
            </a:extLst>
          </p:cNvPr>
          <p:cNvSpPr txBox="1"/>
          <p:nvPr/>
        </p:nvSpPr>
        <p:spPr>
          <a:xfrm>
            <a:off x="472341" y="4396482"/>
            <a:ext cx="95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Area Entry</a:t>
            </a:r>
            <a:endParaRPr lang="en-ZA" sz="1400" dirty="0">
              <a:solidFill>
                <a:schemeClr val="accent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0D27AC6-8DF1-4327-868D-3836473F531B}"/>
              </a:ext>
            </a:extLst>
          </p:cNvPr>
          <p:cNvSpPr txBox="1"/>
          <p:nvPr/>
        </p:nvSpPr>
        <p:spPr>
          <a:xfrm>
            <a:off x="707393" y="5256682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Path</a:t>
            </a:r>
            <a:endParaRPr lang="en-ZA" sz="1400" dirty="0">
              <a:solidFill>
                <a:schemeClr val="accent1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552CA50-7FC5-4B27-9677-B27E83A8C666}"/>
              </a:ext>
            </a:extLst>
          </p:cNvPr>
          <p:cNvCxnSpPr>
            <a:cxnSpLocks/>
            <a:stCxn id="104" idx="3"/>
            <a:endCxn id="29" idx="1"/>
          </p:cNvCxnSpPr>
          <p:nvPr/>
        </p:nvCxnSpPr>
        <p:spPr>
          <a:xfrm>
            <a:off x="1424909" y="4550371"/>
            <a:ext cx="338574" cy="15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DE778CA-08F7-477D-8168-39A590AA5C10}"/>
              </a:ext>
            </a:extLst>
          </p:cNvPr>
          <p:cNvSpPr txBox="1"/>
          <p:nvPr/>
        </p:nvSpPr>
        <p:spPr>
          <a:xfrm>
            <a:off x="3067006" y="3709985"/>
            <a:ext cx="63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Area</a:t>
            </a:r>
            <a:endParaRPr lang="en-ZA" b="1" dirty="0">
              <a:solidFill>
                <a:schemeClr val="accent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D51F40D-BFEC-4D1C-979A-1C7BD1F70735}"/>
              </a:ext>
            </a:extLst>
          </p:cNvPr>
          <p:cNvCxnSpPr>
            <a:cxnSpLocks/>
            <a:stCxn id="110" idx="2"/>
            <a:endCxn id="19" idx="0"/>
          </p:cNvCxnSpPr>
          <p:nvPr/>
        </p:nvCxnSpPr>
        <p:spPr>
          <a:xfrm>
            <a:off x="3383279" y="4079317"/>
            <a:ext cx="0" cy="30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B53641E-F769-41B2-8267-279190B3A4D5}"/>
              </a:ext>
            </a:extLst>
          </p:cNvPr>
          <p:cNvCxnSpPr>
            <a:cxnSpLocks/>
            <a:stCxn id="105" idx="3"/>
            <a:endCxn id="24" idx="1"/>
          </p:cNvCxnSpPr>
          <p:nvPr/>
        </p:nvCxnSpPr>
        <p:spPr>
          <a:xfrm>
            <a:off x="1221573" y="5410571"/>
            <a:ext cx="602870" cy="27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734FBAE-F313-4FE1-9946-2F6E8C7959DE}"/>
              </a:ext>
            </a:extLst>
          </p:cNvPr>
          <p:cNvSpPr txBox="1"/>
          <p:nvPr/>
        </p:nvSpPr>
        <p:spPr>
          <a:xfrm>
            <a:off x="5426367" y="5782941"/>
            <a:ext cx="72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Change</a:t>
            </a:r>
            <a:endParaRPr lang="en-ZA" sz="1400" dirty="0">
              <a:solidFill>
                <a:schemeClr val="accent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44D201B-06E1-4CC1-9785-DF57B02774C7}"/>
              </a:ext>
            </a:extLst>
          </p:cNvPr>
          <p:cNvCxnSpPr>
            <a:cxnSpLocks/>
            <a:stCxn id="117" idx="1"/>
            <a:endCxn id="25" idx="3"/>
          </p:cNvCxnSpPr>
          <p:nvPr/>
        </p:nvCxnSpPr>
        <p:spPr>
          <a:xfrm flipH="1" flipV="1">
            <a:off x="4920341" y="5681471"/>
            <a:ext cx="506026" cy="25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8086985-96C9-425F-83E8-0202F21AA6CB}"/>
              </a:ext>
            </a:extLst>
          </p:cNvPr>
          <p:cNvSpPr txBox="1"/>
          <p:nvPr/>
        </p:nvSpPr>
        <p:spPr>
          <a:xfrm>
            <a:off x="5472554" y="982601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Comparison</a:t>
            </a:r>
            <a:endParaRPr lang="en-ZA" b="1" dirty="0">
              <a:solidFill>
                <a:schemeClr val="accent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A5F89CA-6C1D-4906-9EB8-915451865014}"/>
              </a:ext>
            </a:extLst>
          </p:cNvPr>
          <p:cNvCxnSpPr>
            <a:cxnSpLocks/>
            <a:stCxn id="128" idx="2"/>
          </p:cNvCxnSpPr>
          <p:nvPr/>
        </p:nvCxnSpPr>
        <p:spPr>
          <a:xfrm>
            <a:off x="6137961" y="1351933"/>
            <a:ext cx="0" cy="30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28ABF60-10D3-4EC5-B692-1BEDA6673718}"/>
              </a:ext>
            </a:extLst>
          </p:cNvPr>
          <p:cNvSpPr txBox="1"/>
          <p:nvPr/>
        </p:nvSpPr>
        <p:spPr>
          <a:xfrm>
            <a:off x="7046084" y="3953709"/>
            <a:ext cx="1937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Difference Computation</a:t>
            </a:r>
            <a:endParaRPr lang="en-ZA" sz="1400" dirty="0">
              <a:solidFill>
                <a:schemeClr val="accent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AF5B339-4EAC-47D7-931C-42D7B0E2B2A0}"/>
              </a:ext>
            </a:extLst>
          </p:cNvPr>
          <p:cNvCxnSpPr>
            <a:cxnSpLocks/>
            <a:stCxn id="132" idx="1"/>
            <a:endCxn id="79" idx="35"/>
          </p:cNvCxnSpPr>
          <p:nvPr/>
        </p:nvCxnSpPr>
        <p:spPr>
          <a:xfrm flipH="1">
            <a:off x="6525606" y="4107598"/>
            <a:ext cx="520478" cy="48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50183BD-BAED-4FA6-8841-A3455BBB3465}"/>
              </a:ext>
            </a:extLst>
          </p:cNvPr>
          <p:cNvSpPr txBox="1"/>
          <p:nvPr/>
        </p:nvSpPr>
        <p:spPr>
          <a:xfrm>
            <a:off x="5208992" y="5025159"/>
            <a:ext cx="510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</a:t>
            </a:r>
            <a:endParaRPr lang="en-ZA" sz="12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61E676D-0924-4FFC-B125-437815390887}"/>
              </a:ext>
            </a:extLst>
          </p:cNvPr>
          <p:cNvSpPr txBox="1"/>
          <p:nvPr/>
        </p:nvSpPr>
        <p:spPr>
          <a:xfrm>
            <a:off x="6888357" y="5025159"/>
            <a:ext cx="328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13584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3289-7D65-4CF2-A1C3-4079131C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vs Differences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54411-E89E-4911-8542-2684F795F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28316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Comparison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087AE-BFB5-4B33-B007-082F57DDB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52228"/>
            <a:ext cx="5157787" cy="3684588"/>
          </a:xfrm>
        </p:spPr>
        <p:txBody>
          <a:bodyPr>
            <a:normAutofit fontScale="92500"/>
          </a:bodyPr>
          <a:lstStyle/>
          <a:p>
            <a:r>
              <a:rPr lang="en-US" dirty="0"/>
              <a:t>The comparison has the union of paths from both areas.</a:t>
            </a:r>
          </a:p>
          <a:p>
            <a:r>
              <a:rPr lang="en-US" dirty="0"/>
              <a:t>It also contains all entries, even the ones that are “Unchanged”.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8903D9-C9EB-4C12-BF7E-77842E2DE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28316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Differences</a:t>
            </a:r>
            <a:endParaRPr lang="en-Z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1A1D07-4458-406C-8CAC-51205C089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52228"/>
            <a:ext cx="5183188" cy="2721951"/>
          </a:xfrm>
        </p:spPr>
        <p:txBody>
          <a:bodyPr>
            <a:normAutofit fontScale="92500"/>
          </a:bodyPr>
          <a:lstStyle/>
          <a:p>
            <a:r>
              <a:rPr lang="en-US" dirty="0"/>
              <a:t>The diff only has paths that have changed between the two areas.</a:t>
            </a:r>
          </a:p>
          <a:p>
            <a:r>
              <a:rPr lang="en-US" dirty="0"/>
              <a:t>There are no “unchanged” entries.</a:t>
            </a:r>
          </a:p>
          <a:p>
            <a:r>
              <a:rPr lang="en-US" dirty="0"/>
              <a:t>It may be cheaper to compute the differences.</a:t>
            </a:r>
            <a:endParaRPr lang="en-Z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560CC5-C002-4337-9D4C-892B31840872}"/>
              </a:ext>
            </a:extLst>
          </p:cNvPr>
          <p:cNvGrpSpPr/>
          <p:nvPr/>
        </p:nvGrpSpPr>
        <p:grpSpPr>
          <a:xfrm>
            <a:off x="1681321" y="4391480"/>
            <a:ext cx="3474720" cy="2106384"/>
            <a:chOff x="3814354" y="2656116"/>
            <a:chExt cx="3474720" cy="210638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B35B716-841A-4712-AF0C-F82994EE7AAC}"/>
                </a:ext>
              </a:extLst>
            </p:cNvPr>
            <p:cNvSpPr/>
            <p:nvPr/>
          </p:nvSpPr>
          <p:spPr>
            <a:xfrm>
              <a:off x="3814354" y="2656116"/>
              <a:ext cx="3474720" cy="2106384"/>
            </a:xfrm>
            <a:prstGeom prst="roundRect">
              <a:avLst>
                <a:gd name="adj" fmla="val 9649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9FD7F3-765A-4A7C-AB89-6BE5C7C1C4E2}"/>
                </a:ext>
              </a:extLst>
            </p:cNvPr>
            <p:cNvGrpSpPr/>
            <p:nvPr/>
          </p:nvGrpSpPr>
          <p:grpSpPr>
            <a:xfrm>
              <a:off x="3931918" y="2760143"/>
              <a:ext cx="3235235" cy="431074"/>
              <a:chOff x="1354182" y="2625636"/>
              <a:chExt cx="3235235" cy="431074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1BBE0DA0-A7D6-400F-9B12-D4873D3AE346}"/>
                  </a:ext>
                </a:extLst>
              </p:cNvPr>
              <p:cNvSpPr/>
              <p:nvPr/>
            </p:nvSpPr>
            <p:spPr>
              <a:xfrm>
                <a:off x="1354182" y="2625636"/>
                <a:ext cx="3235235" cy="431074"/>
              </a:xfrm>
              <a:prstGeom prst="roundRect">
                <a:avLst>
                  <a:gd name="adj" fmla="val 33891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9BF84DA7-407F-495E-AB84-8247579346B8}"/>
                  </a:ext>
                </a:extLst>
              </p:cNvPr>
              <p:cNvSpPr/>
              <p:nvPr/>
            </p:nvSpPr>
            <p:spPr>
              <a:xfrm>
                <a:off x="1415143" y="2701836"/>
                <a:ext cx="156318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/Name/First</a:t>
                </a:r>
                <a:endParaRPr lang="en-ZA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90032BC-2488-49E3-B9AB-0906480B7C98}"/>
                  </a:ext>
                </a:extLst>
              </p:cNvPr>
              <p:cNvSpPr/>
              <p:nvPr/>
            </p:nvSpPr>
            <p:spPr>
              <a:xfrm>
                <a:off x="3039293" y="2701836"/>
                <a:ext cx="147174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Changed</a:t>
                </a:r>
                <a:endParaRPr lang="en-ZA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44BFDDC-1172-46CD-A7EA-48AC1F95D1C4}"/>
                </a:ext>
              </a:extLst>
            </p:cNvPr>
            <p:cNvGrpSpPr/>
            <p:nvPr/>
          </p:nvGrpSpPr>
          <p:grpSpPr>
            <a:xfrm>
              <a:off x="3931916" y="3247851"/>
              <a:ext cx="3235235" cy="431074"/>
              <a:chOff x="1354182" y="2625636"/>
              <a:chExt cx="3235235" cy="431074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07BB15B-06EF-408E-A825-8F515E3686C9}"/>
                  </a:ext>
                </a:extLst>
              </p:cNvPr>
              <p:cNvSpPr/>
              <p:nvPr/>
            </p:nvSpPr>
            <p:spPr>
              <a:xfrm>
                <a:off x="1354182" y="2625636"/>
                <a:ext cx="3235235" cy="431074"/>
              </a:xfrm>
              <a:prstGeom prst="roundRect">
                <a:avLst>
                  <a:gd name="adj" fmla="val 33891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DF8BA68-C4B3-4EE8-9AAA-4817E84AC9C9}"/>
                  </a:ext>
                </a:extLst>
              </p:cNvPr>
              <p:cNvSpPr/>
              <p:nvPr/>
            </p:nvSpPr>
            <p:spPr>
              <a:xfrm>
                <a:off x="1415143" y="2701836"/>
                <a:ext cx="156318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/Name/Last</a:t>
                </a:r>
                <a:endParaRPr lang="en-ZA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10A62A3-FE08-4C88-832D-7DAF2A87E525}"/>
                  </a:ext>
                </a:extLst>
              </p:cNvPr>
              <p:cNvSpPr/>
              <p:nvPr/>
            </p:nvSpPr>
            <p:spPr>
              <a:xfrm>
                <a:off x="3039293" y="2701836"/>
                <a:ext cx="147174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Unchanged</a:t>
                </a:r>
                <a:endParaRPr lang="en-ZA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8FE646A-0F7E-4E4C-B735-946A0076E247}"/>
                </a:ext>
              </a:extLst>
            </p:cNvPr>
            <p:cNvGrpSpPr/>
            <p:nvPr/>
          </p:nvGrpSpPr>
          <p:grpSpPr>
            <a:xfrm>
              <a:off x="3931917" y="3735559"/>
              <a:ext cx="3235235" cy="431074"/>
              <a:chOff x="1354182" y="2625636"/>
              <a:chExt cx="3235235" cy="43107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634E44E7-C9C8-4234-9EA5-96127DBA0C0B}"/>
                  </a:ext>
                </a:extLst>
              </p:cNvPr>
              <p:cNvSpPr/>
              <p:nvPr/>
            </p:nvSpPr>
            <p:spPr>
              <a:xfrm>
                <a:off x="1354182" y="2625636"/>
                <a:ext cx="3235235" cy="431074"/>
              </a:xfrm>
              <a:prstGeom prst="roundRect">
                <a:avLst>
                  <a:gd name="adj" fmla="val 33891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49CA86E-B7BB-47FC-B9FA-28BC00E49F3F}"/>
                  </a:ext>
                </a:extLst>
              </p:cNvPr>
              <p:cNvSpPr/>
              <p:nvPr/>
            </p:nvSpPr>
            <p:spPr>
              <a:xfrm>
                <a:off x="1415143" y="2701836"/>
                <a:ext cx="156318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/State</a:t>
                </a:r>
                <a:endParaRPr lang="en-ZA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664B7A2-986A-4A1B-86C0-4D6018A3DA46}"/>
                  </a:ext>
                </a:extLst>
              </p:cNvPr>
              <p:cNvSpPr/>
              <p:nvPr/>
            </p:nvSpPr>
            <p:spPr>
              <a:xfrm>
                <a:off x="3039293" y="2701836"/>
                <a:ext cx="147174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Deleted</a:t>
                </a:r>
                <a:endParaRPr lang="en-ZA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931E48-98B7-4C71-89DC-C4B016EDDEA5}"/>
                </a:ext>
              </a:extLst>
            </p:cNvPr>
            <p:cNvGrpSpPr/>
            <p:nvPr/>
          </p:nvGrpSpPr>
          <p:grpSpPr>
            <a:xfrm>
              <a:off x="3931919" y="4223268"/>
              <a:ext cx="3235235" cy="431074"/>
              <a:chOff x="1354182" y="2625636"/>
              <a:chExt cx="3235235" cy="431074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3C8853D-8161-48CD-B5F6-9D10C02CADD0}"/>
                  </a:ext>
                </a:extLst>
              </p:cNvPr>
              <p:cNvSpPr/>
              <p:nvPr/>
            </p:nvSpPr>
            <p:spPr>
              <a:xfrm>
                <a:off x="1354182" y="2625636"/>
                <a:ext cx="3235235" cy="431074"/>
              </a:xfrm>
              <a:prstGeom prst="roundRect">
                <a:avLst>
                  <a:gd name="adj" fmla="val 33891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CB170EC-59BF-4CFD-8DD2-5C83D2E8FD5C}"/>
                  </a:ext>
                </a:extLst>
              </p:cNvPr>
              <p:cNvSpPr/>
              <p:nvPr/>
            </p:nvSpPr>
            <p:spPr>
              <a:xfrm>
                <a:off x="1415143" y="2701836"/>
                <a:ext cx="156318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/Status</a:t>
                </a:r>
                <a:endParaRPr lang="en-ZA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CDC2307-79FE-4935-9C65-25291A24B15E}"/>
                  </a:ext>
                </a:extLst>
              </p:cNvPr>
              <p:cNvSpPr/>
              <p:nvPr/>
            </p:nvSpPr>
            <p:spPr>
              <a:xfrm>
                <a:off x="3039293" y="2701836"/>
                <a:ext cx="147174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Added</a:t>
                </a:r>
                <a:endParaRPr lang="en-ZA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F5EFFC-E9D0-4844-A884-5277C1A56E46}"/>
              </a:ext>
            </a:extLst>
          </p:cNvPr>
          <p:cNvGrpSpPr/>
          <p:nvPr/>
        </p:nvGrpSpPr>
        <p:grpSpPr>
          <a:xfrm>
            <a:off x="7026434" y="4850380"/>
            <a:ext cx="3474720" cy="1647484"/>
            <a:chOff x="7026434" y="3226821"/>
            <a:chExt cx="3474720" cy="164748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A432069-21FF-44EC-91F4-895996FCB653}"/>
                </a:ext>
              </a:extLst>
            </p:cNvPr>
            <p:cNvSpPr/>
            <p:nvPr/>
          </p:nvSpPr>
          <p:spPr>
            <a:xfrm>
              <a:off x="7026434" y="3226821"/>
              <a:ext cx="3474720" cy="1647484"/>
            </a:xfrm>
            <a:prstGeom prst="roundRect">
              <a:avLst>
                <a:gd name="adj" fmla="val 9649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ECAA283-C2F1-4587-A6A5-4B904F42422A}"/>
                </a:ext>
              </a:extLst>
            </p:cNvPr>
            <p:cNvGrpSpPr/>
            <p:nvPr/>
          </p:nvGrpSpPr>
          <p:grpSpPr>
            <a:xfrm>
              <a:off x="7143998" y="3359655"/>
              <a:ext cx="3235235" cy="431074"/>
              <a:chOff x="1354182" y="2625636"/>
              <a:chExt cx="3235235" cy="431074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536C1B9B-9C03-4446-A61F-E19B7613EE5F}"/>
                  </a:ext>
                </a:extLst>
              </p:cNvPr>
              <p:cNvSpPr/>
              <p:nvPr/>
            </p:nvSpPr>
            <p:spPr>
              <a:xfrm>
                <a:off x="1354182" y="2625636"/>
                <a:ext cx="3235235" cy="431074"/>
              </a:xfrm>
              <a:prstGeom prst="roundRect">
                <a:avLst>
                  <a:gd name="adj" fmla="val 33891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FF11984-9040-4654-9F90-37030CC7D713}"/>
                  </a:ext>
                </a:extLst>
              </p:cNvPr>
              <p:cNvSpPr/>
              <p:nvPr/>
            </p:nvSpPr>
            <p:spPr>
              <a:xfrm>
                <a:off x="1415143" y="2701836"/>
                <a:ext cx="156318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/Name/First</a:t>
                </a:r>
                <a:endParaRPr lang="en-ZA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7C3A1821-015F-4447-936E-571964A7DB4C}"/>
                  </a:ext>
                </a:extLst>
              </p:cNvPr>
              <p:cNvSpPr/>
              <p:nvPr/>
            </p:nvSpPr>
            <p:spPr>
              <a:xfrm>
                <a:off x="3039293" y="2701836"/>
                <a:ext cx="147174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Changed</a:t>
                </a:r>
                <a:endParaRPr lang="en-ZA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52224E8-15FC-4EFC-80DB-9AACFB7B9F7D}"/>
                </a:ext>
              </a:extLst>
            </p:cNvPr>
            <p:cNvGrpSpPr/>
            <p:nvPr/>
          </p:nvGrpSpPr>
          <p:grpSpPr>
            <a:xfrm>
              <a:off x="7143997" y="3847364"/>
              <a:ext cx="3235235" cy="431074"/>
              <a:chOff x="1354182" y="2625636"/>
              <a:chExt cx="3235235" cy="431074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2E55A5D-F65E-40CA-A5DA-4C4D983E8219}"/>
                  </a:ext>
                </a:extLst>
              </p:cNvPr>
              <p:cNvSpPr/>
              <p:nvPr/>
            </p:nvSpPr>
            <p:spPr>
              <a:xfrm>
                <a:off x="1354182" y="2625636"/>
                <a:ext cx="3235235" cy="431074"/>
              </a:xfrm>
              <a:prstGeom prst="roundRect">
                <a:avLst>
                  <a:gd name="adj" fmla="val 33891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EE495B4-0CA9-4639-9CF2-9D0EDE4A393B}"/>
                  </a:ext>
                </a:extLst>
              </p:cNvPr>
              <p:cNvSpPr/>
              <p:nvPr/>
            </p:nvSpPr>
            <p:spPr>
              <a:xfrm>
                <a:off x="1415143" y="2701836"/>
                <a:ext cx="156318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/State</a:t>
                </a:r>
                <a:endParaRPr lang="en-ZA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EC7A9FEA-337A-46AB-8253-C6649B69EB43}"/>
                  </a:ext>
                </a:extLst>
              </p:cNvPr>
              <p:cNvSpPr/>
              <p:nvPr/>
            </p:nvSpPr>
            <p:spPr>
              <a:xfrm>
                <a:off x="3039293" y="2701836"/>
                <a:ext cx="147174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Deleted</a:t>
                </a:r>
                <a:endParaRPr lang="en-ZA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EB064DE-9F43-4E45-932E-DFC5DE9BC274}"/>
                </a:ext>
              </a:extLst>
            </p:cNvPr>
            <p:cNvGrpSpPr/>
            <p:nvPr/>
          </p:nvGrpSpPr>
          <p:grpSpPr>
            <a:xfrm>
              <a:off x="7143999" y="4335073"/>
              <a:ext cx="3235235" cy="431074"/>
              <a:chOff x="1354182" y="2625636"/>
              <a:chExt cx="3235235" cy="431074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3D9C511-49CA-4FEC-8AFB-8AE7087389E4}"/>
                  </a:ext>
                </a:extLst>
              </p:cNvPr>
              <p:cNvSpPr/>
              <p:nvPr/>
            </p:nvSpPr>
            <p:spPr>
              <a:xfrm>
                <a:off x="1354182" y="2625636"/>
                <a:ext cx="3235235" cy="431074"/>
              </a:xfrm>
              <a:prstGeom prst="roundRect">
                <a:avLst>
                  <a:gd name="adj" fmla="val 33891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6493184B-EE92-4DE5-966B-D67EEFB29C73}"/>
                  </a:ext>
                </a:extLst>
              </p:cNvPr>
              <p:cNvSpPr/>
              <p:nvPr/>
            </p:nvSpPr>
            <p:spPr>
              <a:xfrm>
                <a:off x="1415143" y="2701836"/>
                <a:ext cx="156318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/Status</a:t>
                </a:r>
                <a:endParaRPr lang="en-ZA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DB955B5-A783-40AE-A3C3-4E2AF50AF340}"/>
                  </a:ext>
                </a:extLst>
              </p:cNvPr>
              <p:cNvSpPr/>
              <p:nvPr/>
            </p:nvSpPr>
            <p:spPr>
              <a:xfrm>
                <a:off x="3039293" y="2701836"/>
                <a:ext cx="1471748" cy="278673"/>
              </a:xfrm>
              <a:prstGeom prst="roundRect">
                <a:avLst>
                  <a:gd name="adj" fmla="val 3389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Added</a:t>
                </a:r>
                <a:endParaRPr lang="en-ZA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198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6EFA-3567-4522-B2A7-F7A56C7C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Addition vs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403C-CD6B-4B4D-9C51-C8B90AD1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There are Path addition and deletions.</a:t>
            </a:r>
          </a:p>
          <a:p>
            <a:r>
              <a:rPr lang="en-ZA" dirty="0"/>
              <a:t>There are segments addition and deletions.</a:t>
            </a:r>
          </a:p>
          <a:p>
            <a:r>
              <a:rPr lang="en-ZA" dirty="0"/>
              <a:t>There are segments updates (update and deletion).</a:t>
            </a:r>
          </a:p>
        </p:txBody>
      </p:sp>
    </p:spTree>
    <p:extLst>
      <p:ext uri="{BB962C8B-B14F-4D97-AF65-F5344CB8AC3E}">
        <p14:creationId xmlns:p14="http://schemas.microsoft.com/office/powerpoint/2010/main" val="49955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inbo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FFC000"/>
      </a:accent2>
      <a:accent3>
        <a:srgbClr val="FFFF00"/>
      </a:accent3>
      <a:accent4>
        <a:srgbClr val="92D050"/>
      </a:accent4>
      <a:accent5>
        <a:srgbClr val="00B050"/>
      </a:accent5>
      <a:accent6>
        <a:srgbClr val="00B0F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648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Diff API Design</vt:lpstr>
      <vt:lpstr>Objectives</vt:lpstr>
      <vt:lpstr>Current Challenges</vt:lpstr>
      <vt:lpstr>What is a Diff?</vt:lpstr>
      <vt:lpstr>Path Level vs Segment Level Diff</vt:lpstr>
      <vt:lpstr>Area and Comparison Symmetry</vt:lpstr>
      <vt:lpstr>Area and Comparison Symmetry</vt:lpstr>
      <vt:lpstr>Comparison vs Differences</vt:lpstr>
      <vt:lpstr>Addition vs Deletion</vt:lpstr>
      <vt:lpstr>Addition vs Deletion</vt:lpstr>
      <vt:lpstr>Approaches to Diff</vt:lpstr>
      <vt:lpstr>Comparison</vt:lpstr>
      <vt:lpstr>Directionality</vt:lpstr>
      <vt:lpstr>Diff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 API Design</dc:title>
  <dc:creator>Lukasz Machowski</dc:creator>
  <cp:lastModifiedBy>Lukasz Machowski</cp:lastModifiedBy>
  <cp:revision>32</cp:revision>
  <dcterms:created xsi:type="dcterms:W3CDTF">2018-09-11T14:23:13Z</dcterms:created>
  <dcterms:modified xsi:type="dcterms:W3CDTF">2020-06-27T10:20:44Z</dcterms:modified>
</cp:coreProperties>
</file>