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2998-2EB8-461F-93DD-BBF5A5DDB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75014732-B501-4D36-AF4C-50232925FE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A5AC185-B7D9-4867-BA8B-B7F50EEF8AFF}"/>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5" name="Footer Placeholder 4">
            <a:extLst>
              <a:ext uri="{FF2B5EF4-FFF2-40B4-BE49-F238E27FC236}">
                <a16:creationId xmlns:a16="http://schemas.microsoft.com/office/drawing/2014/main" id="{7F19F8EB-F49C-4316-880E-A29090B4AF1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4388FB2-C9F8-4292-B1D0-5A9BE96DF6D8}"/>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118913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A4D8-1264-42BA-857E-92B64E6003F8}"/>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D9C3A2A8-BF62-4CDC-9DE9-4E6CFD6D99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34BF181-C84F-4B74-87C9-D7DA3FA4CAFF}"/>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5" name="Footer Placeholder 4">
            <a:extLst>
              <a:ext uri="{FF2B5EF4-FFF2-40B4-BE49-F238E27FC236}">
                <a16:creationId xmlns:a16="http://schemas.microsoft.com/office/drawing/2014/main" id="{A4650F5B-824E-42AC-A9B9-6D7EFB65D3A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023403B-EA46-4CB3-828B-CCBFD9D9EE28}"/>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2851927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C8842-AF9D-4DAC-A603-7C1666F39D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1CCE3D9B-EB66-4DBD-A360-0FB94B4909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5D0BF25-E421-499B-B996-E3815BE901C2}"/>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5" name="Footer Placeholder 4">
            <a:extLst>
              <a:ext uri="{FF2B5EF4-FFF2-40B4-BE49-F238E27FC236}">
                <a16:creationId xmlns:a16="http://schemas.microsoft.com/office/drawing/2014/main" id="{DD907A22-8D7F-4AF0-974C-89E79B0C3D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68B44A-E8D8-49B9-BA2D-6813E393829B}"/>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134590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C91B-948F-4998-92DF-F8A2C91A577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740D4D6-457C-4F11-A9D4-D68C1B9191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95254D0-1309-422B-8ACC-3C3A3450751A}"/>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5" name="Footer Placeholder 4">
            <a:extLst>
              <a:ext uri="{FF2B5EF4-FFF2-40B4-BE49-F238E27FC236}">
                <a16:creationId xmlns:a16="http://schemas.microsoft.com/office/drawing/2014/main" id="{25EB268C-AD19-4B8A-9BA8-B8B5449810F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CB62247-B881-4C5D-9EB4-DB0C9C8D8FF2}"/>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15366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1C6C-07F2-40B6-B8C8-ED80DA204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14C368C-87F0-49FC-9844-C776042B5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F7E05B-D416-4ADC-9864-FC038BEDE308}"/>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5" name="Footer Placeholder 4">
            <a:extLst>
              <a:ext uri="{FF2B5EF4-FFF2-40B4-BE49-F238E27FC236}">
                <a16:creationId xmlns:a16="http://schemas.microsoft.com/office/drawing/2014/main" id="{902DE9E7-B5FC-48AE-BE0A-688F9D3CBF4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83BB5D3-1850-47EB-BFC8-626CB776ABA0}"/>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10094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2C3E-9BD7-4334-B67F-53D1C8801C1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812B75D-6EDC-4CE7-87DF-BB2DB57F7AEF}"/>
              </a:ext>
            </a:extLst>
          </p:cNvPr>
          <p:cNvSpPr>
            <a:spLocks noGrp="1"/>
          </p:cNvSpPr>
          <p:nvPr>
            <p:ph sz="half" idx="1"/>
          </p:nvPr>
        </p:nvSpPr>
        <p:spPr>
          <a:xfrm>
            <a:off x="838200" y="1214557"/>
            <a:ext cx="5181600" cy="49624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39D12DD4-C3EA-4E3F-A935-B1DE631C8BEE}"/>
              </a:ext>
            </a:extLst>
          </p:cNvPr>
          <p:cNvSpPr>
            <a:spLocks noGrp="1"/>
          </p:cNvSpPr>
          <p:nvPr>
            <p:ph sz="half" idx="2"/>
          </p:nvPr>
        </p:nvSpPr>
        <p:spPr>
          <a:xfrm>
            <a:off x="6172200" y="1214557"/>
            <a:ext cx="5181600" cy="49624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AC32F985-6A0A-4C2D-9E65-981D8A7B05B6}"/>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6" name="Footer Placeholder 5">
            <a:extLst>
              <a:ext uri="{FF2B5EF4-FFF2-40B4-BE49-F238E27FC236}">
                <a16:creationId xmlns:a16="http://schemas.microsoft.com/office/drawing/2014/main" id="{A8F4E4F8-D96D-4139-83BA-ACCF562E171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D1B5B6A0-29EE-4A63-AA45-9E4E3BF0E00C}"/>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58913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EA55-0C0A-4814-9B54-E7167BEC3606}"/>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FA4FCA6-B4F8-428D-BBC8-24829EE23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D8CA31-C8F0-478D-806A-410FE7677E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2EF0551-2D89-4875-BF95-732452503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04A88F-167F-4625-9172-6CE950FD7C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578B9AF3-87D2-4B83-964C-C2AC584D7C4A}"/>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8" name="Footer Placeholder 7">
            <a:extLst>
              <a:ext uri="{FF2B5EF4-FFF2-40B4-BE49-F238E27FC236}">
                <a16:creationId xmlns:a16="http://schemas.microsoft.com/office/drawing/2014/main" id="{DE530A70-9F35-4DB8-A0D7-2EA777780CF4}"/>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82E9633-AD31-4B33-99E1-35B8E7DCBADC}"/>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79927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8918-0F6D-4D8F-AA20-A96F90DA4D06}"/>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3497F6AB-86BC-4E9C-9349-D706A19DFFC5}"/>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4" name="Footer Placeholder 3">
            <a:extLst>
              <a:ext uri="{FF2B5EF4-FFF2-40B4-BE49-F238E27FC236}">
                <a16:creationId xmlns:a16="http://schemas.microsoft.com/office/drawing/2014/main" id="{FC46C2AC-BFF0-414C-A4AE-853D68F4669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1C3894BC-A903-449C-B653-17523D7E6655}"/>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274689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29E23-BA5B-4154-8E5B-F0CA4DCBBF8A}"/>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3" name="Footer Placeholder 2">
            <a:extLst>
              <a:ext uri="{FF2B5EF4-FFF2-40B4-BE49-F238E27FC236}">
                <a16:creationId xmlns:a16="http://schemas.microsoft.com/office/drawing/2014/main" id="{24641D2B-2E00-452B-A897-A3A541E66D80}"/>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6D01048-4AD2-48F8-AD5E-76981D739C06}"/>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48692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8EFA-DE61-42D9-8D79-04D239A17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289B87C-BC23-46E6-9638-7FDC1FF0D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90E174A0-F67A-458D-9439-50410372A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E22EAC-F5E3-4E24-848A-5046C079818C}"/>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6" name="Footer Placeholder 5">
            <a:extLst>
              <a:ext uri="{FF2B5EF4-FFF2-40B4-BE49-F238E27FC236}">
                <a16:creationId xmlns:a16="http://schemas.microsoft.com/office/drawing/2014/main" id="{579AAFF0-3540-4E47-9012-BC13500B97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7E5327D-1DD0-40F1-97D9-866C52B10140}"/>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254941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6395-5C9C-42F6-8D35-8D84D505C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481259E2-2EAA-4C2B-8113-386934881D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E0E9583-B6F1-4FE9-8B02-C55589261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672FBD-29F8-4635-9EAC-ACABE2AC99C4}"/>
              </a:ext>
            </a:extLst>
          </p:cNvPr>
          <p:cNvSpPr>
            <a:spLocks noGrp="1"/>
          </p:cNvSpPr>
          <p:nvPr>
            <p:ph type="dt" sz="half" idx="10"/>
          </p:nvPr>
        </p:nvSpPr>
        <p:spPr/>
        <p:txBody>
          <a:bodyPr/>
          <a:lstStyle/>
          <a:p>
            <a:fld id="{A082D18D-0AEA-4359-B99C-CF385DFA4F87}" type="datetimeFigureOut">
              <a:rPr lang="en-ZA" smtClean="0"/>
              <a:t>2020/06/27</a:t>
            </a:fld>
            <a:endParaRPr lang="en-ZA"/>
          </a:p>
        </p:txBody>
      </p:sp>
      <p:sp>
        <p:nvSpPr>
          <p:cNvPr id="6" name="Footer Placeholder 5">
            <a:extLst>
              <a:ext uri="{FF2B5EF4-FFF2-40B4-BE49-F238E27FC236}">
                <a16:creationId xmlns:a16="http://schemas.microsoft.com/office/drawing/2014/main" id="{F9FE2584-BF59-4888-825D-3D7529D537D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0C7F04A-572B-4D95-AC90-630EDBCBC86D}"/>
              </a:ext>
            </a:extLst>
          </p:cNvPr>
          <p:cNvSpPr>
            <a:spLocks noGrp="1"/>
          </p:cNvSpPr>
          <p:nvPr>
            <p:ph type="sldNum" sz="quarter" idx="12"/>
          </p:nvPr>
        </p:nvSpPr>
        <p:spPr/>
        <p:txBody>
          <a:bodyPr/>
          <a:lstStyle/>
          <a:p>
            <a:fld id="{9DBEC558-739F-42ED-957D-D63883F52D38}" type="slidenum">
              <a:rPr lang="en-ZA" smtClean="0"/>
              <a:t>‹#›</a:t>
            </a:fld>
            <a:endParaRPr lang="en-ZA"/>
          </a:p>
        </p:txBody>
      </p:sp>
    </p:spTree>
    <p:extLst>
      <p:ext uri="{BB962C8B-B14F-4D97-AF65-F5344CB8AC3E}">
        <p14:creationId xmlns:p14="http://schemas.microsoft.com/office/powerpoint/2010/main" val="381984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D35AE-A3C0-4B6A-945F-FE2D349903AB}"/>
              </a:ext>
            </a:extLst>
          </p:cNvPr>
          <p:cNvSpPr>
            <a:spLocks noGrp="1"/>
          </p:cNvSpPr>
          <p:nvPr>
            <p:ph type="title"/>
          </p:nvPr>
        </p:nvSpPr>
        <p:spPr>
          <a:xfrm>
            <a:off x="838200" y="365125"/>
            <a:ext cx="10515600" cy="670045"/>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8855F5B-3014-4CFE-93BF-4D27611A63E4}"/>
              </a:ext>
            </a:extLst>
          </p:cNvPr>
          <p:cNvSpPr>
            <a:spLocks noGrp="1"/>
          </p:cNvSpPr>
          <p:nvPr>
            <p:ph type="body" idx="1"/>
          </p:nvPr>
        </p:nvSpPr>
        <p:spPr>
          <a:xfrm>
            <a:off x="838200" y="1181819"/>
            <a:ext cx="10515600" cy="499514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EC383A3E-4336-4C5A-9031-93AE9E64E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2D18D-0AEA-4359-B99C-CF385DFA4F87}" type="datetimeFigureOut">
              <a:rPr lang="en-ZA" smtClean="0"/>
              <a:t>2020/06/27</a:t>
            </a:fld>
            <a:endParaRPr lang="en-ZA"/>
          </a:p>
        </p:txBody>
      </p:sp>
      <p:sp>
        <p:nvSpPr>
          <p:cNvPr id="5" name="Footer Placeholder 4">
            <a:extLst>
              <a:ext uri="{FF2B5EF4-FFF2-40B4-BE49-F238E27FC236}">
                <a16:creationId xmlns:a16="http://schemas.microsoft.com/office/drawing/2014/main" id="{FBE62F1A-9202-4A05-86F4-A506A5250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D6B13581-84E9-41CE-A29B-8600F4191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EC558-739F-42ED-957D-D63883F52D38}" type="slidenum">
              <a:rPr lang="en-ZA" smtClean="0"/>
              <a:t>‹#›</a:t>
            </a:fld>
            <a:endParaRPr lang="en-ZA"/>
          </a:p>
        </p:txBody>
      </p:sp>
    </p:spTree>
    <p:extLst>
      <p:ext uri="{BB962C8B-B14F-4D97-AF65-F5344CB8AC3E}">
        <p14:creationId xmlns:p14="http://schemas.microsoft.com/office/powerpoint/2010/main" val="361320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514350" indent="-514350" algn="l" defTabSz="914400" rtl="0" eaLnBrk="1" latinLnBrk="0" hangingPunct="1">
        <a:lnSpc>
          <a:spcPct val="90000"/>
        </a:lnSpc>
        <a:spcBef>
          <a:spcPts val="1000"/>
        </a:spcBef>
        <a:buFont typeface="+mj-lt"/>
        <a:buAutoNum type="arabicPeriod"/>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mj-lt"/>
        <a:buAutoNum type="arabicPeriod"/>
        <a:defRPr sz="2400" kern="1200">
          <a:solidFill>
            <a:schemeClr val="tx1"/>
          </a:solidFill>
          <a:latin typeface="+mn-lt"/>
          <a:ea typeface="+mn-ea"/>
          <a:cs typeface="+mn-cs"/>
        </a:defRPr>
      </a:lvl2pPr>
      <a:lvl3pPr marL="1371600" indent="-457200" algn="l" defTabSz="914400" rtl="0" eaLnBrk="1" latinLnBrk="0" hangingPunct="1">
        <a:lnSpc>
          <a:spcPct val="90000"/>
        </a:lnSpc>
        <a:spcBef>
          <a:spcPts val="500"/>
        </a:spcBef>
        <a:buFont typeface="+mj-lt"/>
        <a:buAutoNum type="arabicPeriod"/>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mn-lt"/>
          <a:ea typeface="+mn-ea"/>
          <a:cs typeface="+mn-cs"/>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cs/merge-strategies" TargetMode="External"/><Relationship Id="rId2" Type="http://schemas.openxmlformats.org/officeDocument/2006/relationships/hyperlink" Target="https://git-scm.com/docs/git-merge#_merge_strategie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drdobbs.com/tools/three-way-merging-a-look-under-the-hood/240164902"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drdobbs.com/tools/three-way-merging-a-look-under-the-hood/240164902"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scm.com/book/en/v2/Git-Branching-Basic-Branching-and-Merging"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stackoverflow.com/a/14962580/23186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blog.plasticscm.com/2011/09/merge-recursive-strategy.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bx33.github.io/gitt/afterhours4-1.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docs/git-merge#_merge_strategies" TargetMode="External"/><Relationship Id="rId2" Type="http://schemas.openxmlformats.org/officeDocument/2006/relationships/hyperlink" Target="https://git-scm.com/docs/git-mer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4A3B-3D93-4223-9F4B-908991684C88}"/>
              </a:ext>
            </a:extLst>
          </p:cNvPr>
          <p:cNvSpPr>
            <a:spLocks noGrp="1"/>
          </p:cNvSpPr>
          <p:nvPr>
            <p:ph type="ctrTitle"/>
          </p:nvPr>
        </p:nvSpPr>
        <p:spPr/>
        <p:txBody>
          <a:bodyPr/>
          <a:lstStyle/>
          <a:p>
            <a:r>
              <a:rPr lang="en-US" dirty="0"/>
              <a:t>Merge API Design</a:t>
            </a:r>
            <a:endParaRPr lang="en-ZA" dirty="0"/>
          </a:p>
        </p:txBody>
      </p:sp>
      <p:sp>
        <p:nvSpPr>
          <p:cNvPr id="3" name="Subtitle 2">
            <a:extLst>
              <a:ext uri="{FF2B5EF4-FFF2-40B4-BE49-F238E27FC236}">
                <a16:creationId xmlns:a16="http://schemas.microsoft.com/office/drawing/2014/main" id="{62A9C5CC-5693-4E6A-A820-193D29CFD7FC}"/>
              </a:ext>
            </a:extLst>
          </p:cNvPr>
          <p:cNvSpPr>
            <a:spLocks noGrp="1"/>
          </p:cNvSpPr>
          <p:nvPr>
            <p:ph type="subTitle" idx="1"/>
          </p:nvPr>
        </p:nvSpPr>
        <p:spPr/>
        <p:txBody>
          <a:bodyPr>
            <a:normAutofit/>
          </a:bodyPr>
          <a:lstStyle/>
          <a:p>
            <a:r>
              <a:rPr lang="en-US" dirty="0"/>
              <a:t>Luke Machowski</a:t>
            </a:r>
          </a:p>
          <a:p>
            <a:r>
              <a:rPr lang="en-US" dirty="0"/>
              <a:t>9</a:t>
            </a:r>
            <a:r>
              <a:rPr lang="en-US" baseline="30000" dirty="0"/>
              <a:t>th</a:t>
            </a:r>
            <a:r>
              <a:rPr lang="en-US" dirty="0"/>
              <a:t> August 2019</a:t>
            </a:r>
          </a:p>
        </p:txBody>
      </p:sp>
    </p:spTree>
    <p:extLst>
      <p:ext uri="{BB962C8B-B14F-4D97-AF65-F5344CB8AC3E}">
        <p14:creationId xmlns:p14="http://schemas.microsoft.com/office/powerpoint/2010/main" val="401980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EA77-992B-48FD-9D22-1F3017DAD27E}"/>
              </a:ext>
            </a:extLst>
          </p:cNvPr>
          <p:cNvSpPr>
            <a:spLocks noGrp="1"/>
          </p:cNvSpPr>
          <p:nvPr>
            <p:ph type="title"/>
          </p:nvPr>
        </p:nvSpPr>
        <p:spPr/>
        <p:txBody>
          <a:bodyPr>
            <a:normAutofit fontScale="90000"/>
          </a:bodyPr>
          <a:lstStyle/>
          <a:p>
            <a:r>
              <a:rPr lang="en-US" dirty="0"/>
              <a:t>Git Merge Documentation – Merge Strategies</a:t>
            </a:r>
            <a:endParaRPr lang="en-ZA" dirty="0"/>
          </a:p>
        </p:txBody>
      </p:sp>
      <p:sp>
        <p:nvSpPr>
          <p:cNvPr id="3" name="Content Placeholder 2">
            <a:extLst>
              <a:ext uri="{FF2B5EF4-FFF2-40B4-BE49-F238E27FC236}">
                <a16:creationId xmlns:a16="http://schemas.microsoft.com/office/drawing/2014/main" id="{C5D15A2F-2F64-416A-A2B0-11CDB08ECF76}"/>
              </a:ext>
            </a:extLst>
          </p:cNvPr>
          <p:cNvSpPr>
            <a:spLocks noGrp="1"/>
          </p:cNvSpPr>
          <p:nvPr>
            <p:ph sz="half" idx="1"/>
          </p:nvPr>
        </p:nvSpPr>
        <p:spPr/>
        <p:txBody>
          <a:bodyPr>
            <a:noAutofit/>
          </a:bodyPr>
          <a:lstStyle/>
          <a:p>
            <a:pPr marL="0" indent="0">
              <a:buNone/>
            </a:pPr>
            <a:r>
              <a:rPr lang="en-US" sz="900" dirty="0"/>
              <a:t>MERGE STRATEGIES</a:t>
            </a:r>
          </a:p>
          <a:p>
            <a:pPr marL="0" indent="0">
              <a:buNone/>
            </a:pPr>
            <a:r>
              <a:rPr lang="en-US" sz="900" dirty="0"/>
              <a:t>The merge mechanism (git merge and git pull commands) allows the backend merge strategies to be chosen with -s option. Some strategies can also take their own options, which can be passed by giving -X&lt;option&gt; arguments to git merge and/or git pull.</a:t>
            </a:r>
          </a:p>
          <a:p>
            <a:r>
              <a:rPr lang="en-US" sz="900" b="1" dirty="0"/>
              <a:t>Resolve</a:t>
            </a:r>
          </a:p>
          <a:p>
            <a:pPr lvl="1"/>
            <a:r>
              <a:rPr lang="en-US" sz="900" dirty="0"/>
              <a:t>This can only resolve two heads (i.e. the current branch and another branch you pulled from) using a 3-way merge algorithm. It tries to carefully detect </a:t>
            </a:r>
            <a:r>
              <a:rPr lang="en-US" sz="900" dirty="0" err="1"/>
              <a:t>criss-cross</a:t>
            </a:r>
            <a:r>
              <a:rPr lang="en-US" sz="900" dirty="0"/>
              <a:t> merge ambiguities and is considered generally safe and fast.</a:t>
            </a:r>
          </a:p>
          <a:p>
            <a:r>
              <a:rPr lang="en-US" sz="900" b="1" dirty="0"/>
              <a:t>Octopus</a:t>
            </a:r>
          </a:p>
          <a:p>
            <a:pPr lvl="1"/>
            <a:r>
              <a:rPr lang="en-US" sz="900" dirty="0"/>
              <a:t>This resolves cases with more than two heads, but refuses to do a complex merge that needs manual resolution. It is primarily meant to be used for bundling topic branch heads together. This is the default merge strategy when pulling or merging more than one branch.</a:t>
            </a:r>
          </a:p>
          <a:p>
            <a:r>
              <a:rPr lang="en-US" sz="900" b="1" dirty="0"/>
              <a:t>Ours</a:t>
            </a:r>
          </a:p>
          <a:p>
            <a:pPr lvl="1"/>
            <a:r>
              <a:rPr lang="en-US" sz="900" dirty="0"/>
              <a:t>This resolves any number of heads, but the resulting tree of the merge is always that of the current branch head, effectively ignoring all changes from all other branches. It is meant to be used to supersede old development history of side branches. Note that this is different from the -</a:t>
            </a:r>
            <a:r>
              <a:rPr lang="en-US" sz="900" dirty="0" err="1"/>
              <a:t>Xours</a:t>
            </a:r>
            <a:r>
              <a:rPr lang="en-US" sz="900" dirty="0"/>
              <a:t> option to the recursive merge strategy.</a:t>
            </a:r>
          </a:p>
          <a:p>
            <a:r>
              <a:rPr lang="en-US" sz="900" b="1" dirty="0"/>
              <a:t>Subtree</a:t>
            </a:r>
          </a:p>
          <a:p>
            <a:pPr lvl="1"/>
            <a:r>
              <a:rPr lang="en-US" sz="900" dirty="0"/>
              <a:t>This is a modified recursive strategy. When merging trees A and B, if B corresponds to a subtree of A, B is first adjusted to match the tree structure of A, instead of reading the trees at the same level. This adjustment is also done to the common ancestor tree.</a:t>
            </a:r>
          </a:p>
          <a:p>
            <a:pPr lvl="1"/>
            <a:r>
              <a:rPr lang="en-US" sz="900" dirty="0"/>
              <a:t>With the strategies that use 3-way merge (including the default, recursive), if a change is made on both branches, but later reverted on one of the branches, that change will be present in the merged result; some people find this behavior confusing. It occurs because only the heads and the merge base are considered when performing a merge, not the individual commits. The merge algorithm therefore considers the reverted change as no change at all, and substitutes the changed version instead.</a:t>
            </a:r>
            <a:endParaRPr lang="en-ZA" sz="900" dirty="0"/>
          </a:p>
          <a:p>
            <a:pPr lvl="1"/>
            <a:endParaRPr lang="en-US" sz="900" dirty="0"/>
          </a:p>
        </p:txBody>
      </p:sp>
      <p:sp>
        <p:nvSpPr>
          <p:cNvPr id="4" name="Content Placeholder 3">
            <a:extLst>
              <a:ext uri="{FF2B5EF4-FFF2-40B4-BE49-F238E27FC236}">
                <a16:creationId xmlns:a16="http://schemas.microsoft.com/office/drawing/2014/main" id="{7921AFB4-4C6A-4FC0-B78B-6475BA48EDCA}"/>
              </a:ext>
            </a:extLst>
          </p:cNvPr>
          <p:cNvSpPr>
            <a:spLocks noGrp="1"/>
          </p:cNvSpPr>
          <p:nvPr>
            <p:ph sz="half" idx="2"/>
          </p:nvPr>
        </p:nvSpPr>
        <p:spPr/>
        <p:txBody>
          <a:bodyPr>
            <a:normAutofit fontScale="25000" lnSpcReduction="20000"/>
          </a:bodyPr>
          <a:lstStyle/>
          <a:p>
            <a:pPr marL="182563" indent="-182563"/>
            <a:r>
              <a:rPr lang="en-US" b="1" dirty="0"/>
              <a:t>Recursive</a:t>
            </a:r>
          </a:p>
          <a:p>
            <a:pPr marL="269875" lvl="1" indent="-87313"/>
            <a:r>
              <a:rPr lang="en-US" dirty="0"/>
              <a:t>This can only resolve two heads using a 3-way merge algorithm. When there is more than one common ancestor that can be used for 3-way merge, it creates a merged tree of the common ancestors and uses that as the reference tree for the 3-way merge. This has been reported to result in fewer merge conflicts without causing </a:t>
            </a:r>
            <a:r>
              <a:rPr lang="en-US" dirty="0" err="1"/>
              <a:t>mismerges</a:t>
            </a:r>
            <a:r>
              <a:rPr lang="en-US" dirty="0"/>
              <a:t> by tests done on actual merge commits taken from Linux 2.6 kernel development history. Additionally this can detect and handle merges involving renames, but currently cannot make use of detected copies. This is the default merge strategy when pulling or merging one branch.</a:t>
            </a:r>
          </a:p>
          <a:p>
            <a:pPr marL="269875" lvl="1" indent="-87313"/>
            <a:r>
              <a:rPr lang="en-US" dirty="0"/>
              <a:t>The recursive strategy can take the following options:</a:t>
            </a:r>
          </a:p>
          <a:p>
            <a:pPr marL="539750" lvl="2" indent="-269875"/>
            <a:r>
              <a:rPr lang="en-US" b="1" dirty="0"/>
              <a:t>Ours</a:t>
            </a:r>
          </a:p>
          <a:p>
            <a:pPr marL="809625" lvl="3" indent="-269875"/>
            <a:r>
              <a:rPr lang="en-US" dirty="0"/>
              <a:t>This option forces conflicting hunks to be auto-resolved cleanly by favoring our version. Changes from the other tree that do not conflict with our side are reflected to the merge result. For a binary file, the entire contents are taken from our side.</a:t>
            </a:r>
          </a:p>
          <a:p>
            <a:pPr marL="804863" lvl="3" indent="-266700"/>
            <a:r>
              <a:rPr lang="en-US" dirty="0"/>
              <a:t>This should not be confused with the ours merge strategy, which does not even look at what the other tree contains at all. It discards everything the other tree did, declaring our history contains all that happened in it.</a:t>
            </a:r>
          </a:p>
          <a:p>
            <a:pPr marL="539750" lvl="2" indent="-269875"/>
            <a:r>
              <a:rPr lang="en-US" b="1" dirty="0"/>
              <a:t>theirs</a:t>
            </a:r>
          </a:p>
          <a:p>
            <a:pPr marL="804863" lvl="3" indent="-266700"/>
            <a:r>
              <a:rPr lang="en-US" dirty="0"/>
              <a:t>This is the opposite of ours; note that, unlike ours, there is no theirs merge strategy to confuse this merge option with.</a:t>
            </a:r>
          </a:p>
          <a:p>
            <a:pPr marL="539750" lvl="2" indent="-269875"/>
            <a:r>
              <a:rPr lang="en-US" b="1" dirty="0"/>
              <a:t>patience</a:t>
            </a:r>
          </a:p>
          <a:p>
            <a:pPr marL="804863" lvl="3" indent="-266700"/>
            <a:r>
              <a:rPr lang="en-US" dirty="0"/>
              <a:t>With this option, merge-recursive spends a little extra time to avoid </a:t>
            </a:r>
            <a:r>
              <a:rPr lang="en-US" dirty="0" err="1"/>
              <a:t>mismerges</a:t>
            </a:r>
            <a:r>
              <a:rPr lang="en-US" dirty="0"/>
              <a:t> that sometimes occur due to unimportant matching lines (e.g., braces from distinct functions). Use this when the branches to be merged have diverged wildly. See also git-diff[1] --patience.</a:t>
            </a:r>
          </a:p>
          <a:p>
            <a:pPr marL="539750" lvl="2" indent="-269875"/>
            <a:r>
              <a:rPr lang="en-US" b="1" dirty="0"/>
              <a:t>diff-algorithm</a:t>
            </a:r>
            <a:r>
              <a:rPr lang="en-US" dirty="0"/>
              <a:t>=[</a:t>
            </a:r>
            <a:r>
              <a:rPr lang="en-US" dirty="0" err="1"/>
              <a:t>patience|minimal|histogram|myers</a:t>
            </a:r>
            <a:r>
              <a:rPr lang="en-US" dirty="0"/>
              <a:t>]</a:t>
            </a:r>
          </a:p>
          <a:p>
            <a:pPr marL="804863" lvl="3" indent="-266700"/>
            <a:r>
              <a:rPr lang="en-US" dirty="0"/>
              <a:t>Tells merge-recursive to use a different diff algorithm, which can help avoid </a:t>
            </a:r>
            <a:r>
              <a:rPr lang="en-US" dirty="0" err="1"/>
              <a:t>mismerges</a:t>
            </a:r>
            <a:r>
              <a:rPr lang="en-US" dirty="0"/>
              <a:t> that occur due to unimportant matching lines (such as braces from distinct functions). See also git-diff[1] --diff-algorithm.</a:t>
            </a:r>
          </a:p>
          <a:p>
            <a:pPr marL="539750" lvl="2" indent="-269875"/>
            <a:r>
              <a:rPr lang="en-US" b="1" dirty="0"/>
              <a:t>ignore-space-change</a:t>
            </a:r>
          </a:p>
          <a:p>
            <a:pPr marL="539750" lvl="2" indent="-269875"/>
            <a:r>
              <a:rPr lang="en-US" b="1" dirty="0"/>
              <a:t>ignore-all-space</a:t>
            </a:r>
          </a:p>
          <a:p>
            <a:pPr marL="539750" lvl="2" indent="-269875"/>
            <a:r>
              <a:rPr lang="en-US" b="1" dirty="0"/>
              <a:t>ignore-space-at-</a:t>
            </a:r>
            <a:r>
              <a:rPr lang="en-US" b="1" dirty="0" err="1"/>
              <a:t>eol</a:t>
            </a:r>
            <a:endParaRPr lang="en-US" b="1" dirty="0"/>
          </a:p>
          <a:p>
            <a:pPr marL="539750" lvl="2" indent="-269875"/>
            <a:r>
              <a:rPr lang="en-US" b="1" dirty="0"/>
              <a:t>ignore-</a:t>
            </a:r>
            <a:r>
              <a:rPr lang="en-US" b="1" dirty="0" err="1"/>
              <a:t>cr</a:t>
            </a:r>
            <a:r>
              <a:rPr lang="en-US" b="1" dirty="0"/>
              <a:t>-at-</a:t>
            </a:r>
            <a:r>
              <a:rPr lang="en-US" b="1" dirty="0" err="1"/>
              <a:t>eol</a:t>
            </a:r>
            <a:endParaRPr lang="en-US" b="1" dirty="0"/>
          </a:p>
          <a:p>
            <a:pPr marL="804863" lvl="3" indent="-266700"/>
            <a:r>
              <a:rPr lang="en-US" dirty="0"/>
              <a:t>Treats lines with the indicated type of whitespace change as unchanged for the sake of a three-way merge. Whitespace changes mixed with other changes to a line are not ignored. See also git-diff[1] -b, -w, --ignore-space-at-</a:t>
            </a:r>
            <a:r>
              <a:rPr lang="en-US" dirty="0" err="1"/>
              <a:t>eol</a:t>
            </a:r>
            <a:r>
              <a:rPr lang="en-US" dirty="0"/>
              <a:t>, and --ignore-</a:t>
            </a:r>
            <a:r>
              <a:rPr lang="en-US" dirty="0" err="1"/>
              <a:t>cr</a:t>
            </a:r>
            <a:r>
              <a:rPr lang="en-US" dirty="0"/>
              <a:t>-at-</a:t>
            </a:r>
            <a:r>
              <a:rPr lang="en-US" dirty="0" err="1"/>
              <a:t>eol</a:t>
            </a:r>
            <a:r>
              <a:rPr lang="en-US" dirty="0"/>
              <a:t>.</a:t>
            </a:r>
          </a:p>
          <a:p>
            <a:pPr marL="985838" lvl="4" indent="-180975"/>
            <a:r>
              <a:rPr lang="en-US" dirty="0"/>
              <a:t>If their version only introduces whitespace changes to a line, our version is used;</a:t>
            </a:r>
          </a:p>
          <a:p>
            <a:pPr marL="985838" lvl="4" indent="-180975"/>
            <a:r>
              <a:rPr lang="en-US" dirty="0"/>
              <a:t>If our version introduces whitespace changes but their version includes a substantial change, their version is used;</a:t>
            </a:r>
          </a:p>
          <a:p>
            <a:pPr marL="985838" lvl="4" indent="-180975"/>
            <a:r>
              <a:rPr lang="en-US" dirty="0"/>
              <a:t>Otherwise, the merge proceeds in the usual way.</a:t>
            </a:r>
          </a:p>
          <a:p>
            <a:pPr marL="539750" lvl="2" indent="-269875"/>
            <a:r>
              <a:rPr lang="en-US" b="1" dirty="0"/>
              <a:t>Renormalize</a:t>
            </a:r>
          </a:p>
          <a:p>
            <a:pPr marL="804863" lvl="3" indent="-266700"/>
            <a:r>
              <a:rPr lang="en-US" dirty="0"/>
              <a:t>This runs a virtual check-out and check-in of all three stages of a file when resolving a three-way merge. This option is meant to be used when merging branches with different clean filters or end-of-line normalization rules. See "Merging branches with differing </a:t>
            </a:r>
            <a:r>
              <a:rPr lang="en-US" dirty="0" err="1"/>
              <a:t>checkin</a:t>
            </a:r>
            <a:r>
              <a:rPr lang="en-US" dirty="0"/>
              <a:t>/checkout attributes" in </a:t>
            </a:r>
            <a:r>
              <a:rPr lang="en-US" dirty="0" err="1"/>
              <a:t>gitattributes</a:t>
            </a:r>
            <a:r>
              <a:rPr lang="en-US" dirty="0"/>
              <a:t>[5] for details.</a:t>
            </a:r>
          </a:p>
          <a:p>
            <a:pPr marL="539750" lvl="2" indent="-269875"/>
            <a:r>
              <a:rPr lang="en-US" b="1" dirty="0"/>
              <a:t>no-renormalize</a:t>
            </a:r>
          </a:p>
          <a:p>
            <a:pPr marL="804863" lvl="3" indent="-266700"/>
            <a:r>
              <a:rPr lang="en-US" dirty="0"/>
              <a:t>Disables the renormalize option. This overrides the </a:t>
            </a:r>
            <a:r>
              <a:rPr lang="en-US" dirty="0" err="1"/>
              <a:t>merge.renormalize</a:t>
            </a:r>
            <a:r>
              <a:rPr lang="en-US" dirty="0"/>
              <a:t> configuration variable.</a:t>
            </a:r>
          </a:p>
          <a:p>
            <a:pPr marL="539750" lvl="2" indent="-269875"/>
            <a:r>
              <a:rPr lang="en-US" b="1" dirty="0"/>
              <a:t>no-renames</a:t>
            </a:r>
          </a:p>
          <a:p>
            <a:pPr marL="804863" lvl="3" indent="-266700"/>
            <a:r>
              <a:rPr lang="en-US" dirty="0"/>
              <a:t>Turn off rename detection. This overrides the </a:t>
            </a:r>
            <a:r>
              <a:rPr lang="en-US" dirty="0" err="1"/>
              <a:t>merge.renames</a:t>
            </a:r>
            <a:r>
              <a:rPr lang="en-US" dirty="0"/>
              <a:t> configuration variable. See also git-diff[1] --no-renames.</a:t>
            </a:r>
          </a:p>
          <a:p>
            <a:pPr marL="539750" lvl="2" indent="-269875"/>
            <a:r>
              <a:rPr lang="en-US" b="1" dirty="0"/>
              <a:t>find-renames</a:t>
            </a:r>
            <a:r>
              <a:rPr lang="en-US" dirty="0"/>
              <a:t>[=&lt;n&gt;]</a:t>
            </a:r>
          </a:p>
          <a:p>
            <a:pPr marL="804863" lvl="3" indent="-266700"/>
            <a:r>
              <a:rPr lang="en-US" dirty="0"/>
              <a:t>Turn on rename detection, optionally setting the similarity threshold. This is the default. This overrides the </a:t>
            </a:r>
            <a:r>
              <a:rPr lang="en-US" dirty="0" err="1"/>
              <a:t>merge.renames</a:t>
            </a:r>
            <a:r>
              <a:rPr lang="en-US" dirty="0"/>
              <a:t> configuration variable. See also git-diff[1] --find-renames.</a:t>
            </a:r>
          </a:p>
          <a:p>
            <a:pPr marL="539750" lvl="2" indent="-269875"/>
            <a:r>
              <a:rPr lang="en-US" b="1" dirty="0"/>
              <a:t>rename-threshold</a:t>
            </a:r>
            <a:r>
              <a:rPr lang="en-US" dirty="0"/>
              <a:t>=&lt;n&gt;</a:t>
            </a:r>
          </a:p>
          <a:p>
            <a:pPr marL="804863" lvl="3" indent="-266700"/>
            <a:r>
              <a:rPr lang="en-US" dirty="0"/>
              <a:t>Deprecated synonym for find-renames=&lt;n&gt;.</a:t>
            </a:r>
          </a:p>
          <a:p>
            <a:pPr marL="539750" lvl="2" indent="-269875"/>
            <a:r>
              <a:rPr lang="en-US" b="1" dirty="0"/>
              <a:t>subtree</a:t>
            </a:r>
            <a:r>
              <a:rPr lang="en-US" dirty="0"/>
              <a:t>[=&lt;path&gt;]</a:t>
            </a:r>
          </a:p>
          <a:p>
            <a:pPr marL="804863" lvl="3" indent="-266700"/>
            <a:r>
              <a:rPr lang="en-US" dirty="0"/>
              <a:t>This option is a more advanced form of subtree strategy, where the strategy makes a guess on how two trees must be shifted to match with each other when merging. Instead, the specified path is prefixed (or stripped from the beginning) to make the shape of two trees to match.</a:t>
            </a:r>
          </a:p>
        </p:txBody>
      </p:sp>
      <p:sp>
        <p:nvSpPr>
          <p:cNvPr id="7" name="Rectangle 6">
            <a:extLst>
              <a:ext uri="{FF2B5EF4-FFF2-40B4-BE49-F238E27FC236}">
                <a16:creationId xmlns:a16="http://schemas.microsoft.com/office/drawing/2014/main" id="{F981AE35-3D40-407A-9B8D-6899AD440D89}"/>
              </a:ext>
            </a:extLst>
          </p:cNvPr>
          <p:cNvSpPr/>
          <p:nvPr/>
        </p:nvSpPr>
        <p:spPr>
          <a:xfrm>
            <a:off x="6172200" y="6308209"/>
            <a:ext cx="5463355" cy="369332"/>
          </a:xfrm>
          <a:prstGeom prst="rect">
            <a:avLst/>
          </a:prstGeom>
        </p:spPr>
        <p:txBody>
          <a:bodyPr wrap="none">
            <a:spAutoFit/>
          </a:bodyPr>
          <a:lstStyle/>
          <a:p>
            <a:r>
              <a:rPr lang="en-ZA" dirty="0">
                <a:hlinkClick r:id="rId2"/>
              </a:rPr>
              <a:t>https://git-scm.com/docs/git-merge#_merge_strategies</a:t>
            </a:r>
            <a:r>
              <a:rPr lang="en-ZA" dirty="0"/>
              <a:t> </a:t>
            </a:r>
          </a:p>
        </p:txBody>
      </p:sp>
      <p:sp>
        <p:nvSpPr>
          <p:cNvPr id="6" name="Rectangle 5">
            <a:extLst>
              <a:ext uri="{FF2B5EF4-FFF2-40B4-BE49-F238E27FC236}">
                <a16:creationId xmlns:a16="http://schemas.microsoft.com/office/drawing/2014/main" id="{B40BD4B1-3A38-4447-B6A0-1315AEC034DA}"/>
              </a:ext>
            </a:extLst>
          </p:cNvPr>
          <p:cNvSpPr/>
          <p:nvPr/>
        </p:nvSpPr>
        <p:spPr>
          <a:xfrm>
            <a:off x="369085" y="6308209"/>
            <a:ext cx="4230069" cy="369332"/>
          </a:xfrm>
          <a:prstGeom prst="rect">
            <a:avLst/>
          </a:prstGeom>
        </p:spPr>
        <p:txBody>
          <a:bodyPr wrap="none">
            <a:spAutoFit/>
          </a:bodyPr>
          <a:lstStyle/>
          <a:p>
            <a:r>
              <a:rPr lang="en-ZA" dirty="0">
                <a:hlinkClick r:id="rId3"/>
              </a:rPr>
              <a:t>https://git-scm.com/docs/merge-strategies</a:t>
            </a:r>
            <a:endParaRPr lang="en-ZA" dirty="0"/>
          </a:p>
        </p:txBody>
      </p:sp>
    </p:spTree>
    <p:extLst>
      <p:ext uri="{BB962C8B-B14F-4D97-AF65-F5344CB8AC3E}">
        <p14:creationId xmlns:p14="http://schemas.microsoft.com/office/powerpoint/2010/main" val="274693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F41D-E392-4B56-9854-3DAA0E542AC3}"/>
              </a:ext>
            </a:extLst>
          </p:cNvPr>
          <p:cNvSpPr>
            <a:spLocks noGrp="1"/>
          </p:cNvSpPr>
          <p:nvPr>
            <p:ph type="title"/>
          </p:nvPr>
        </p:nvSpPr>
        <p:spPr/>
        <p:txBody>
          <a:bodyPr>
            <a:normAutofit fontScale="90000"/>
          </a:bodyPr>
          <a:lstStyle/>
          <a:p>
            <a:r>
              <a:rPr lang="en-US" dirty="0"/>
              <a:t>Objectives</a:t>
            </a:r>
            <a:endParaRPr lang="en-ZA" dirty="0"/>
          </a:p>
        </p:txBody>
      </p:sp>
      <p:sp>
        <p:nvSpPr>
          <p:cNvPr id="3" name="Content Placeholder 2">
            <a:extLst>
              <a:ext uri="{FF2B5EF4-FFF2-40B4-BE49-F238E27FC236}">
                <a16:creationId xmlns:a16="http://schemas.microsoft.com/office/drawing/2014/main" id="{298A305F-3601-49C9-B7D9-A913D0F26823}"/>
              </a:ext>
            </a:extLst>
          </p:cNvPr>
          <p:cNvSpPr>
            <a:spLocks noGrp="1"/>
          </p:cNvSpPr>
          <p:nvPr>
            <p:ph idx="1"/>
          </p:nvPr>
        </p:nvSpPr>
        <p:spPr/>
        <p:txBody>
          <a:bodyPr/>
          <a:lstStyle/>
          <a:p>
            <a:r>
              <a:rPr lang="en-US" dirty="0"/>
              <a:t>Clean API to merge content from one commit/branch to another.</a:t>
            </a:r>
          </a:p>
          <a:p>
            <a:r>
              <a:rPr lang="en-US" dirty="0"/>
              <a:t>Allow for callbacks to handle merge conflicts.</a:t>
            </a:r>
          </a:p>
          <a:p>
            <a:r>
              <a:rPr lang="en-US" dirty="0"/>
              <a:t>Extensible framework to allow different merge strategies.</a:t>
            </a:r>
          </a:p>
          <a:p>
            <a:endParaRPr lang="en-ZA" dirty="0"/>
          </a:p>
        </p:txBody>
      </p:sp>
    </p:spTree>
    <p:extLst>
      <p:ext uri="{BB962C8B-B14F-4D97-AF65-F5344CB8AC3E}">
        <p14:creationId xmlns:p14="http://schemas.microsoft.com/office/powerpoint/2010/main" val="164869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3432-B793-4A5C-9064-A0A10566A5BA}"/>
              </a:ext>
            </a:extLst>
          </p:cNvPr>
          <p:cNvSpPr>
            <a:spLocks noGrp="1"/>
          </p:cNvSpPr>
          <p:nvPr>
            <p:ph type="title"/>
          </p:nvPr>
        </p:nvSpPr>
        <p:spPr/>
        <p:txBody>
          <a:bodyPr>
            <a:normAutofit fontScale="90000"/>
          </a:bodyPr>
          <a:lstStyle/>
          <a:p>
            <a:r>
              <a:rPr lang="en-US" dirty="0"/>
              <a:t>2 Way Merge</a:t>
            </a:r>
            <a:endParaRPr lang="en-ZA" dirty="0"/>
          </a:p>
        </p:txBody>
      </p:sp>
      <p:sp>
        <p:nvSpPr>
          <p:cNvPr id="3" name="Content Placeholder 2">
            <a:extLst>
              <a:ext uri="{FF2B5EF4-FFF2-40B4-BE49-F238E27FC236}">
                <a16:creationId xmlns:a16="http://schemas.microsoft.com/office/drawing/2014/main" id="{814BD9BE-84B7-4AF7-B702-DA0BF0F2CF04}"/>
              </a:ext>
            </a:extLst>
          </p:cNvPr>
          <p:cNvSpPr>
            <a:spLocks noGrp="1"/>
          </p:cNvSpPr>
          <p:nvPr>
            <p:ph sz="half" idx="1"/>
          </p:nvPr>
        </p:nvSpPr>
        <p:spPr/>
        <p:txBody>
          <a:bodyPr>
            <a:normAutofit fontScale="55000" lnSpcReduction="20000"/>
          </a:bodyPr>
          <a:lstStyle/>
          <a:p>
            <a:r>
              <a:rPr lang="en-ZA" dirty="0"/>
              <a:t>Suppose we're modifying the same file concurrently. You go and make some changes to the file and then I make some more changes.</a:t>
            </a:r>
          </a:p>
          <a:p>
            <a:r>
              <a:rPr lang="en-ZA" dirty="0"/>
              <a:t>At some point in time, someone looks at the two copies of the file and they see something like Figure 1:</a:t>
            </a:r>
          </a:p>
          <a:p>
            <a:r>
              <a:rPr lang="en-ZA" dirty="0"/>
              <a:t>This third person looking at the files sees there's a difference on line 30 but:</a:t>
            </a:r>
          </a:p>
          <a:p>
            <a:r>
              <a:rPr lang="en-ZA" dirty="0"/>
              <a:t>How can he tell whether you modified line 30 or if I modified it?</a:t>
            </a:r>
          </a:p>
          <a:p>
            <a:r>
              <a:rPr lang="en-ZA" dirty="0"/>
              <a:t>What if we both modified the line? How can he tell?</a:t>
            </a:r>
          </a:p>
          <a:p>
            <a:r>
              <a:rPr lang="en-ZA" dirty="0"/>
              <a:t>He can't.</a:t>
            </a:r>
          </a:p>
          <a:p>
            <a:r>
              <a:rPr lang="en-ZA" dirty="0"/>
              <a:t>He will have to call both of us and trust our memories to find out who modified what. And yes, fortunately we programmers never forget, right? ;-)</a:t>
            </a:r>
          </a:p>
          <a:p>
            <a:r>
              <a:rPr lang="en-ZA" dirty="0"/>
              <a:t>This "third person" is likely to actually be the version control system trying to do a simple two-way merge, which just compares two versions of a file and tries to merge them. But here, the VCS will require user intervention because it won't be able to figure out what to do.</a:t>
            </a:r>
          </a:p>
          <a:p>
            <a:r>
              <a:rPr lang="en-ZA" dirty="0"/>
              <a:t>It is better to avoid concurrent modifications on a file if you have to rely on two-way merge because it will be a slow manual process. Imagine 300 files requiring a simple merge…it would take ages to complete!</a:t>
            </a:r>
          </a:p>
        </p:txBody>
      </p:sp>
      <p:sp>
        <p:nvSpPr>
          <p:cNvPr id="4" name="Rectangle 3">
            <a:extLst>
              <a:ext uri="{FF2B5EF4-FFF2-40B4-BE49-F238E27FC236}">
                <a16:creationId xmlns:a16="http://schemas.microsoft.com/office/drawing/2014/main" id="{43412150-8791-48D7-8574-6A2A51059865}"/>
              </a:ext>
            </a:extLst>
          </p:cNvPr>
          <p:cNvSpPr/>
          <p:nvPr/>
        </p:nvSpPr>
        <p:spPr>
          <a:xfrm>
            <a:off x="838200" y="6308209"/>
            <a:ext cx="9144000" cy="369332"/>
          </a:xfrm>
          <a:prstGeom prst="rect">
            <a:avLst/>
          </a:prstGeom>
        </p:spPr>
        <p:txBody>
          <a:bodyPr wrap="square">
            <a:spAutoFit/>
          </a:bodyPr>
          <a:lstStyle/>
          <a:p>
            <a:r>
              <a:rPr lang="en-ZA" dirty="0">
                <a:hlinkClick r:id="rId2"/>
              </a:rPr>
              <a:t>http://www.drdobbs.com/tools/three-way-merging-a-look-under-the-hood/240164902</a:t>
            </a:r>
            <a:endParaRPr lang="en-ZA" dirty="0"/>
          </a:p>
        </p:txBody>
      </p:sp>
      <p:pic>
        <p:nvPicPr>
          <p:cNvPr id="7" name="Picture 2" descr="Three-Way Merge">
            <a:extLst>
              <a:ext uri="{FF2B5EF4-FFF2-40B4-BE49-F238E27FC236}">
                <a16:creationId xmlns:a16="http://schemas.microsoft.com/office/drawing/2014/main" id="{A68E8E2B-A247-429B-8BD5-BD6556C9455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991139"/>
            <a:ext cx="5181600" cy="202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96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3432-B793-4A5C-9064-A0A10566A5BA}"/>
              </a:ext>
            </a:extLst>
          </p:cNvPr>
          <p:cNvSpPr>
            <a:spLocks noGrp="1"/>
          </p:cNvSpPr>
          <p:nvPr>
            <p:ph type="title"/>
          </p:nvPr>
        </p:nvSpPr>
        <p:spPr/>
        <p:txBody>
          <a:bodyPr>
            <a:normAutofit fontScale="90000"/>
          </a:bodyPr>
          <a:lstStyle/>
          <a:p>
            <a:r>
              <a:rPr lang="en-US" dirty="0"/>
              <a:t>3 Way Merge</a:t>
            </a:r>
            <a:endParaRPr lang="en-ZA" dirty="0"/>
          </a:p>
        </p:txBody>
      </p:sp>
      <p:sp>
        <p:nvSpPr>
          <p:cNvPr id="5" name="Content Placeholder 4">
            <a:extLst>
              <a:ext uri="{FF2B5EF4-FFF2-40B4-BE49-F238E27FC236}">
                <a16:creationId xmlns:a16="http://schemas.microsoft.com/office/drawing/2014/main" id="{4630E6A6-8CE0-4E22-BA5A-950707EB7FD6}"/>
              </a:ext>
            </a:extLst>
          </p:cNvPr>
          <p:cNvSpPr>
            <a:spLocks noGrp="1"/>
          </p:cNvSpPr>
          <p:nvPr>
            <p:ph sz="half" idx="1"/>
          </p:nvPr>
        </p:nvSpPr>
        <p:spPr/>
        <p:txBody>
          <a:bodyPr>
            <a:normAutofit fontScale="55000" lnSpcReduction="20000"/>
          </a:bodyPr>
          <a:lstStyle/>
          <a:p>
            <a:r>
              <a:rPr lang="en-ZA" dirty="0"/>
              <a:t>Let's forget for a second about version control, and go back to this "third person" looking into the two files we modified: How can he figure out what happened by himself?</a:t>
            </a:r>
          </a:p>
          <a:p>
            <a:r>
              <a:rPr lang="en-ZA" dirty="0"/>
              <a:t>He can look into the original version of the file we both used as starting point (Figure 2):</a:t>
            </a:r>
          </a:p>
          <a:p>
            <a:r>
              <a:rPr lang="en-ZA" dirty="0"/>
              <a:t>Then, looking at how the file was originally ("base common ancestor" or simply "base"), he can figure out what to do.</a:t>
            </a:r>
          </a:p>
          <a:p>
            <a:r>
              <a:rPr lang="en-ZA" dirty="0"/>
              <a:t>Based on Figure 2, only one developer actually changed line 30, so the conflict can be manually resolved: Just keep "Yours" as the solution, so it will say: Print("hello");</a:t>
            </a:r>
          </a:p>
          <a:p>
            <a:r>
              <a:rPr lang="en-ZA" dirty="0"/>
              <a:t>This is how three-way merge helps: It turns a manual conflict into an automatic resolution. Part of the magic here relies on the VCS locating the original version of the file. This original version is better known as the "nearest common ancestor." The VCS then passes the common ancestor and the two contributors to the three-way merge tool that will use all three to calculate the result.</a:t>
            </a:r>
          </a:p>
          <a:p>
            <a:r>
              <a:rPr lang="en-ZA" dirty="0"/>
              <a:t>Using two-way merge only, the lines modified by two developers will require manual intervention, while everything else will be automatically merged. With three-way merge, it is possible to run a painless merge involving hundreds of files.</a:t>
            </a:r>
          </a:p>
          <a:p>
            <a:endParaRPr lang="en-ZA" dirty="0"/>
          </a:p>
        </p:txBody>
      </p:sp>
      <p:sp>
        <p:nvSpPr>
          <p:cNvPr id="4" name="Rectangle 3">
            <a:extLst>
              <a:ext uri="{FF2B5EF4-FFF2-40B4-BE49-F238E27FC236}">
                <a16:creationId xmlns:a16="http://schemas.microsoft.com/office/drawing/2014/main" id="{69E44C7D-9FBE-4FD6-A3D3-045227F58C21}"/>
              </a:ext>
            </a:extLst>
          </p:cNvPr>
          <p:cNvSpPr/>
          <p:nvPr/>
        </p:nvSpPr>
        <p:spPr>
          <a:xfrm>
            <a:off x="838200" y="6308209"/>
            <a:ext cx="9144000" cy="369332"/>
          </a:xfrm>
          <a:prstGeom prst="rect">
            <a:avLst/>
          </a:prstGeom>
        </p:spPr>
        <p:txBody>
          <a:bodyPr wrap="square">
            <a:spAutoFit/>
          </a:bodyPr>
          <a:lstStyle/>
          <a:p>
            <a:r>
              <a:rPr lang="en-ZA" dirty="0">
                <a:hlinkClick r:id="rId2"/>
              </a:rPr>
              <a:t>http://www.drdobbs.com/tools/three-way-merging-a-look-under-the-hood/240164902</a:t>
            </a:r>
            <a:endParaRPr lang="en-ZA" dirty="0"/>
          </a:p>
        </p:txBody>
      </p:sp>
      <p:pic>
        <p:nvPicPr>
          <p:cNvPr id="3074" name="Picture 2" descr="Three-Way Merge">
            <a:extLst>
              <a:ext uri="{FF2B5EF4-FFF2-40B4-BE49-F238E27FC236}">
                <a16:creationId xmlns:a16="http://schemas.microsoft.com/office/drawing/2014/main" id="{FBB666DC-25C5-4D67-88F3-45DA80B0EF4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15154"/>
            <a:ext cx="5181600" cy="417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54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3913-8194-44B8-A04C-14ED07B04DC7}"/>
              </a:ext>
            </a:extLst>
          </p:cNvPr>
          <p:cNvSpPr>
            <a:spLocks noGrp="1"/>
          </p:cNvSpPr>
          <p:nvPr>
            <p:ph type="title"/>
          </p:nvPr>
        </p:nvSpPr>
        <p:spPr/>
        <p:txBody>
          <a:bodyPr>
            <a:normAutofit fontScale="90000"/>
          </a:bodyPr>
          <a:lstStyle/>
          <a:p>
            <a:r>
              <a:rPr lang="en-US" dirty="0"/>
              <a:t>Git Branching and Merging</a:t>
            </a:r>
            <a:endParaRPr lang="en-ZA" dirty="0"/>
          </a:p>
        </p:txBody>
      </p:sp>
      <p:sp>
        <p:nvSpPr>
          <p:cNvPr id="5" name="Content Placeholder 4">
            <a:extLst>
              <a:ext uri="{FF2B5EF4-FFF2-40B4-BE49-F238E27FC236}">
                <a16:creationId xmlns:a16="http://schemas.microsoft.com/office/drawing/2014/main" id="{A164D591-9ABC-4A5B-9D68-690768962A3B}"/>
              </a:ext>
            </a:extLst>
          </p:cNvPr>
          <p:cNvSpPr>
            <a:spLocks noGrp="1"/>
          </p:cNvSpPr>
          <p:nvPr>
            <p:ph sz="half" idx="1"/>
          </p:nvPr>
        </p:nvSpPr>
        <p:spPr/>
        <p:txBody>
          <a:bodyPr>
            <a:normAutofit/>
          </a:bodyPr>
          <a:lstStyle/>
          <a:p>
            <a:r>
              <a:rPr lang="en-ZA" dirty="0"/>
              <a:t>Instead of just moving the branch pointer forward, Git creates a new snapshot that results from this three-way merge and automatically creates a new commit that points to it. This is referred to as a merge commit, and is special in that it has more than one parent.</a:t>
            </a:r>
          </a:p>
          <a:p>
            <a:pPr marL="0" indent="0">
              <a:buNone/>
            </a:pPr>
            <a:endParaRPr lang="en-ZA" dirty="0"/>
          </a:p>
        </p:txBody>
      </p:sp>
      <p:sp>
        <p:nvSpPr>
          <p:cNvPr id="4" name="Rectangle 3">
            <a:extLst>
              <a:ext uri="{FF2B5EF4-FFF2-40B4-BE49-F238E27FC236}">
                <a16:creationId xmlns:a16="http://schemas.microsoft.com/office/drawing/2014/main" id="{7843278F-8A2B-4E49-B86D-DAD61D63366F}"/>
              </a:ext>
            </a:extLst>
          </p:cNvPr>
          <p:cNvSpPr/>
          <p:nvPr/>
        </p:nvSpPr>
        <p:spPr>
          <a:xfrm>
            <a:off x="391884" y="6323612"/>
            <a:ext cx="8090263" cy="369332"/>
          </a:xfrm>
          <a:prstGeom prst="rect">
            <a:avLst/>
          </a:prstGeom>
        </p:spPr>
        <p:txBody>
          <a:bodyPr wrap="square">
            <a:spAutoFit/>
          </a:bodyPr>
          <a:lstStyle/>
          <a:p>
            <a:r>
              <a:rPr lang="en-ZA" dirty="0">
                <a:hlinkClick r:id="rId2"/>
              </a:rPr>
              <a:t>https://git-scm.com/book/en/v2/Git-Branching-Basic-Branching-and-Merging</a:t>
            </a:r>
            <a:endParaRPr lang="en-ZA" dirty="0"/>
          </a:p>
        </p:txBody>
      </p:sp>
      <p:pic>
        <p:nvPicPr>
          <p:cNvPr id="4098" name="Picture 2" descr="A merge commit.">
            <a:extLst>
              <a:ext uri="{FF2B5EF4-FFF2-40B4-BE49-F238E27FC236}">
                <a16:creationId xmlns:a16="http://schemas.microsoft.com/office/drawing/2014/main" id="{BAFE51F0-A964-48F3-8A89-AA930E86F76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977928"/>
            <a:ext cx="5181600" cy="2046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01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F283-D06D-4675-B705-FD78EDE877BD}"/>
              </a:ext>
            </a:extLst>
          </p:cNvPr>
          <p:cNvSpPr>
            <a:spLocks noGrp="1"/>
          </p:cNvSpPr>
          <p:nvPr>
            <p:ph type="title"/>
          </p:nvPr>
        </p:nvSpPr>
        <p:spPr/>
        <p:txBody>
          <a:bodyPr>
            <a:normAutofit fontScale="90000"/>
          </a:bodyPr>
          <a:lstStyle/>
          <a:p>
            <a:r>
              <a:rPr lang="en-US" dirty="0"/>
              <a:t>3 Way Merge Algorithm</a:t>
            </a:r>
            <a:endParaRPr lang="en-ZA" dirty="0"/>
          </a:p>
        </p:txBody>
      </p:sp>
      <p:sp>
        <p:nvSpPr>
          <p:cNvPr id="3" name="Content Placeholder 2">
            <a:extLst>
              <a:ext uri="{FF2B5EF4-FFF2-40B4-BE49-F238E27FC236}">
                <a16:creationId xmlns:a16="http://schemas.microsoft.com/office/drawing/2014/main" id="{9BC48252-E894-4A9F-8228-815978AAF9F5}"/>
              </a:ext>
            </a:extLst>
          </p:cNvPr>
          <p:cNvSpPr>
            <a:spLocks noGrp="1"/>
          </p:cNvSpPr>
          <p:nvPr>
            <p:ph idx="1"/>
          </p:nvPr>
        </p:nvSpPr>
        <p:spPr/>
        <p:txBody>
          <a:bodyPr>
            <a:normAutofit fontScale="77500" lnSpcReduction="20000"/>
          </a:bodyPr>
          <a:lstStyle/>
          <a:p>
            <a:r>
              <a:rPr lang="en-ZA" dirty="0"/>
              <a:t>You might be best off looking for a description of a 3-way merge algorithm. A high-level description would go something like this:</a:t>
            </a:r>
          </a:p>
          <a:p>
            <a:endParaRPr lang="en-ZA" dirty="0"/>
          </a:p>
          <a:p>
            <a:r>
              <a:rPr lang="en-ZA" dirty="0"/>
              <a:t>Find a suitable merge base B - a version of the file that is an ancestor of both of the new versions (X and Y), and usually the most recent such base (although there are cases where it will have to go back further, which is one of the features of gits default recursive merge)</a:t>
            </a:r>
          </a:p>
          <a:p>
            <a:r>
              <a:rPr lang="en-ZA" dirty="0"/>
              <a:t>Perform diffs of X with B and Y with B.</a:t>
            </a:r>
          </a:p>
          <a:p>
            <a:r>
              <a:rPr lang="en-ZA" dirty="0"/>
              <a:t>Walk through the change blocks identified in the two diffs. If both sides introduce the same change in the same spot, accept either one; if one introduces a change and the other leaves that region alone, introduce the change in the final; if both introduce changes in a spot, but they don't match, mark a conflict to be resolved manually.</a:t>
            </a:r>
          </a:p>
          <a:p>
            <a:r>
              <a:rPr lang="en-ZA" dirty="0"/>
              <a:t>The full algorithm deals with this in a lot more detail, and even has some documentation (/</a:t>
            </a:r>
            <a:r>
              <a:rPr lang="en-ZA" dirty="0" err="1"/>
              <a:t>usr</a:t>
            </a:r>
            <a:r>
              <a:rPr lang="en-ZA" dirty="0"/>
              <a:t>/share/doc/git-doc/technical/trivial-merge.txt for one, along with the git help XXX pages, where XXX is one of merge-base, merge-file, merge, merge-one-file and possibly a few others). If that's not deep enough, there's always source code...</a:t>
            </a:r>
          </a:p>
        </p:txBody>
      </p:sp>
      <p:sp>
        <p:nvSpPr>
          <p:cNvPr id="4" name="Rectangle 3">
            <a:extLst>
              <a:ext uri="{FF2B5EF4-FFF2-40B4-BE49-F238E27FC236}">
                <a16:creationId xmlns:a16="http://schemas.microsoft.com/office/drawing/2014/main" id="{0EBFF53B-EE99-409D-9764-D3144CA69060}"/>
              </a:ext>
            </a:extLst>
          </p:cNvPr>
          <p:cNvSpPr/>
          <p:nvPr/>
        </p:nvSpPr>
        <p:spPr>
          <a:xfrm>
            <a:off x="362940" y="6308209"/>
            <a:ext cx="4708918" cy="369332"/>
          </a:xfrm>
          <a:prstGeom prst="rect">
            <a:avLst/>
          </a:prstGeom>
        </p:spPr>
        <p:txBody>
          <a:bodyPr wrap="none">
            <a:spAutoFit/>
          </a:bodyPr>
          <a:lstStyle/>
          <a:p>
            <a:r>
              <a:rPr lang="en-ZA" dirty="0">
                <a:hlinkClick r:id="rId2"/>
              </a:rPr>
              <a:t>https://stackoverflow.com/a/14962580/231860</a:t>
            </a:r>
            <a:r>
              <a:rPr lang="en-ZA" dirty="0"/>
              <a:t> </a:t>
            </a:r>
          </a:p>
        </p:txBody>
      </p:sp>
    </p:spTree>
    <p:extLst>
      <p:ext uri="{BB962C8B-B14F-4D97-AF65-F5344CB8AC3E}">
        <p14:creationId xmlns:p14="http://schemas.microsoft.com/office/powerpoint/2010/main" val="94916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908F-702B-4D10-A976-AF9AA2E9341F}"/>
              </a:ext>
            </a:extLst>
          </p:cNvPr>
          <p:cNvSpPr>
            <a:spLocks noGrp="1"/>
          </p:cNvSpPr>
          <p:nvPr>
            <p:ph type="title"/>
          </p:nvPr>
        </p:nvSpPr>
        <p:spPr/>
        <p:txBody>
          <a:bodyPr>
            <a:normAutofit fontScale="90000"/>
          </a:bodyPr>
          <a:lstStyle/>
          <a:p>
            <a:r>
              <a:rPr lang="en-US" dirty="0"/>
              <a:t>Merge Recursive Strategy</a:t>
            </a:r>
            <a:endParaRPr lang="en-ZA" dirty="0"/>
          </a:p>
        </p:txBody>
      </p:sp>
      <p:sp>
        <p:nvSpPr>
          <p:cNvPr id="5" name="Content Placeholder 4">
            <a:extLst>
              <a:ext uri="{FF2B5EF4-FFF2-40B4-BE49-F238E27FC236}">
                <a16:creationId xmlns:a16="http://schemas.microsoft.com/office/drawing/2014/main" id="{C874AA53-4836-462A-A862-0EFDE485EC40}"/>
              </a:ext>
            </a:extLst>
          </p:cNvPr>
          <p:cNvSpPr>
            <a:spLocks noGrp="1"/>
          </p:cNvSpPr>
          <p:nvPr>
            <p:ph sz="half" idx="1"/>
          </p:nvPr>
        </p:nvSpPr>
        <p:spPr/>
        <p:txBody>
          <a:bodyPr>
            <a:normAutofit fontScale="70000" lnSpcReduction="20000"/>
          </a:bodyPr>
          <a:lstStyle/>
          <a:p>
            <a:r>
              <a:rPr lang="en-ZA" dirty="0"/>
              <a:t>What if we find "two common ancestors"? The branch explorer view below shows an alternative in which there are two possible "common ancestors".</a:t>
            </a:r>
          </a:p>
          <a:p>
            <a:endParaRPr lang="en-ZA" dirty="0"/>
          </a:p>
          <a:p>
            <a:r>
              <a:rPr lang="en-ZA" dirty="0"/>
              <a:t>While this won't happen frequently, it is really likely to happen with long lived branches or complex branch topologies. (The case depicted above is the shortest one driving to the "multiple ancestor" problem, but it can happen too with several changesets and branches in between the "crossed" merges).</a:t>
            </a:r>
            <a:br>
              <a:rPr lang="en-ZA" dirty="0"/>
            </a:br>
            <a:r>
              <a:rPr lang="en-ZA" dirty="0"/>
              <a:t>One solution is to "select" one of the ancestors as the valid one for the merge (which is the option Mercurial takes) but as we will see below, it has many drawbacks.</a:t>
            </a:r>
          </a:p>
        </p:txBody>
      </p:sp>
      <p:sp>
        <p:nvSpPr>
          <p:cNvPr id="4" name="Rectangle 3">
            <a:extLst>
              <a:ext uri="{FF2B5EF4-FFF2-40B4-BE49-F238E27FC236}">
                <a16:creationId xmlns:a16="http://schemas.microsoft.com/office/drawing/2014/main" id="{0BA85C67-7203-45B6-B619-4D3CD4E9371F}"/>
              </a:ext>
            </a:extLst>
          </p:cNvPr>
          <p:cNvSpPr/>
          <p:nvPr/>
        </p:nvSpPr>
        <p:spPr>
          <a:xfrm>
            <a:off x="296090" y="6323612"/>
            <a:ext cx="7672251" cy="369332"/>
          </a:xfrm>
          <a:prstGeom prst="rect">
            <a:avLst/>
          </a:prstGeom>
        </p:spPr>
        <p:txBody>
          <a:bodyPr wrap="square">
            <a:spAutoFit/>
          </a:bodyPr>
          <a:lstStyle/>
          <a:p>
            <a:r>
              <a:rPr lang="en-ZA" dirty="0">
                <a:hlinkClick r:id="rId2"/>
              </a:rPr>
              <a:t>http://blog.plasticscm.com/2011/09/merge-recursive-strategy.html</a:t>
            </a:r>
            <a:endParaRPr lang="en-ZA" dirty="0"/>
          </a:p>
        </p:txBody>
      </p:sp>
      <p:pic>
        <p:nvPicPr>
          <p:cNvPr id="5122" name="Picture 2">
            <a:extLst>
              <a:ext uri="{FF2B5EF4-FFF2-40B4-BE49-F238E27FC236}">
                <a16:creationId xmlns:a16="http://schemas.microsoft.com/office/drawing/2014/main" id="{A7616694-1A0D-4BAB-9265-1BB0D213A47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43675" y="2734469"/>
            <a:ext cx="443865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84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598F-0C1E-4885-868A-21E86CE8EF29}"/>
              </a:ext>
            </a:extLst>
          </p:cNvPr>
          <p:cNvSpPr>
            <a:spLocks noGrp="1"/>
          </p:cNvSpPr>
          <p:nvPr>
            <p:ph type="title"/>
          </p:nvPr>
        </p:nvSpPr>
        <p:spPr/>
        <p:txBody>
          <a:bodyPr>
            <a:normAutofit fontScale="90000"/>
          </a:bodyPr>
          <a:lstStyle/>
          <a:p>
            <a:r>
              <a:rPr lang="en-US" dirty="0"/>
              <a:t>Git in the Trenches: Merge-Merge-Merge</a:t>
            </a:r>
            <a:endParaRPr lang="en-ZA" dirty="0"/>
          </a:p>
        </p:txBody>
      </p:sp>
      <p:sp>
        <p:nvSpPr>
          <p:cNvPr id="3" name="Content Placeholder 2">
            <a:extLst>
              <a:ext uri="{FF2B5EF4-FFF2-40B4-BE49-F238E27FC236}">
                <a16:creationId xmlns:a16="http://schemas.microsoft.com/office/drawing/2014/main" id="{2D16B189-D473-4F14-8794-E6DD5205C279}"/>
              </a:ext>
            </a:extLst>
          </p:cNvPr>
          <p:cNvSpPr>
            <a:spLocks noGrp="1"/>
          </p:cNvSpPr>
          <p:nvPr>
            <p:ph sz="half" idx="1"/>
          </p:nvPr>
        </p:nvSpPr>
        <p:spPr/>
        <p:txBody>
          <a:bodyPr>
            <a:normAutofit fontScale="40000" lnSpcReduction="20000"/>
          </a:bodyPr>
          <a:lstStyle/>
          <a:p>
            <a:r>
              <a:rPr lang="en-ZA" dirty="0"/>
              <a:t>How does merging work?</a:t>
            </a:r>
          </a:p>
          <a:p>
            <a:r>
              <a:rPr lang="en-ZA" dirty="0"/>
              <a:t>To start with, we need to define which merging strategy we are talking about. In Git there are multiple ways to instruct a merge to take place. Below is a brief list of the options that you can supply to the git merge command along with a brief description of how each one affects the merge process. We will explain the details a little more further on. </a:t>
            </a:r>
          </a:p>
          <a:p>
            <a:r>
              <a:rPr lang="en-ZA" dirty="0"/>
              <a:t>Resolve - A two headed merge strategy using a 3-way merge algorithm. This is used by default in Git.</a:t>
            </a:r>
          </a:p>
          <a:p>
            <a:r>
              <a:rPr lang="en-ZA" dirty="0"/>
              <a:t>Recursive - A two headed merge strategy using a 3-way merge algorithm. This algorithm looks at situations where multiple common ancestors are eligible and creates a merged tree of the common ancestors to be used as a reference. Usually, this method has less conflicts and carries with it multiple sub-options.</a:t>
            </a:r>
          </a:p>
          <a:p>
            <a:r>
              <a:rPr lang="en-ZA" dirty="0"/>
              <a:t>Octopus - This merge strategy can merge in multiple heads. When trying to pull multiple topic branches into a single merge, an octopus is the default method that Git will use.</a:t>
            </a:r>
          </a:p>
          <a:p>
            <a:r>
              <a:rPr lang="en-ZA" dirty="0"/>
              <a:t>Ours - Another multiple head strategy, which simply ignores all changes from the other branches. At first it may sound like a useless idea, but it could be used to keep the history of a branch without actually keeping the branch itself.</a:t>
            </a:r>
          </a:p>
          <a:p>
            <a:r>
              <a:rPr lang="en-ZA" dirty="0"/>
              <a:t>Subtree - A much more advanced merge strategy based on the recursive which trees are adjusted to result in a better merge.</a:t>
            </a:r>
          </a:p>
          <a:p>
            <a:endParaRPr lang="en-ZA" dirty="0"/>
          </a:p>
          <a:p>
            <a:r>
              <a:rPr lang="en-ZA" dirty="0"/>
              <a:t>Now that we are aware of the different options available to us, let us discuss what happens when we actually perform a merge. Let us consider the state of our repository at the end of Week 4, as shown in Figure 1.</a:t>
            </a:r>
          </a:p>
          <a:p>
            <a:endParaRPr lang="en-ZA" dirty="0"/>
          </a:p>
        </p:txBody>
      </p:sp>
      <p:sp>
        <p:nvSpPr>
          <p:cNvPr id="5" name="Rectangle 4">
            <a:extLst>
              <a:ext uri="{FF2B5EF4-FFF2-40B4-BE49-F238E27FC236}">
                <a16:creationId xmlns:a16="http://schemas.microsoft.com/office/drawing/2014/main" id="{A4B8336D-8C01-4E90-8EC1-9AA1D6877AF6}"/>
              </a:ext>
            </a:extLst>
          </p:cNvPr>
          <p:cNvSpPr/>
          <p:nvPr/>
        </p:nvSpPr>
        <p:spPr>
          <a:xfrm>
            <a:off x="324966" y="6308209"/>
            <a:ext cx="4610045" cy="369332"/>
          </a:xfrm>
          <a:prstGeom prst="rect">
            <a:avLst/>
          </a:prstGeom>
        </p:spPr>
        <p:txBody>
          <a:bodyPr wrap="none">
            <a:spAutoFit/>
          </a:bodyPr>
          <a:lstStyle/>
          <a:p>
            <a:r>
              <a:rPr lang="en-ZA" dirty="0">
                <a:hlinkClick r:id="rId2"/>
              </a:rPr>
              <a:t>https://cbx33.github.io/gitt/afterhours4-1.html</a:t>
            </a:r>
            <a:endParaRPr lang="en-ZA" dirty="0"/>
          </a:p>
        </p:txBody>
      </p:sp>
      <p:pic>
        <p:nvPicPr>
          <p:cNvPr id="6146" name="Picture 2">
            <a:extLst>
              <a:ext uri="{FF2B5EF4-FFF2-40B4-BE49-F238E27FC236}">
                <a16:creationId xmlns:a16="http://schemas.microsoft.com/office/drawing/2014/main" id="{E7C055B5-119A-413E-B786-0BB5B1D0F95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98155" y="1825625"/>
            <a:ext cx="43296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83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EA77-992B-48FD-9D22-1F3017DAD27E}"/>
              </a:ext>
            </a:extLst>
          </p:cNvPr>
          <p:cNvSpPr>
            <a:spLocks noGrp="1"/>
          </p:cNvSpPr>
          <p:nvPr>
            <p:ph type="title"/>
          </p:nvPr>
        </p:nvSpPr>
        <p:spPr/>
        <p:txBody>
          <a:bodyPr>
            <a:normAutofit fontScale="90000"/>
          </a:bodyPr>
          <a:lstStyle/>
          <a:p>
            <a:r>
              <a:rPr lang="en-US" dirty="0"/>
              <a:t>Git Merge Documentation</a:t>
            </a:r>
            <a:endParaRPr lang="en-ZA" dirty="0"/>
          </a:p>
        </p:txBody>
      </p:sp>
      <p:sp>
        <p:nvSpPr>
          <p:cNvPr id="3" name="Content Placeholder 2">
            <a:extLst>
              <a:ext uri="{FF2B5EF4-FFF2-40B4-BE49-F238E27FC236}">
                <a16:creationId xmlns:a16="http://schemas.microsoft.com/office/drawing/2014/main" id="{C5D15A2F-2F64-416A-A2B0-11CDB08ECF76}"/>
              </a:ext>
            </a:extLst>
          </p:cNvPr>
          <p:cNvSpPr>
            <a:spLocks noGrp="1"/>
          </p:cNvSpPr>
          <p:nvPr>
            <p:ph idx="1"/>
          </p:nvPr>
        </p:nvSpPr>
        <p:spPr/>
        <p:txBody>
          <a:bodyPr>
            <a:normAutofit fontScale="47500" lnSpcReduction="20000"/>
          </a:bodyPr>
          <a:lstStyle/>
          <a:p>
            <a:pPr marL="0" indent="0">
              <a:buNone/>
            </a:pPr>
            <a:r>
              <a:rPr lang="en-US" dirty="0"/>
              <a:t>DESCRIPTION</a:t>
            </a:r>
          </a:p>
          <a:p>
            <a:pPr marL="0" indent="0">
              <a:buNone/>
            </a:pPr>
            <a:r>
              <a:rPr lang="en-US" dirty="0"/>
              <a:t>Incorporates changes from the named commits (since the time their histories diverged from the current branch) into the current branch. This command is used by git pull to incorporate changes from another repository and can be used by hand to merge changes from one branch into another.</a:t>
            </a:r>
          </a:p>
          <a:p>
            <a:pPr marL="0" indent="0">
              <a:buNone/>
            </a:pPr>
            <a:r>
              <a:rPr lang="en-US" dirty="0"/>
              <a:t>Assume the following history exists and the current branch is "master":</a:t>
            </a:r>
          </a:p>
          <a:p>
            <a:pPr marL="0" indent="0">
              <a:buNone/>
            </a:pPr>
            <a:r>
              <a:rPr lang="en-US" dirty="0">
                <a:latin typeface="Courier New" panose="02070309020205020404" pitchFamily="49" charset="0"/>
                <a:cs typeface="Courier New" panose="02070309020205020404" pitchFamily="49" charset="0"/>
              </a:rPr>
              <a:t>          A---B---C topic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D---E---F---G master</a:t>
            </a:r>
          </a:p>
          <a:p>
            <a:pPr marL="0" indent="0">
              <a:buNone/>
            </a:pPr>
            <a:r>
              <a:rPr lang="en-US" dirty="0"/>
              <a:t>Then "git merge topic" will replay the changes made on the topic branch since it diverged from master (i.e., E) until its current commit (C) on top of master, and record the result in a new commit along with the names of the two parent commits and a log message from the user describing the changes.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A---B---C topic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D---E---F---G---H master</a:t>
            </a:r>
          </a:p>
          <a:p>
            <a:pPr marL="0" indent="0">
              <a:buNone/>
            </a:pPr>
            <a:r>
              <a:rPr lang="en-US" dirty="0"/>
              <a:t>The second syntax ("git merge --abort") can only be run after the merge has resulted in conflicts. git merge --abort will abort the merge process and try to reconstruct the pre-merge state. However, if there were uncommitted changes when the merge started (and especially if those changes were further modified after the merge was started), git merge --abort will in some cases be unable to reconstruct the original (pre-merge) changes. Therefore:</a:t>
            </a:r>
          </a:p>
          <a:p>
            <a:pPr marL="0" indent="0">
              <a:buNone/>
            </a:pPr>
            <a:endParaRPr lang="en-US" dirty="0"/>
          </a:p>
          <a:p>
            <a:pPr marL="0" indent="0">
              <a:buNone/>
            </a:pPr>
            <a:r>
              <a:rPr lang="en-US" dirty="0"/>
              <a:t>Warning: Running git merge with non-trivial uncommitted changes is discouraged: while possible, it may leave you in a state that is hard to back out of in the case of a conflict.</a:t>
            </a:r>
          </a:p>
          <a:p>
            <a:pPr marL="0" indent="0">
              <a:buNone/>
            </a:pPr>
            <a:endParaRPr lang="en-US" dirty="0"/>
          </a:p>
          <a:p>
            <a:pPr marL="0" indent="0">
              <a:buNone/>
            </a:pPr>
            <a:r>
              <a:rPr lang="en-US" dirty="0"/>
              <a:t>The third syntax ("git merge --continue") can only be run after the merge has resulted in conflicts.</a:t>
            </a:r>
            <a:endParaRPr lang="en-ZA" dirty="0"/>
          </a:p>
        </p:txBody>
      </p:sp>
      <p:sp>
        <p:nvSpPr>
          <p:cNvPr id="5" name="Rectangle 4">
            <a:extLst>
              <a:ext uri="{FF2B5EF4-FFF2-40B4-BE49-F238E27FC236}">
                <a16:creationId xmlns:a16="http://schemas.microsoft.com/office/drawing/2014/main" id="{9193FF34-B628-4CA3-93C2-665743A50907}"/>
              </a:ext>
            </a:extLst>
          </p:cNvPr>
          <p:cNvSpPr/>
          <p:nvPr/>
        </p:nvSpPr>
        <p:spPr>
          <a:xfrm>
            <a:off x="197030" y="6356350"/>
            <a:ext cx="3559949" cy="369332"/>
          </a:xfrm>
          <a:prstGeom prst="rect">
            <a:avLst/>
          </a:prstGeom>
        </p:spPr>
        <p:txBody>
          <a:bodyPr wrap="none">
            <a:spAutoFit/>
          </a:bodyPr>
          <a:lstStyle/>
          <a:p>
            <a:r>
              <a:rPr lang="en-ZA" dirty="0">
                <a:hlinkClick r:id="rId2"/>
              </a:rPr>
              <a:t>https://git-scm.com/docs/git-merge</a:t>
            </a:r>
            <a:endParaRPr lang="en-ZA" dirty="0"/>
          </a:p>
        </p:txBody>
      </p:sp>
      <p:sp>
        <p:nvSpPr>
          <p:cNvPr id="7" name="Rectangle 6">
            <a:extLst>
              <a:ext uri="{FF2B5EF4-FFF2-40B4-BE49-F238E27FC236}">
                <a16:creationId xmlns:a16="http://schemas.microsoft.com/office/drawing/2014/main" id="{F981AE35-3D40-407A-9B8D-6899AD440D89}"/>
              </a:ext>
            </a:extLst>
          </p:cNvPr>
          <p:cNvSpPr/>
          <p:nvPr/>
        </p:nvSpPr>
        <p:spPr>
          <a:xfrm>
            <a:off x="6172200" y="6308209"/>
            <a:ext cx="5463355" cy="369332"/>
          </a:xfrm>
          <a:prstGeom prst="rect">
            <a:avLst/>
          </a:prstGeom>
        </p:spPr>
        <p:txBody>
          <a:bodyPr wrap="none">
            <a:spAutoFit/>
          </a:bodyPr>
          <a:lstStyle/>
          <a:p>
            <a:r>
              <a:rPr lang="en-ZA" dirty="0">
                <a:hlinkClick r:id="rId3"/>
              </a:rPr>
              <a:t>https://git-scm.com/docs/git-merge#_merge_strategies</a:t>
            </a:r>
            <a:r>
              <a:rPr lang="en-ZA" dirty="0"/>
              <a:t> </a:t>
            </a:r>
          </a:p>
        </p:txBody>
      </p:sp>
    </p:spTree>
    <p:extLst>
      <p:ext uri="{BB962C8B-B14F-4D97-AF65-F5344CB8AC3E}">
        <p14:creationId xmlns:p14="http://schemas.microsoft.com/office/powerpoint/2010/main" val="2321335558"/>
      </p:ext>
    </p:extLst>
  </p:cSld>
  <p:clrMapOvr>
    <a:masterClrMapping/>
  </p:clrMapOvr>
</p:sld>
</file>

<file path=ppt/theme/theme1.xml><?xml version="1.0" encoding="utf-8"?>
<a:theme xmlns:a="http://schemas.openxmlformats.org/drawingml/2006/main" name="Office Theme">
  <a:themeElements>
    <a:clrScheme name="Reverse Rainbow">
      <a:dk1>
        <a:sysClr val="windowText" lastClr="000000"/>
      </a:dk1>
      <a:lt1>
        <a:sysClr val="window" lastClr="FFFFFF"/>
      </a:lt1>
      <a:dk2>
        <a:srgbClr val="44546A"/>
      </a:dk2>
      <a:lt2>
        <a:srgbClr val="E7E6E6"/>
      </a:lt2>
      <a:accent1>
        <a:srgbClr val="0070C0"/>
      </a:accent1>
      <a:accent2>
        <a:srgbClr val="00B050"/>
      </a:accent2>
      <a:accent3>
        <a:srgbClr val="92D050"/>
      </a:accent3>
      <a:accent4>
        <a:srgbClr val="FFFF00"/>
      </a:accent4>
      <a:accent5>
        <a:srgbClr val="FFC000"/>
      </a:accent5>
      <a:accent6>
        <a:srgbClr val="FF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3434</TotalTime>
  <Words>2685</Words>
  <Application>Microsoft Office PowerPoint</Application>
  <PresentationFormat>Widescreen</PresentationFormat>
  <Paragraphs>114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Merge API Design</vt:lpstr>
      <vt:lpstr>Objectives</vt:lpstr>
      <vt:lpstr>2 Way Merge</vt:lpstr>
      <vt:lpstr>3 Way Merge</vt:lpstr>
      <vt:lpstr>Git Branching and Merging</vt:lpstr>
      <vt:lpstr>3 Way Merge Algorithm</vt:lpstr>
      <vt:lpstr>Merge Recursive Strategy</vt:lpstr>
      <vt:lpstr>Git in the Trenches: Merge-Merge-Merge</vt:lpstr>
      <vt:lpstr>Git Merge Documentation</vt:lpstr>
      <vt:lpstr>Git Merge Documentation – Merge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API Design</dc:title>
  <dc:creator>Lukasz Machowski</dc:creator>
  <cp:lastModifiedBy>Lukasz Machowski</cp:lastModifiedBy>
  <cp:revision>16</cp:revision>
  <dcterms:created xsi:type="dcterms:W3CDTF">2018-12-22T08:35:03Z</dcterms:created>
  <dcterms:modified xsi:type="dcterms:W3CDTF">2020-06-27T10:24:31Z</dcterms:modified>
</cp:coreProperties>
</file>