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0" r:id="rId5"/>
    <p:sldId id="276" r:id="rId6"/>
    <p:sldId id="278" r:id="rId7"/>
    <p:sldId id="277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27CA-079C-4428-9DE6-5DB7ADAB2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13703-896D-40F9-A169-70DAFC26C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D71-9238-4692-9B22-E2D5ECED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FD3E-19FF-448F-A3C1-FEEFD4E7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7DFF-6EA5-4F8F-83B4-7A4FEAFB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15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4DF8-00E8-48CF-A01D-93F1D63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1148F-0775-47FD-B509-63C97915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9D8F-906A-48BB-AC03-C98650C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AF30-4426-44A3-B48D-C04BDA0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49FD-F4D4-46CC-86B1-08C5A65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31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1F0A0-BE47-4EA3-A41E-DE14C05B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3579-F24F-4CB7-9B61-BCEFC49D5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9B24-AA12-42EF-B70F-9F43D99F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1393-A550-4D66-8041-2E0AF9B2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E0AC-B844-4A1E-BD5E-F6C170E6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093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4800-7800-4F38-BAF1-4D16EDF9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AA09-A695-46A4-AFAF-8C94AA8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2982-BA48-4628-94E6-89EC1059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DC8C-38B1-4891-AF3A-77A438D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D0A12-B627-4C46-A88F-4B4EE824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664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C3E0-3AF1-4FC9-A50A-9E036848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A6707-0126-4CC5-B69D-B0A08F5F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3614-C159-46E7-8FBF-02F37B5E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9B5C-A216-4A33-9C23-CC59A2F2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2BA-8DC7-486D-B6DA-B480A3B0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764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524E-36D4-4833-A255-ED184121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5E72-25A5-46AA-9CA5-3AEAB46D6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1D8C-39F0-4914-A71D-4660B9AF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DB81-B239-4732-8AC6-71C3AB4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3F8B1-E70A-44D9-990F-E37F8398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74E9-C732-4CB1-9919-FC91667D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29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020-4BED-412D-8C7A-682E9F1D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B5B75-2029-4B79-B8E5-F7274D53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FE0-54A0-4A75-9A8A-265B8600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F9BEB-2734-445A-91F1-D5D9C469B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B5F66-ADC9-4615-8F24-A2315E94F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1CC63-EDE7-434D-BE01-5B4F462E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57E7B-B12A-42F9-A115-01912CC0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6A325-15DC-4E19-B830-B0AB52D6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3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102E-3E6C-4CC1-A669-90FE581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96D15-D763-4653-B947-A0DAB9B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7691-8005-4081-BB1B-98A3FDF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D3B9F-3FB5-4BCF-9475-065C6750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68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0ACDD-9BC4-4E88-8116-FABC046C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529E3-CC69-4A63-AE88-714A17C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44B9A-F76E-43C4-A2CB-1426BB52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045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BBE6-5FDD-410F-9C48-C541DDE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5A9-7180-4E65-AF2D-09C4D32E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1DB0-A2C4-44B2-A46C-C76B9EAF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554E-EB8E-485B-8667-3E6BA8CA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5C5D-E8C8-4B4C-9B86-BB08B377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4599-1773-45D4-A8B7-21C01702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037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F3C-032A-41A0-AD5B-E0C19784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8E6BC-340B-4C25-A929-3FB2B391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33778-65A0-475F-8D98-55D8A600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3B4C-A033-4B39-B23A-45CE543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8A142-5B4F-436F-92F5-544D06B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7B6F-26CC-423F-B28A-35DD8A9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00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45F97-CF50-4A7A-9073-EF18B081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0E36-2359-4C5E-A744-347224A7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291"/>
            <a:ext cx="10515600" cy="516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34A1-0C52-45CB-8869-202C5207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FC3E-8A92-4451-AA55-CE8146E22A3B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539B-7565-4CDB-9741-A04478C8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D8D2-8E31-4EBC-B4EC-05A5AB7E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0CBD-70C5-4476-90AA-97FC22F732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492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A9D8-3078-4658-BACF-5CE869CF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Model-Engine-Handler (MEH)</a:t>
            </a:r>
            <a:br>
              <a:rPr lang="en-ZA" dirty="0"/>
            </a:br>
            <a:r>
              <a:rPr lang="en-ZA" dirty="0"/>
              <a:t>Architectural Design Pattern</a:t>
            </a:r>
            <a:br>
              <a:rPr lang="en-ZA" dirty="0"/>
            </a:br>
            <a:r>
              <a:rPr lang="en-ZA" dirty="0"/>
              <a:t>for Clean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E1FA6-3CB1-4F86-800C-941F14646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Luke Machowski</a:t>
            </a:r>
          </a:p>
          <a:p>
            <a:r>
              <a:rPr lang="en-ZA" dirty="0"/>
              <a:t>20</a:t>
            </a:r>
            <a:r>
              <a:rPr lang="en-ZA" baseline="30000" dirty="0"/>
              <a:t>th</a:t>
            </a:r>
            <a:r>
              <a:rPr lang="en-ZA" dirty="0"/>
              <a:t> August 2018</a:t>
            </a:r>
          </a:p>
        </p:txBody>
      </p:sp>
    </p:spTree>
    <p:extLst>
      <p:ext uri="{BB962C8B-B14F-4D97-AF65-F5344CB8AC3E}">
        <p14:creationId xmlns:p14="http://schemas.microsoft.com/office/powerpoint/2010/main" val="7203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93F1-F4D8-41CB-BD01-36A86215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2DE0-7691-4860-8F84-F95C17C8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Alternative to OOP design which allows for extensibility</a:t>
            </a:r>
          </a:p>
          <a:p>
            <a:r>
              <a:rPr lang="en-US" dirty="0"/>
              <a:t>Design Pattern that acknowledges that the Public API is separate from the Private API</a:t>
            </a:r>
          </a:p>
          <a:p>
            <a:pPr lvl="1"/>
            <a:r>
              <a:rPr lang="en-US" dirty="0"/>
              <a:t>It can version at a different rate.</a:t>
            </a:r>
          </a:p>
          <a:p>
            <a:pPr lvl="1"/>
            <a:r>
              <a:rPr lang="en-US" dirty="0"/>
              <a:t>Allows a complete overhaul of the internals without affecting the consumers of the public API.</a:t>
            </a:r>
          </a:p>
          <a:p>
            <a:r>
              <a:rPr lang="en-US" dirty="0"/>
              <a:t>Stateless Engine for easy unit testing.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51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BD3-C8BD-41AF-B62D-A16D9D89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Principles that Help us Achieve 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7737-9322-4E88-8B2A-251EF612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If you want clean unit tests, you need clean models.</a:t>
            </a:r>
          </a:p>
          <a:p>
            <a:r>
              <a:rPr lang="en-ZA" dirty="0"/>
              <a:t>Clean models come from separating out the intrinsic complexity from the accidental complexity.</a:t>
            </a:r>
          </a:p>
          <a:p>
            <a:r>
              <a:rPr lang="en-ZA" dirty="0"/>
              <a:t>Think “In-Memory” for your clean models.</a:t>
            </a:r>
          </a:p>
          <a:p>
            <a:r>
              <a:rPr lang="en-ZA" dirty="0"/>
              <a:t>Think “What would it look like in a NoSQL Database” to separate model fields from DTO fields.</a:t>
            </a:r>
          </a:p>
          <a:p>
            <a:r>
              <a:rPr lang="en-ZA" dirty="0"/>
              <a:t>Persistence is a consequence of the clean model design, not the core of it.</a:t>
            </a:r>
          </a:p>
          <a:p>
            <a:r>
              <a:rPr lang="en-ZA" dirty="0"/>
              <a:t>When it comes to behaviour, prefer composition over inheritance.</a:t>
            </a:r>
          </a:p>
          <a:p>
            <a:pPr lvl="1"/>
            <a:r>
              <a:rPr lang="en-ZA" dirty="0"/>
              <a:t>We can compose a large complex operation from simpler smaller implementations.</a:t>
            </a:r>
          </a:p>
          <a:p>
            <a:pPr lvl="1"/>
            <a:r>
              <a:rPr lang="en-ZA" dirty="0"/>
              <a:t>Inheritance can rather be used for mocking out or overriding functionality for testing (non-functional concerns).</a:t>
            </a:r>
          </a:p>
        </p:txBody>
      </p:sp>
    </p:spTree>
    <p:extLst>
      <p:ext uri="{BB962C8B-B14F-4D97-AF65-F5344CB8AC3E}">
        <p14:creationId xmlns:p14="http://schemas.microsoft.com/office/powerpoint/2010/main" val="93616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5945-3C3D-4145-8188-82099F86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Coding Layers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D2276-F515-488D-A51F-2EFDEF9FDD7D}"/>
              </a:ext>
            </a:extLst>
          </p:cNvPr>
          <p:cNvSpPr/>
          <p:nvPr/>
        </p:nvSpPr>
        <p:spPr>
          <a:xfrm>
            <a:off x="4770304" y="365125"/>
            <a:ext cx="2736920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HTML 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43484C-01ED-460C-88FA-6D391DCE3DEF}"/>
              </a:ext>
            </a:extLst>
          </p:cNvPr>
          <p:cNvSpPr/>
          <p:nvPr/>
        </p:nvSpPr>
        <p:spPr>
          <a:xfrm>
            <a:off x="4770304" y="795528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Scope / View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37DA0F-6F7E-4724-BEE7-8BECD05CB474}"/>
              </a:ext>
            </a:extLst>
          </p:cNvPr>
          <p:cNvSpPr/>
          <p:nvPr/>
        </p:nvSpPr>
        <p:spPr>
          <a:xfrm>
            <a:off x="4770304" y="1225931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Controller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9D4605A-C1C3-434C-B1F2-F53BD5ADC2EC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4770304" y="545124"/>
            <a:ext cx="12700" cy="43040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20A22F-AD48-4085-90C9-D2484632577E}"/>
              </a:ext>
            </a:extLst>
          </p:cNvPr>
          <p:cNvSpPr txBox="1"/>
          <p:nvPr/>
        </p:nvSpPr>
        <p:spPr>
          <a:xfrm>
            <a:off x="3955056" y="61320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Binding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3315CA-A427-46FA-984F-5DA2E73C43D9}"/>
              </a:ext>
            </a:extLst>
          </p:cNvPr>
          <p:cNvSpPr/>
          <p:nvPr/>
        </p:nvSpPr>
        <p:spPr>
          <a:xfrm>
            <a:off x="4770304" y="1656334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21185-A72B-4444-9BE6-7A9BE1EED2C3}"/>
              </a:ext>
            </a:extLst>
          </p:cNvPr>
          <p:cNvSpPr/>
          <p:nvPr/>
        </p:nvSpPr>
        <p:spPr>
          <a:xfrm>
            <a:off x="5171648" y="2086737"/>
            <a:ext cx="1934232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HTTP Request…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11A163-4A60-415A-8BC4-484E25F0F613}"/>
              </a:ext>
            </a:extLst>
          </p:cNvPr>
          <p:cNvSpPr/>
          <p:nvPr/>
        </p:nvSpPr>
        <p:spPr>
          <a:xfrm>
            <a:off x="4770304" y="3228539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Resource/MVC 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7AF77-CAC6-4649-A029-3ECB83E68345}"/>
              </a:ext>
            </a:extLst>
          </p:cNvPr>
          <p:cNvSpPr txBox="1"/>
          <p:nvPr/>
        </p:nvSpPr>
        <p:spPr>
          <a:xfrm>
            <a:off x="7762603" y="326923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API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A8F912-640B-4B2D-83B5-5E2794C6AFCF}"/>
              </a:ext>
            </a:extLst>
          </p:cNvPr>
          <p:cNvSpPr/>
          <p:nvPr/>
        </p:nvSpPr>
        <p:spPr>
          <a:xfrm>
            <a:off x="4770304" y="4876991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06412-CE62-4150-8148-1996C006190E}"/>
              </a:ext>
            </a:extLst>
          </p:cNvPr>
          <p:cNvSpPr txBox="1"/>
          <p:nvPr/>
        </p:nvSpPr>
        <p:spPr>
          <a:xfrm>
            <a:off x="7764255" y="533060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ORM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7C336B5-A3B3-4152-901B-4D4C0CE64FFF}"/>
              </a:ext>
            </a:extLst>
          </p:cNvPr>
          <p:cNvSpPr/>
          <p:nvPr/>
        </p:nvSpPr>
        <p:spPr>
          <a:xfrm>
            <a:off x="5708573" y="6125332"/>
            <a:ext cx="774853" cy="697770"/>
          </a:xfrm>
          <a:prstGeom prst="flowChartMagneticDisk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246A54-1450-4925-85D2-40EC3E3397F7}"/>
              </a:ext>
            </a:extLst>
          </p:cNvPr>
          <p:cNvSpPr/>
          <p:nvPr/>
        </p:nvSpPr>
        <p:spPr>
          <a:xfrm>
            <a:off x="5171648" y="5701219"/>
            <a:ext cx="1934232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Storage Framework…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94E987-7D84-4743-94CA-B300D150607F}"/>
              </a:ext>
            </a:extLst>
          </p:cNvPr>
          <p:cNvSpPr/>
          <p:nvPr/>
        </p:nvSpPr>
        <p:spPr>
          <a:xfrm>
            <a:off x="4770304" y="4464878"/>
            <a:ext cx="273692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5EA89-61E9-441A-8350-CB3E10BDD147}"/>
              </a:ext>
            </a:extLst>
          </p:cNvPr>
          <p:cNvCxnSpPr/>
          <p:nvPr/>
        </p:nvCxnSpPr>
        <p:spPr>
          <a:xfrm>
            <a:off x="3657600" y="2633949"/>
            <a:ext cx="476256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BC18FC-04EF-4BC8-8F9E-AEBD0426F4C4}"/>
              </a:ext>
            </a:extLst>
          </p:cNvPr>
          <p:cNvSpPr/>
          <p:nvPr/>
        </p:nvSpPr>
        <p:spPr>
          <a:xfrm>
            <a:off x="4770304" y="3640652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REST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232249-E7B3-4D33-9571-17B14945E13B}"/>
              </a:ext>
            </a:extLst>
          </p:cNvPr>
          <p:cNvSpPr/>
          <p:nvPr/>
        </p:nvSpPr>
        <p:spPr>
          <a:xfrm>
            <a:off x="5171648" y="2816426"/>
            <a:ext cx="1934232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REST Framework…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8BE58C6-4018-48C6-921A-69453F44B079}"/>
              </a:ext>
            </a:extLst>
          </p:cNvPr>
          <p:cNvSpPr/>
          <p:nvPr/>
        </p:nvSpPr>
        <p:spPr>
          <a:xfrm>
            <a:off x="7550843" y="2821162"/>
            <a:ext cx="169850" cy="1179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77976-DFA0-4842-8760-DE9EA4DAD155}"/>
              </a:ext>
            </a:extLst>
          </p:cNvPr>
          <p:cNvSpPr txBox="1"/>
          <p:nvPr/>
        </p:nvSpPr>
        <p:spPr>
          <a:xfrm>
            <a:off x="7764255" y="2126301"/>
            <a:ext cx="88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Client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3F5D704-0733-48C3-9F7D-62BEF5AA76D5}"/>
              </a:ext>
            </a:extLst>
          </p:cNvPr>
          <p:cNvSpPr/>
          <p:nvPr/>
        </p:nvSpPr>
        <p:spPr>
          <a:xfrm>
            <a:off x="7550843" y="2086729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048EFE-073E-48A6-8587-C28D153395A8}"/>
              </a:ext>
            </a:extLst>
          </p:cNvPr>
          <p:cNvSpPr/>
          <p:nvPr/>
        </p:nvSpPr>
        <p:spPr>
          <a:xfrm>
            <a:off x="4770304" y="5289104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0AA4699-6610-4C11-A721-5E1448E4EBC1}"/>
              </a:ext>
            </a:extLst>
          </p:cNvPr>
          <p:cNvSpPr/>
          <p:nvPr/>
        </p:nvSpPr>
        <p:spPr>
          <a:xfrm>
            <a:off x="7550843" y="4876991"/>
            <a:ext cx="169850" cy="1184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6C05A7-A8A7-452E-B480-4E0481D34444}"/>
              </a:ext>
            </a:extLst>
          </p:cNvPr>
          <p:cNvSpPr txBox="1"/>
          <p:nvPr/>
        </p:nvSpPr>
        <p:spPr>
          <a:xfrm>
            <a:off x="7762603" y="971496"/>
            <a:ext cx="109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UI Component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11B95E0-02DF-48B0-909D-C9C9864D5698}"/>
              </a:ext>
            </a:extLst>
          </p:cNvPr>
          <p:cNvSpPr/>
          <p:nvPr/>
        </p:nvSpPr>
        <p:spPr>
          <a:xfrm>
            <a:off x="7550843" y="365124"/>
            <a:ext cx="169850" cy="1651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30EE418-400F-4CC8-BA75-60656259D37F}"/>
              </a:ext>
            </a:extLst>
          </p:cNvPr>
          <p:cNvSpPr/>
          <p:nvPr/>
        </p:nvSpPr>
        <p:spPr>
          <a:xfrm>
            <a:off x="7550843" y="4464878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CD1050-00D2-439A-9972-2724D04A4842}"/>
              </a:ext>
            </a:extLst>
          </p:cNvPr>
          <p:cNvSpPr txBox="1"/>
          <p:nvPr/>
        </p:nvSpPr>
        <p:spPr>
          <a:xfrm>
            <a:off x="7764255" y="4506378"/>
            <a:ext cx="97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Logical Layer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D6F0C47-F987-401B-9015-0E1F1D360CA3}"/>
              </a:ext>
            </a:extLst>
          </p:cNvPr>
          <p:cNvSpPr/>
          <p:nvPr/>
        </p:nvSpPr>
        <p:spPr>
          <a:xfrm>
            <a:off x="4770304" y="4052765"/>
            <a:ext cx="2736920" cy="3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Manager Layer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539439C-CBDD-40E4-BE81-23627CBCDDF4}"/>
              </a:ext>
            </a:extLst>
          </p:cNvPr>
          <p:cNvSpPr/>
          <p:nvPr/>
        </p:nvSpPr>
        <p:spPr>
          <a:xfrm>
            <a:off x="7550843" y="4052765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7A812-D0BA-4696-A088-31939AD21F1E}"/>
              </a:ext>
            </a:extLst>
          </p:cNvPr>
          <p:cNvSpPr txBox="1"/>
          <p:nvPr/>
        </p:nvSpPr>
        <p:spPr>
          <a:xfrm>
            <a:off x="7764255" y="4094265"/>
            <a:ext cx="19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Dependency Injection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BE6DEA-745F-40ED-A17C-B8BFD286374D}"/>
              </a:ext>
            </a:extLst>
          </p:cNvPr>
          <p:cNvSpPr txBox="1"/>
          <p:nvPr/>
        </p:nvSpPr>
        <p:spPr>
          <a:xfrm>
            <a:off x="7871527" y="426344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Spring etc…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BE3D0-2215-49A0-BC0B-3B4EF194DEF3}"/>
              </a:ext>
            </a:extLst>
          </p:cNvPr>
          <p:cNvSpPr txBox="1"/>
          <p:nvPr/>
        </p:nvSpPr>
        <p:spPr>
          <a:xfrm>
            <a:off x="7809228" y="114292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Angular etc…</a:t>
            </a:r>
          </a:p>
        </p:txBody>
      </p:sp>
    </p:spTree>
    <p:extLst>
      <p:ext uri="{BB962C8B-B14F-4D97-AF65-F5344CB8AC3E}">
        <p14:creationId xmlns:p14="http://schemas.microsoft.com/office/powerpoint/2010/main" val="290701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E23E51-0CC6-4650-887F-653ED9CD83C0}"/>
              </a:ext>
            </a:extLst>
          </p:cNvPr>
          <p:cNvSpPr/>
          <p:nvPr/>
        </p:nvSpPr>
        <p:spPr>
          <a:xfrm>
            <a:off x="9502218" y="816865"/>
            <a:ext cx="2620651" cy="5395385"/>
          </a:xfrm>
          <a:prstGeom prst="roundRect">
            <a:avLst>
              <a:gd name="adj" fmla="val 54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5945-3C3D-4145-8188-82099F86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07" y="146021"/>
            <a:ext cx="4460743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Model Architectures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2C6C8-2530-4C43-8D37-CF4D1B727A1F}"/>
              </a:ext>
            </a:extLst>
          </p:cNvPr>
          <p:cNvSpPr/>
          <p:nvPr/>
        </p:nvSpPr>
        <p:spPr>
          <a:xfrm>
            <a:off x="9056628" y="233631"/>
            <a:ext cx="2994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ZA" sz="1200" dirty="0">
                <a:solidFill>
                  <a:schemeClr val="accent6"/>
                </a:solidFill>
              </a:rPr>
              <a:t>There are at least 3 architectural patterns here for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D877A-F8CC-4791-A905-C3DC491F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69" y="937856"/>
            <a:ext cx="2450952" cy="1182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1F855-2BD9-4FFE-BCE5-DC28D35C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69" y="2698908"/>
            <a:ext cx="2450952" cy="1192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CBFD-0654-4FE3-A257-0CF407B96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68" y="4299715"/>
            <a:ext cx="2450953" cy="179028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6B10E0-2EDD-4F45-BFB0-E2B0F8A2E470}"/>
              </a:ext>
            </a:extLst>
          </p:cNvPr>
          <p:cNvCxnSpPr>
            <a:cxnSpLocks/>
          </p:cNvCxnSpPr>
          <p:nvPr/>
        </p:nvCxnSpPr>
        <p:spPr>
          <a:xfrm flipH="1">
            <a:off x="7507224" y="816865"/>
            <a:ext cx="1994994" cy="36895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47ABC1-7C39-4AAC-A04D-04C2CC032F95}"/>
              </a:ext>
            </a:extLst>
          </p:cNvPr>
          <p:cNvCxnSpPr>
            <a:cxnSpLocks/>
          </p:cNvCxnSpPr>
          <p:nvPr/>
        </p:nvCxnSpPr>
        <p:spPr>
          <a:xfrm flipH="1" flipV="1">
            <a:off x="7507224" y="4824878"/>
            <a:ext cx="2048999" cy="14189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9E5F8C4-EBFA-47AC-A5AF-649A8F8B6C75}"/>
              </a:ext>
            </a:extLst>
          </p:cNvPr>
          <p:cNvSpPr/>
          <p:nvPr/>
        </p:nvSpPr>
        <p:spPr>
          <a:xfrm>
            <a:off x="9094880" y="4922829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9F6BB7-C63D-4A38-B84A-E82D08EB3786}"/>
              </a:ext>
            </a:extLst>
          </p:cNvPr>
          <p:cNvSpPr/>
          <p:nvPr/>
        </p:nvSpPr>
        <p:spPr>
          <a:xfrm>
            <a:off x="9094880" y="1562854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4F5FD5-F6A3-4DC0-A18B-BF74EC7C9305}"/>
              </a:ext>
            </a:extLst>
          </p:cNvPr>
          <p:cNvSpPr/>
          <p:nvPr/>
        </p:nvSpPr>
        <p:spPr>
          <a:xfrm>
            <a:off x="9094880" y="3200108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92B48-0619-4FDD-9FDD-48EA8F208A20}"/>
              </a:ext>
            </a:extLst>
          </p:cNvPr>
          <p:cNvSpPr txBox="1"/>
          <p:nvPr/>
        </p:nvSpPr>
        <p:spPr>
          <a:xfrm>
            <a:off x="10503003" y="75901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4AB0B-338C-46F2-98DC-C74583005961}"/>
              </a:ext>
            </a:extLst>
          </p:cNvPr>
          <p:cNvSpPr txBox="1"/>
          <p:nvPr/>
        </p:nvSpPr>
        <p:spPr>
          <a:xfrm>
            <a:off x="9992623" y="236636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Model + Engine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5D35D8-F711-4150-8690-29035E11FA2F}"/>
              </a:ext>
            </a:extLst>
          </p:cNvPr>
          <p:cNvSpPr txBox="1"/>
          <p:nvPr/>
        </p:nvSpPr>
        <p:spPr>
          <a:xfrm>
            <a:off x="9502218" y="39760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Model + Handler + Engine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4267633-EBA8-406D-A37E-44012354FD93}"/>
              </a:ext>
            </a:extLst>
          </p:cNvPr>
          <p:cNvSpPr/>
          <p:nvPr/>
        </p:nvSpPr>
        <p:spPr>
          <a:xfrm>
            <a:off x="4770304" y="365125"/>
            <a:ext cx="2736920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HTML View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3AD69B-9DAE-4C7E-ACDA-4AB84AF64FAA}"/>
              </a:ext>
            </a:extLst>
          </p:cNvPr>
          <p:cNvSpPr/>
          <p:nvPr/>
        </p:nvSpPr>
        <p:spPr>
          <a:xfrm>
            <a:off x="4770304" y="795528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Scope / View Model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E5F88C-F37E-4358-8F84-0FBE856E51BE}"/>
              </a:ext>
            </a:extLst>
          </p:cNvPr>
          <p:cNvSpPr/>
          <p:nvPr/>
        </p:nvSpPr>
        <p:spPr>
          <a:xfrm>
            <a:off x="4770304" y="1225931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Controller</a:t>
            </a:r>
          </a:p>
        </p:txBody>
      </p:sp>
      <p:cxnSp>
        <p:nvCxnSpPr>
          <p:cNvPr id="48" name="Connector: Elbow 7">
            <a:extLst>
              <a:ext uri="{FF2B5EF4-FFF2-40B4-BE49-F238E27FC236}">
                <a16:creationId xmlns:a16="http://schemas.microsoft.com/office/drawing/2014/main" id="{9752D376-1B1E-49C4-A762-6D0253BB7F8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4770304" y="545124"/>
            <a:ext cx="12700" cy="43040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A70E36-1ADA-459C-AA65-EBFDF96C25AA}"/>
              </a:ext>
            </a:extLst>
          </p:cNvPr>
          <p:cNvSpPr txBox="1"/>
          <p:nvPr/>
        </p:nvSpPr>
        <p:spPr>
          <a:xfrm>
            <a:off x="3955056" y="61320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Binding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2B32153-851C-447A-AB14-A51B755243EE}"/>
              </a:ext>
            </a:extLst>
          </p:cNvPr>
          <p:cNvSpPr/>
          <p:nvPr/>
        </p:nvSpPr>
        <p:spPr>
          <a:xfrm>
            <a:off x="4770304" y="1656334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Service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3AF829-EC53-45E7-A1F8-37313D6DEC8B}"/>
              </a:ext>
            </a:extLst>
          </p:cNvPr>
          <p:cNvSpPr/>
          <p:nvPr/>
        </p:nvSpPr>
        <p:spPr>
          <a:xfrm>
            <a:off x="5171648" y="2086737"/>
            <a:ext cx="1934232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HTTP Request…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5FF88AC-D27C-4640-9455-A276A3031E72}"/>
              </a:ext>
            </a:extLst>
          </p:cNvPr>
          <p:cNvSpPr/>
          <p:nvPr/>
        </p:nvSpPr>
        <p:spPr>
          <a:xfrm>
            <a:off x="4770304" y="3228539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Resource/MVC Controller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90C98C-52AC-4263-B373-1C1DD58A9988}"/>
              </a:ext>
            </a:extLst>
          </p:cNvPr>
          <p:cNvSpPr txBox="1"/>
          <p:nvPr/>
        </p:nvSpPr>
        <p:spPr>
          <a:xfrm>
            <a:off x="7762603" y="326923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API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67A2FD-2025-4C33-A378-7678AE8D2586}"/>
              </a:ext>
            </a:extLst>
          </p:cNvPr>
          <p:cNvSpPr/>
          <p:nvPr/>
        </p:nvSpPr>
        <p:spPr>
          <a:xfrm>
            <a:off x="4770304" y="4876991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Storage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86C27C-2733-48AA-9165-CB7E2B9F6A67}"/>
              </a:ext>
            </a:extLst>
          </p:cNvPr>
          <p:cNvSpPr txBox="1"/>
          <p:nvPr/>
        </p:nvSpPr>
        <p:spPr>
          <a:xfrm>
            <a:off x="7764255" y="533060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ORM</a:t>
            </a:r>
          </a:p>
        </p:txBody>
      </p: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E02D9D1C-04FB-4802-8978-5865E180B6B4}"/>
              </a:ext>
            </a:extLst>
          </p:cNvPr>
          <p:cNvSpPr/>
          <p:nvPr/>
        </p:nvSpPr>
        <p:spPr>
          <a:xfrm>
            <a:off x="5708573" y="6125332"/>
            <a:ext cx="774853" cy="697770"/>
          </a:xfrm>
          <a:prstGeom prst="flowChartMagneticDisk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A61404-EADC-4E38-85FB-1BE51D7E70B4}"/>
              </a:ext>
            </a:extLst>
          </p:cNvPr>
          <p:cNvSpPr/>
          <p:nvPr/>
        </p:nvSpPr>
        <p:spPr>
          <a:xfrm>
            <a:off x="5171648" y="5701219"/>
            <a:ext cx="1934232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Storage Framework…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5EA2524-41F9-469A-95BB-49420D9D165B}"/>
              </a:ext>
            </a:extLst>
          </p:cNvPr>
          <p:cNvSpPr/>
          <p:nvPr/>
        </p:nvSpPr>
        <p:spPr>
          <a:xfrm>
            <a:off x="4770304" y="4464878"/>
            <a:ext cx="273692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603D55-A11F-413F-8F57-9663A1E4143E}"/>
              </a:ext>
            </a:extLst>
          </p:cNvPr>
          <p:cNvCxnSpPr/>
          <p:nvPr/>
        </p:nvCxnSpPr>
        <p:spPr>
          <a:xfrm>
            <a:off x="3657600" y="2633949"/>
            <a:ext cx="476256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04BAF06-D77F-4FEC-AC02-2CF8B7783245}"/>
              </a:ext>
            </a:extLst>
          </p:cNvPr>
          <p:cNvSpPr/>
          <p:nvPr/>
        </p:nvSpPr>
        <p:spPr>
          <a:xfrm>
            <a:off x="4770304" y="3640652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REST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8D7FA5B-2C46-45B1-9014-C57E325106B1}"/>
              </a:ext>
            </a:extLst>
          </p:cNvPr>
          <p:cNvSpPr/>
          <p:nvPr/>
        </p:nvSpPr>
        <p:spPr>
          <a:xfrm>
            <a:off x="5171648" y="2816426"/>
            <a:ext cx="1934232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REST Framework…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36C10958-5DF9-4A12-9D13-FF0B96F9A17D}"/>
              </a:ext>
            </a:extLst>
          </p:cNvPr>
          <p:cNvSpPr/>
          <p:nvPr/>
        </p:nvSpPr>
        <p:spPr>
          <a:xfrm>
            <a:off x="7550843" y="2821162"/>
            <a:ext cx="169850" cy="1179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EEDCB27-B059-47F0-8272-01F24EA17B66}"/>
              </a:ext>
            </a:extLst>
          </p:cNvPr>
          <p:cNvSpPr/>
          <p:nvPr/>
        </p:nvSpPr>
        <p:spPr>
          <a:xfrm>
            <a:off x="4770304" y="5289104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8C0C54E9-B3EA-43C5-91F0-BBD04E001B64}"/>
              </a:ext>
            </a:extLst>
          </p:cNvPr>
          <p:cNvSpPr/>
          <p:nvPr/>
        </p:nvSpPr>
        <p:spPr>
          <a:xfrm>
            <a:off x="7550843" y="4876991"/>
            <a:ext cx="169850" cy="1184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EFC9514-AE31-4B28-94DD-B51CB0A95266}"/>
              </a:ext>
            </a:extLst>
          </p:cNvPr>
          <p:cNvSpPr/>
          <p:nvPr/>
        </p:nvSpPr>
        <p:spPr>
          <a:xfrm>
            <a:off x="7550843" y="4464878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58D15E-5D0D-486A-BB69-335FA4A24EFA}"/>
              </a:ext>
            </a:extLst>
          </p:cNvPr>
          <p:cNvSpPr txBox="1"/>
          <p:nvPr/>
        </p:nvSpPr>
        <p:spPr>
          <a:xfrm>
            <a:off x="7764255" y="4506378"/>
            <a:ext cx="97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Logical Layer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07C9A65-3652-424A-9774-529ACBF1214A}"/>
              </a:ext>
            </a:extLst>
          </p:cNvPr>
          <p:cNvSpPr/>
          <p:nvPr/>
        </p:nvSpPr>
        <p:spPr>
          <a:xfrm>
            <a:off x="4770304" y="4052765"/>
            <a:ext cx="2736920" cy="3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Manager Layer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432C9ED-B157-454E-BABA-69EE59B75AF2}"/>
              </a:ext>
            </a:extLst>
          </p:cNvPr>
          <p:cNvSpPr/>
          <p:nvPr/>
        </p:nvSpPr>
        <p:spPr>
          <a:xfrm>
            <a:off x="7550843" y="4052765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1C21D-B5DC-4598-94D6-C8F73B64271D}"/>
              </a:ext>
            </a:extLst>
          </p:cNvPr>
          <p:cNvSpPr txBox="1"/>
          <p:nvPr/>
        </p:nvSpPr>
        <p:spPr>
          <a:xfrm>
            <a:off x="7764255" y="4094265"/>
            <a:ext cx="19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Dependency Injection Layer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ECFA17-DAD9-4982-AA75-BB0B7617CBF9}"/>
              </a:ext>
            </a:extLst>
          </p:cNvPr>
          <p:cNvSpPr txBox="1"/>
          <p:nvPr/>
        </p:nvSpPr>
        <p:spPr>
          <a:xfrm>
            <a:off x="7871527" y="426344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Spring etc…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2193A1-BC23-4CE5-B25E-26509A2ADBFA}"/>
              </a:ext>
            </a:extLst>
          </p:cNvPr>
          <p:cNvSpPr txBox="1"/>
          <p:nvPr/>
        </p:nvSpPr>
        <p:spPr>
          <a:xfrm>
            <a:off x="7764255" y="2126301"/>
            <a:ext cx="88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Client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E179A022-8E72-4F63-8215-B4001A3739E0}"/>
              </a:ext>
            </a:extLst>
          </p:cNvPr>
          <p:cNvSpPr/>
          <p:nvPr/>
        </p:nvSpPr>
        <p:spPr>
          <a:xfrm>
            <a:off x="7550843" y="2086729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40D2CC-E0B9-46AC-871B-2267DF83B733}"/>
              </a:ext>
            </a:extLst>
          </p:cNvPr>
          <p:cNvSpPr txBox="1"/>
          <p:nvPr/>
        </p:nvSpPr>
        <p:spPr>
          <a:xfrm>
            <a:off x="7762603" y="971496"/>
            <a:ext cx="109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UI Component</a:t>
            </a: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365BE1D-56FE-4B07-837D-FDBE6EBB16E5}"/>
              </a:ext>
            </a:extLst>
          </p:cNvPr>
          <p:cNvSpPr/>
          <p:nvPr/>
        </p:nvSpPr>
        <p:spPr>
          <a:xfrm>
            <a:off x="7550843" y="365124"/>
            <a:ext cx="169850" cy="1651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2281F6-F2F4-4C9E-BFED-C4BD5EE2A71C}"/>
              </a:ext>
            </a:extLst>
          </p:cNvPr>
          <p:cNvSpPr txBox="1"/>
          <p:nvPr/>
        </p:nvSpPr>
        <p:spPr>
          <a:xfrm>
            <a:off x="7809228" y="114292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Angular etc…</a:t>
            </a:r>
          </a:p>
        </p:txBody>
      </p:sp>
    </p:spTree>
    <p:extLst>
      <p:ext uri="{BB962C8B-B14F-4D97-AF65-F5344CB8AC3E}">
        <p14:creationId xmlns:p14="http://schemas.microsoft.com/office/powerpoint/2010/main" val="36223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2D30806-903E-44B3-8C8A-D544D2556551}"/>
              </a:ext>
            </a:extLst>
          </p:cNvPr>
          <p:cNvSpPr/>
          <p:nvPr/>
        </p:nvSpPr>
        <p:spPr>
          <a:xfrm>
            <a:off x="6953244" y="2495821"/>
            <a:ext cx="4971663" cy="2556947"/>
          </a:xfrm>
          <a:prstGeom prst="roundRect">
            <a:avLst>
              <a:gd name="adj" fmla="val 78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ADECF7-B594-4EBA-A447-DD378838837F}"/>
              </a:ext>
            </a:extLst>
          </p:cNvPr>
          <p:cNvSpPr/>
          <p:nvPr/>
        </p:nvSpPr>
        <p:spPr>
          <a:xfrm>
            <a:off x="589161" y="1932787"/>
            <a:ext cx="4590854" cy="10534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16B209-CDAE-42CC-B281-CD345B3DDF9D}"/>
              </a:ext>
            </a:extLst>
          </p:cNvPr>
          <p:cNvSpPr/>
          <p:nvPr/>
        </p:nvSpPr>
        <p:spPr>
          <a:xfrm>
            <a:off x="2906511" y="4465501"/>
            <a:ext cx="2270679" cy="10534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70B29-89B5-49FF-B9A2-7D13C9D5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3 Model Architectures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F5B8F-4215-422D-A283-1CEB58C6A76B}"/>
              </a:ext>
            </a:extLst>
          </p:cNvPr>
          <p:cNvSpPr txBox="1"/>
          <p:nvPr/>
        </p:nvSpPr>
        <p:spPr>
          <a:xfrm>
            <a:off x="659936" y="1932787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Class - </a:t>
            </a:r>
            <a:r>
              <a:rPr lang="en-ZA" b="1" dirty="0"/>
              <a:t>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7DD7B-DBEB-480A-8AC0-1418C706BCE1}"/>
              </a:ext>
            </a:extLst>
          </p:cNvPr>
          <p:cNvSpPr txBox="1"/>
          <p:nvPr/>
        </p:nvSpPr>
        <p:spPr>
          <a:xfrm>
            <a:off x="2768652" y="12027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OOP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F75E30-EB8E-4034-A8AE-510AD27CD691}"/>
              </a:ext>
            </a:extLst>
          </p:cNvPr>
          <p:cNvGrpSpPr/>
          <p:nvPr/>
        </p:nvGrpSpPr>
        <p:grpSpPr>
          <a:xfrm>
            <a:off x="664238" y="2311546"/>
            <a:ext cx="2126128" cy="604109"/>
            <a:chOff x="664238" y="2754314"/>
            <a:chExt cx="2126128" cy="60410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E3D18D4-F951-45B9-B19A-C909A2849D47}"/>
                </a:ext>
              </a:extLst>
            </p:cNvPr>
            <p:cNvSpPr/>
            <p:nvPr/>
          </p:nvSpPr>
          <p:spPr>
            <a:xfrm>
              <a:off x="664238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4C8CC9-C56B-4C00-8A64-646BC2E8BE40}"/>
                </a:ext>
              </a:extLst>
            </p:cNvPr>
            <p:cNvSpPr/>
            <p:nvPr/>
          </p:nvSpPr>
          <p:spPr>
            <a:xfrm>
              <a:off x="76813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56B37F-FD42-481F-BBC1-328C1455A035}"/>
                </a:ext>
              </a:extLst>
            </p:cNvPr>
            <p:cNvSpPr/>
            <p:nvPr/>
          </p:nvSpPr>
          <p:spPr>
            <a:xfrm>
              <a:off x="117812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407396-2B58-4CA8-8C15-491EDE4CADD4}"/>
                </a:ext>
              </a:extLst>
            </p:cNvPr>
            <p:cNvSpPr/>
            <p:nvPr/>
          </p:nvSpPr>
          <p:spPr>
            <a:xfrm>
              <a:off x="158810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551D90-5FCC-44DB-B2B4-0AD2E638FFF4}"/>
                </a:ext>
              </a:extLst>
            </p:cNvPr>
            <p:cNvSpPr/>
            <p:nvPr/>
          </p:nvSpPr>
          <p:spPr>
            <a:xfrm>
              <a:off x="199809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621ADE-6C69-4324-A557-1453DD025097}"/>
                </a:ext>
              </a:extLst>
            </p:cNvPr>
            <p:cNvSpPr/>
            <p:nvPr/>
          </p:nvSpPr>
          <p:spPr>
            <a:xfrm>
              <a:off x="2408074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27D483-0D2A-44EB-B558-41542BFA33AD}"/>
                </a:ext>
              </a:extLst>
            </p:cNvPr>
            <p:cNvSpPr txBox="1"/>
            <p:nvPr/>
          </p:nvSpPr>
          <p:spPr>
            <a:xfrm>
              <a:off x="1237489" y="2754314"/>
              <a:ext cx="979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Fields - </a:t>
              </a:r>
              <a:r>
                <a:rPr lang="en-ZA" sz="1200" b="1" dirty="0"/>
                <a:t>State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95156C-73D5-41E2-A1EB-C51450C4B6DC}"/>
              </a:ext>
            </a:extLst>
          </p:cNvPr>
          <p:cNvGrpSpPr/>
          <p:nvPr/>
        </p:nvGrpSpPr>
        <p:grpSpPr>
          <a:xfrm>
            <a:off x="2924636" y="2303806"/>
            <a:ext cx="2126128" cy="611849"/>
            <a:chOff x="2924636" y="2746574"/>
            <a:chExt cx="2126128" cy="6118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9A5B2F8-1D6A-46A6-B22D-50C183E82B53}"/>
                </a:ext>
              </a:extLst>
            </p:cNvPr>
            <p:cNvSpPr/>
            <p:nvPr/>
          </p:nvSpPr>
          <p:spPr>
            <a:xfrm>
              <a:off x="2924636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45CB619-5B2C-4EC8-ABF8-D228CAFA48AA}"/>
                </a:ext>
              </a:extLst>
            </p:cNvPr>
            <p:cNvSpPr/>
            <p:nvPr/>
          </p:nvSpPr>
          <p:spPr>
            <a:xfrm>
              <a:off x="3001463" y="3005408"/>
              <a:ext cx="811664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9E74DD-6335-43D7-ACD3-F899FEF98A10}"/>
                </a:ext>
              </a:extLst>
            </p:cNvPr>
            <p:cNvSpPr/>
            <p:nvPr/>
          </p:nvSpPr>
          <p:spPr>
            <a:xfrm>
              <a:off x="3889954" y="3005408"/>
              <a:ext cx="30024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1E2D0DD-8E32-4D0B-BA4C-CD8531F7F709}"/>
                </a:ext>
              </a:extLst>
            </p:cNvPr>
            <p:cNvSpPr/>
            <p:nvPr/>
          </p:nvSpPr>
          <p:spPr>
            <a:xfrm>
              <a:off x="4267028" y="3005408"/>
              <a:ext cx="69695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1A0955-9DA7-4703-839F-6E1162BB83D7}"/>
                </a:ext>
              </a:extLst>
            </p:cNvPr>
            <p:cNvSpPr txBox="1"/>
            <p:nvPr/>
          </p:nvSpPr>
          <p:spPr>
            <a:xfrm>
              <a:off x="3230025" y="2746574"/>
              <a:ext cx="1515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Methods - </a:t>
              </a:r>
              <a:r>
                <a:rPr lang="en-ZA" sz="1200" b="1" dirty="0"/>
                <a:t>Behaviour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646C3A-815F-42C8-89B3-B4D0202910F6}"/>
              </a:ext>
            </a:extLst>
          </p:cNvPr>
          <p:cNvSpPr/>
          <p:nvPr/>
        </p:nvSpPr>
        <p:spPr>
          <a:xfrm>
            <a:off x="575040" y="4465501"/>
            <a:ext cx="2270679" cy="10534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18DC0-8533-44C8-921D-BCC31004BE9D}"/>
              </a:ext>
            </a:extLst>
          </p:cNvPr>
          <p:cNvSpPr txBox="1"/>
          <p:nvPr/>
        </p:nvSpPr>
        <p:spPr>
          <a:xfrm>
            <a:off x="645815" y="4465501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Class - </a:t>
            </a:r>
            <a:r>
              <a:rPr lang="en-ZA" b="1" dirty="0"/>
              <a:t>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56F8D8-C45E-456D-8234-9462E6D5E566}"/>
              </a:ext>
            </a:extLst>
          </p:cNvPr>
          <p:cNvSpPr txBox="1"/>
          <p:nvPr/>
        </p:nvSpPr>
        <p:spPr>
          <a:xfrm>
            <a:off x="633628" y="16158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Model: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46B7D-2086-4557-880B-889C75F06891}"/>
              </a:ext>
            </a:extLst>
          </p:cNvPr>
          <p:cNvSpPr txBox="1"/>
          <p:nvPr/>
        </p:nvSpPr>
        <p:spPr>
          <a:xfrm>
            <a:off x="619507" y="41493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Model: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ECB28-93D2-46AE-B924-CEBD32AC303B}"/>
              </a:ext>
            </a:extLst>
          </p:cNvPr>
          <p:cNvSpPr txBox="1"/>
          <p:nvPr/>
        </p:nvSpPr>
        <p:spPr>
          <a:xfrm>
            <a:off x="2856692" y="414931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Engine:</a:t>
            </a:r>
          </a:p>
        </p:txBody>
      </p:sp>
      <p:cxnSp>
        <p:nvCxnSpPr>
          <p:cNvPr id="41" name="Connector: Elbow 7">
            <a:extLst>
              <a:ext uri="{FF2B5EF4-FFF2-40B4-BE49-F238E27FC236}">
                <a16:creationId xmlns:a16="http://schemas.microsoft.com/office/drawing/2014/main" id="{548792E9-1F5A-4BBC-9C97-ECCAFFCD2448}"/>
              </a:ext>
            </a:extLst>
          </p:cNvPr>
          <p:cNvCxnSpPr>
            <a:cxnSpLocks/>
            <a:stCxn id="160" idx="3"/>
            <a:endCxn id="13" idx="2"/>
          </p:cNvCxnSpPr>
          <p:nvPr/>
        </p:nvCxnSpPr>
        <p:spPr>
          <a:xfrm flipV="1">
            <a:off x="3586026" y="2850640"/>
            <a:ext cx="454052" cy="56432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7">
            <a:extLst>
              <a:ext uri="{FF2B5EF4-FFF2-40B4-BE49-F238E27FC236}">
                <a16:creationId xmlns:a16="http://schemas.microsoft.com/office/drawing/2014/main" id="{3337F885-5964-48B2-BAA5-9817F5A192C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96074" y="2706640"/>
            <a:ext cx="305389" cy="3294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2501B1-B62C-4E46-9719-00761F395DC6}"/>
              </a:ext>
            </a:extLst>
          </p:cNvPr>
          <p:cNvSpPr txBox="1"/>
          <p:nvPr/>
        </p:nvSpPr>
        <p:spPr>
          <a:xfrm>
            <a:off x="2916494" y="4465501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Function - </a:t>
            </a:r>
            <a:r>
              <a:rPr lang="en-ZA" b="1" dirty="0"/>
              <a:t>Behaviour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F4229C-E90F-48A6-B113-79D17E8CA797}"/>
              </a:ext>
            </a:extLst>
          </p:cNvPr>
          <p:cNvGrpSpPr/>
          <p:nvPr/>
        </p:nvGrpSpPr>
        <p:grpSpPr>
          <a:xfrm>
            <a:off x="2978786" y="4837301"/>
            <a:ext cx="2126128" cy="611849"/>
            <a:chOff x="2924636" y="2746574"/>
            <a:chExt cx="2126128" cy="611849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0F6C4D4-35DA-4331-B64F-AB07E238D584}"/>
                </a:ext>
              </a:extLst>
            </p:cNvPr>
            <p:cNvSpPr/>
            <p:nvPr/>
          </p:nvSpPr>
          <p:spPr>
            <a:xfrm>
              <a:off x="2924636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B52B426-2A6E-40AB-A274-4F7A0630A646}"/>
                </a:ext>
              </a:extLst>
            </p:cNvPr>
            <p:cNvSpPr/>
            <p:nvPr/>
          </p:nvSpPr>
          <p:spPr>
            <a:xfrm>
              <a:off x="3001463" y="3005408"/>
              <a:ext cx="811664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5255F9-0848-4286-A85E-0FF42A28763C}"/>
                </a:ext>
              </a:extLst>
            </p:cNvPr>
            <p:cNvSpPr/>
            <p:nvPr/>
          </p:nvSpPr>
          <p:spPr>
            <a:xfrm>
              <a:off x="3889954" y="3005408"/>
              <a:ext cx="30024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D0F424F-B846-4BB6-A6F1-364FE224A64C}"/>
                </a:ext>
              </a:extLst>
            </p:cNvPr>
            <p:cNvSpPr/>
            <p:nvPr/>
          </p:nvSpPr>
          <p:spPr>
            <a:xfrm>
              <a:off x="4267028" y="3005408"/>
              <a:ext cx="69695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01465A-B8EC-43CD-A3F7-2BA3FB405D94}"/>
                </a:ext>
              </a:extLst>
            </p:cNvPr>
            <p:cNvSpPr txBox="1"/>
            <p:nvPr/>
          </p:nvSpPr>
          <p:spPr>
            <a:xfrm>
              <a:off x="3230025" y="2746574"/>
              <a:ext cx="1515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Methods - </a:t>
              </a:r>
              <a:r>
                <a:rPr lang="en-ZA" sz="1200" b="1" dirty="0"/>
                <a:t>Behaviour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9D66AA-BEF5-4C6E-9847-63304C40981C}"/>
              </a:ext>
            </a:extLst>
          </p:cNvPr>
          <p:cNvGrpSpPr/>
          <p:nvPr/>
        </p:nvGrpSpPr>
        <p:grpSpPr>
          <a:xfrm>
            <a:off x="654257" y="4845041"/>
            <a:ext cx="2126128" cy="604109"/>
            <a:chOff x="664238" y="2754314"/>
            <a:chExt cx="2126128" cy="60410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4561EA6-4002-4E36-9ED1-90AB8BA7154D}"/>
                </a:ext>
              </a:extLst>
            </p:cNvPr>
            <p:cNvSpPr/>
            <p:nvPr/>
          </p:nvSpPr>
          <p:spPr>
            <a:xfrm>
              <a:off x="664238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E1E9DF2-03FD-42D7-92A8-99056829E316}"/>
                </a:ext>
              </a:extLst>
            </p:cNvPr>
            <p:cNvSpPr/>
            <p:nvPr/>
          </p:nvSpPr>
          <p:spPr>
            <a:xfrm>
              <a:off x="76813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24320BB-E2F7-4F66-8340-4A594F814DE6}"/>
                </a:ext>
              </a:extLst>
            </p:cNvPr>
            <p:cNvSpPr/>
            <p:nvPr/>
          </p:nvSpPr>
          <p:spPr>
            <a:xfrm>
              <a:off x="117812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4071E32-64BB-454B-89DE-93901F0712CD}"/>
                </a:ext>
              </a:extLst>
            </p:cNvPr>
            <p:cNvSpPr/>
            <p:nvPr/>
          </p:nvSpPr>
          <p:spPr>
            <a:xfrm>
              <a:off x="158810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64DCFF5-9EC3-49BC-B048-BB79B480E539}"/>
                </a:ext>
              </a:extLst>
            </p:cNvPr>
            <p:cNvSpPr/>
            <p:nvPr/>
          </p:nvSpPr>
          <p:spPr>
            <a:xfrm>
              <a:off x="199809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19E9453-14BF-43AA-A22E-27F09B9A8258}"/>
                </a:ext>
              </a:extLst>
            </p:cNvPr>
            <p:cNvSpPr/>
            <p:nvPr/>
          </p:nvSpPr>
          <p:spPr>
            <a:xfrm>
              <a:off x="2408074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1E2BF2-1ADC-488B-A0F5-1C8868149D56}"/>
                </a:ext>
              </a:extLst>
            </p:cNvPr>
            <p:cNvSpPr txBox="1"/>
            <p:nvPr/>
          </p:nvSpPr>
          <p:spPr>
            <a:xfrm>
              <a:off x="1237489" y="2754314"/>
              <a:ext cx="979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Fields - </a:t>
              </a:r>
              <a:r>
                <a:rPr lang="en-ZA" sz="1200" b="1" dirty="0"/>
                <a:t>State</a:t>
              </a:r>
            </a:p>
          </p:txBody>
        </p:sp>
      </p:grpSp>
      <p:cxnSp>
        <p:nvCxnSpPr>
          <p:cNvPr id="75" name="Connector: Elbow 7">
            <a:extLst>
              <a:ext uri="{FF2B5EF4-FFF2-40B4-BE49-F238E27FC236}">
                <a16:creationId xmlns:a16="http://schemas.microsoft.com/office/drawing/2014/main" id="{5E4BE5D0-00EA-4AEB-A838-AAC023C1A970}"/>
              </a:ext>
            </a:extLst>
          </p:cNvPr>
          <p:cNvCxnSpPr>
            <a:cxnSpLocks/>
            <a:stCxn id="154" idx="3"/>
            <a:endCxn id="58" idx="2"/>
          </p:cNvCxnSpPr>
          <p:nvPr/>
        </p:nvCxnSpPr>
        <p:spPr>
          <a:xfrm flipV="1">
            <a:off x="3586026" y="5384135"/>
            <a:ext cx="508202" cy="583341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">
            <a:extLst>
              <a:ext uri="{FF2B5EF4-FFF2-40B4-BE49-F238E27FC236}">
                <a16:creationId xmlns:a16="http://schemas.microsoft.com/office/drawing/2014/main" id="{3F909FC9-7292-4627-A90F-72F8901A1D13}"/>
              </a:ext>
            </a:extLst>
          </p:cNvPr>
          <p:cNvCxnSpPr>
            <a:cxnSpLocks/>
            <a:stCxn id="67" idx="3"/>
            <a:endCxn id="57" idx="1"/>
          </p:cNvCxnSpPr>
          <p:nvPr/>
        </p:nvCxnSpPr>
        <p:spPr>
          <a:xfrm flipV="1">
            <a:off x="2686093" y="5240135"/>
            <a:ext cx="369520" cy="3294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5C7BCC-B39F-44F3-8441-995D1F765F5F}"/>
              </a:ext>
            </a:extLst>
          </p:cNvPr>
          <p:cNvSpPr txBox="1"/>
          <p:nvPr/>
        </p:nvSpPr>
        <p:spPr>
          <a:xfrm>
            <a:off x="2403701" y="640352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Model + Engine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12F6CD-6686-4C90-97EB-02E6A00CEA7C}"/>
              </a:ext>
            </a:extLst>
          </p:cNvPr>
          <p:cNvSpPr/>
          <p:nvPr/>
        </p:nvSpPr>
        <p:spPr>
          <a:xfrm>
            <a:off x="9472407" y="3098313"/>
            <a:ext cx="2270679" cy="10534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A91D127-116C-45C7-A37B-DDB21F5018F8}"/>
              </a:ext>
            </a:extLst>
          </p:cNvPr>
          <p:cNvSpPr/>
          <p:nvPr/>
        </p:nvSpPr>
        <p:spPr>
          <a:xfrm>
            <a:off x="7140936" y="3098313"/>
            <a:ext cx="2270679" cy="10534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0A2568-1852-46C0-BFFE-901B91A906C2}"/>
              </a:ext>
            </a:extLst>
          </p:cNvPr>
          <p:cNvSpPr txBox="1"/>
          <p:nvPr/>
        </p:nvSpPr>
        <p:spPr>
          <a:xfrm>
            <a:off x="7211711" y="3098313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Class - </a:t>
            </a:r>
            <a:r>
              <a:rPr lang="en-ZA" b="1" dirty="0"/>
              <a:t>Structure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301A64-B90C-4C5C-A8CF-285C9A299540}"/>
              </a:ext>
            </a:extLst>
          </p:cNvPr>
          <p:cNvSpPr txBox="1"/>
          <p:nvPr/>
        </p:nvSpPr>
        <p:spPr>
          <a:xfrm>
            <a:off x="7185403" y="27821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Model: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57D2B7-9096-4E1E-9399-5B2139838B8A}"/>
              </a:ext>
            </a:extLst>
          </p:cNvPr>
          <p:cNvSpPr txBox="1"/>
          <p:nvPr/>
        </p:nvSpPr>
        <p:spPr>
          <a:xfrm>
            <a:off x="9422588" y="278213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Engine: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B5E4C4-2755-49C2-9421-563E16C79225}"/>
              </a:ext>
            </a:extLst>
          </p:cNvPr>
          <p:cNvSpPr txBox="1"/>
          <p:nvPr/>
        </p:nvSpPr>
        <p:spPr>
          <a:xfrm>
            <a:off x="9482390" y="3098313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Function - </a:t>
            </a:r>
            <a:r>
              <a:rPr lang="en-ZA" b="1" dirty="0"/>
              <a:t>Behaviour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E27005-3965-48B8-8C3F-A133F34538B2}"/>
              </a:ext>
            </a:extLst>
          </p:cNvPr>
          <p:cNvGrpSpPr/>
          <p:nvPr/>
        </p:nvGrpSpPr>
        <p:grpSpPr>
          <a:xfrm>
            <a:off x="9544682" y="3470113"/>
            <a:ext cx="2126128" cy="611849"/>
            <a:chOff x="2924636" y="2746574"/>
            <a:chExt cx="2126128" cy="611849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761597C-95A4-4CAC-ADF2-2268D6D92F5D}"/>
                </a:ext>
              </a:extLst>
            </p:cNvPr>
            <p:cNvSpPr/>
            <p:nvPr/>
          </p:nvSpPr>
          <p:spPr>
            <a:xfrm>
              <a:off x="2924636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E343D38-CD49-4327-B1FE-DA8A456E6FC9}"/>
                </a:ext>
              </a:extLst>
            </p:cNvPr>
            <p:cNvSpPr/>
            <p:nvPr/>
          </p:nvSpPr>
          <p:spPr>
            <a:xfrm>
              <a:off x="3001463" y="3005408"/>
              <a:ext cx="811664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855EE10-36EF-4A2A-9ADE-B236598C8CB2}"/>
                </a:ext>
              </a:extLst>
            </p:cNvPr>
            <p:cNvSpPr/>
            <p:nvPr/>
          </p:nvSpPr>
          <p:spPr>
            <a:xfrm>
              <a:off x="3889954" y="3005408"/>
              <a:ext cx="30024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42CCBD1-47CC-4B53-BE8D-A4B6B04B2CEA}"/>
                </a:ext>
              </a:extLst>
            </p:cNvPr>
            <p:cNvSpPr/>
            <p:nvPr/>
          </p:nvSpPr>
          <p:spPr>
            <a:xfrm>
              <a:off x="4267028" y="3005408"/>
              <a:ext cx="696957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B8AA62-CDEB-4A58-BDE2-AE48B502DAC8}"/>
                </a:ext>
              </a:extLst>
            </p:cNvPr>
            <p:cNvSpPr txBox="1"/>
            <p:nvPr/>
          </p:nvSpPr>
          <p:spPr>
            <a:xfrm>
              <a:off x="3230025" y="2746574"/>
              <a:ext cx="1515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Methods - </a:t>
              </a:r>
              <a:r>
                <a:rPr lang="en-ZA" sz="1200" b="1" dirty="0"/>
                <a:t>Behaviour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1DDF803-E471-4BC9-9E82-0AC0A8D5E2F4}"/>
              </a:ext>
            </a:extLst>
          </p:cNvPr>
          <p:cNvGrpSpPr/>
          <p:nvPr/>
        </p:nvGrpSpPr>
        <p:grpSpPr>
          <a:xfrm>
            <a:off x="7220153" y="3477853"/>
            <a:ext cx="2126128" cy="604109"/>
            <a:chOff x="664238" y="2754314"/>
            <a:chExt cx="2126128" cy="604109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029BB90-354E-4BBF-BE1C-3D044AAADF91}"/>
                </a:ext>
              </a:extLst>
            </p:cNvPr>
            <p:cNvSpPr/>
            <p:nvPr/>
          </p:nvSpPr>
          <p:spPr>
            <a:xfrm>
              <a:off x="664238" y="2765279"/>
              <a:ext cx="2126128" cy="5931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BA4F6EA-692E-4A5C-9080-9F9701B738F1}"/>
                </a:ext>
              </a:extLst>
            </p:cNvPr>
            <p:cNvSpPr/>
            <p:nvPr/>
          </p:nvSpPr>
          <p:spPr>
            <a:xfrm>
              <a:off x="76813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C9EA3E1-E252-4E32-BE50-B07E8A0A17D1}"/>
                </a:ext>
              </a:extLst>
            </p:cNvPr>
            <p:cNvSpPr/>
            <p:nvPr/>
          </p:nvSpPr>
          <p:spPr>
            <a:xfrm>
              <a:off x="117812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3EE79DA-BFEF-4B38-ADBC-64B421CC3D6E}"/>
                </a:ext>
              </a:extLst>
            </p:cNvPr>
            <p:cNvSpPr/>
            <p:nvPr/>
          </p:nvSpPr>
          <p:spPr>
            <a:xfrm>
              <a:off x="1588105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244BB44-58E3-4910-B983-DB4649643422}"/>
                </a:ext>
              </a:extLst>
            </p:cNvPr>
            <p:cNvSpPr/>
            <p:nvPr/>
          </p:nvSpPr>
          <p:spPr>
            <a:xfrm>
              <a:off x="1998090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FBC572B-DFBD-4273-8483-3438BBA58FD9}"/>
                </a:ext>
              </a:extLst>
            </p:cNvPr>
            <p:cNvSpPr/>
            <p:nvPr/>
          </p:nvSpPr>
          <p:spPr>
            <a:xfrm>
              <a:off x="2408074" y="3008702"/>
              <a:ext cx="288000" cy="288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397CC4-8C82-45DC-B228-00365BB3DCE2}"/>
                </a:ext>
              </a:extLst>
            </p:cNvPr>
            <p:cNvSpPr txBox="1"/>
            <p:nvPr/>
          </p:nvSpPr>
          <p:spPr>
            <a:xfrm>
              <a:off x="1237489" y="2754314"/>
              <a:ext cx="979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Fields - </a:t>
              </a:r>
              <a:r>
                <a:rPr lang="en-ZA" sz="1200" b="1" dirty="0"/>
                <a:t>State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85FE4C-B814-4A12-B5FE-F20819DDC2FB}"/>
              </a:ext>
            </a:extLst>
          </p:cNvPr>
          <p:cNvGrpSpPr/>
          <p:nvPr/>
        </p:nvGrpSpPr>
        <p:grpSpPr>
          <a:xfrm>
            <a:off x="8873429" y="4264620"/>
            <a:ext cx="1197956" cy="595351"/>
            <a:chOff x="3441311" y="1689235"/>
            <a:chExt cx="1197956" cy="59535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C0CEB75-683E-49F6-ABAE-FB824DC1F0BA}"/>
                </a:ext>
              </a:extLst>
            </p:cNvPr>
            <p:cNvSpPr/>
            <p:nvPr/>
          </p:nvSpPr>
          <p:spPr>
            <a:xfrm>
              <a:off x="3441311" y="1691442"/>
              <a:ext cx="1177823" cy="5931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095C4A8-9A08-4008-B989-AFF358511385}"/>
                </a:ext>
              </a:extLst>
            </p:cNvPr>
            <p:cNvSpPr/>
            <p:nvPr/>
          </p:nvSpPr>
          <p:spPr>
            <a:xfrm>
              <a:off x="3508849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401703-0528-40DE-AEA5-5C2426D9265D}"/>
                </a:ext>
              </a:extLst>
            </p:cNvPr>
            <p:cNvSpPr txBox="1"/>
            <p:nvPr/>
          </p:nvSpPr>
          <p:spPr>
            <a:xfrm>
              <a:off x="3462342" y="1689235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/>
                <a:t>Variables - </a:t>
              </a:r>
              <a:r>
                <a:rPr lang="en-ZA" sz="1000" b="1" dirty="0"/>
                <a:t>Context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7205BEA-8245-4851-B6FC-23C0A5E122C0}"/>
                </a:ext>
              </a:extLst>
            </p:cNvPr>
            <p:cNvSpPr/>
            <p:nvPr/>
          </p:nvSpPr>
          <p:spPr>
            <a:xfrm>
              <a:off x="3879002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4884BF2-CCAD-4B00-8C77-4737A8B48FFD}"/>
                </a:ext>
              </a:extLst>
            </p:cNvPr>
            <p:cNvSpPr/>
            <p:nvPr/>
          </p:nvSpPr>
          <p:spPr>
            <a:xfrm>
              <a:off x="4249155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cxnSp>
        <p:nvCxnSpPr>
          <p:cNvPr id="109" name="Connector: Elbow 7">
            <a:extLst>
              <a:ext uri="{FF2B5EF4-FFF2-40B4-BE49-F238E27FC236}">
                <a16:creationId xmlns:a16="http://schemas.microsoft.com/office/drawing/2014/main" id="{CEAD5861-4041-4C0C-BA89-10B6163AF1C6}"/>
              </a:ext>
            </a:extLst>
          </p:cNvPr>
          <p:cNvCxnSpPr>
            <a:cxnSpLocks/>
            <a:stCxn id="108" idx="3"/>
            <a:endCxn id="92" idx="2"/>
          </p:cNvCxnSpPr>
          <p:nvPr/>
        </p:nvCxnSpPr>
        <p:spPr>
          <a:xfrm flipV="1">
            <a:off x="9969273" y="4016947"/>
            <a:ext cx="690851" cy="649818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7">
            <a:extLst>
              <a:ext uri="{FF2B5EF4-FFF2-40B4-BE49-F238E27FC236}">
                <a16:creationId xmlns:a16="http://schemas.microsoft.com/office/drawing/2014/main" id="{5C365031-99A7-402A-990F-A13A2ACFBB66}"/>
              </a:ext>
            </a:extLst>
          </p:cNvPr>
          <p:cNvCxnSpPr>
            <a:cxnSpLocks/>
            <a:stCxn id="101" idx="3"/>
            <a:endCxn id="91" idx="1"/>
          </p:cNvCxnSpPr>
          <p:nvPr/>
        </p:nvCxnSpPr>
        <p:spPr>
          <a:xfrm flipV="1">
            <a:off x="9251989" y="3872947"/>
            <a:ext cx="369520" cy="3294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3F7943D-637D-49F9-B34E-B050E494FE14}"/>
              </a:ext>
            </a:extLst>
          </p:cNvPr>
          <p:cNvSpPr txBox="1"/>
          <p:nvPr/>
        </p:nvSpPr>
        <p:spPr>
          <a:xfrm>
            <a:off x="7185403" y="215516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Handler: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69FC959-0285-4F4A-B61A-E4FD5841D837}"/>
              </a:ext>
            </a:extLst>
          </p:cNvPr>
          <p:cNvSpPr txBox="1"/>
          <p:nvPr/>
        </p:nvSpPr>
        <p:spPr>
          <a:xfrm>
            <a:off x="8130307" y="16949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/>
              <a:t>Model + Handler + Engine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72EB776-99AF-4AEB-AB0D-76211F923A1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914400"/>
            <a:ext cx="0" cy="459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42E59B-5303-4405-900C-BA2E7D7434E5}"/>
              </a:ext>
            </a:extLst>
          </p:cNvPr>
          <p:cNvCxnSpPr/>
          <p:nvPr/>
        </p:nvCxnSpPr>
        <p:spPr>
          <a:xfrm>
            <a:off x="424206" y="3872947"/>
            <a:ext cx="550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9FB8E894-CF6A-4427-9069-DE6BD1BEB905}"/>
              </a:ext>
            </a:extLst>
          </p:cNvPr>
          <p:cNvSpPr/>
          <p:nvPr/>
        </p:nvSpPr>
        <p:spPr>
          <a:xfrm>
            <a:off x="7757358" y="1694978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0AB8AA-7EE2-4631-9ABF-4ABE70738E50}"/>
              </a:ext>
            </a:extLst>
          </p:cNvPr>
          <p:cNvSpPr/>
          <p:nvPr/>
        </p:nvSpPr>
        <p:spPr>
          <a:xfrm>
            <a:off x="2382331" y="1205911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0E3E19C-7F38-44D0-AB3A-815DC45FE9B9}"/>
              </a:ext>
            </a:extLst>
          </p:cNvPr>
          <p:cNvSpPr/>
          <p:nvPr/>
        </p:nvSpPr>
        <p:spPr>
          <a:xfrm>
            <a:off x="2045517" y="6422322"/>
            <a:ext cx="377068" cy="377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8EC975-CF23-464B-AEE1-BF91454EAF6F}"/>
              </a:ext>
            </a:extLst>
          </p:cNvPr>
          <p:cNvSpPr txBox="1"/>
          <p:nvPr/>
        </p:nvSpPr>
        <p:spPr>
          <a:xfrm>
            <a:off x="7634643" y="529549"/>
            <a:ext cx="265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FF0000"/>
                </a:solidFill>
              </a:rPr>
              <a:t>The handler represents a clean and concise API and a place to store common context, so the caller of the API doesn’t need to keep providing it.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070AEA9-052E-4E51-8C36-9DC42F0E9DAF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8963989" y="1360546"/>
            <a:ext cx="151731" cy="4137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A3A97F9-7ED4-4D49-AEEB-DF76CBD01293}"/>
              </a:ext>
            </a:extLst>
          </p:cNvPr>
          <p:cNvSpPr txBox="1"/>
          <p:nvPr/>
        </p:nvSpPr>
        <p:spPr>
          <a:xfrm>
            <a:off x="5285325" y="5875505"/>
            <a:ext cx="17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FF0000"/>
                </a:solidFill>
              </a:rPr>
              <a:t>The engine is a stateless implementation of pure logic (functional).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272CC2-8EC5-4E54-B069-59143C747F6E}"/>
              </a:ext>
            </a:extLst>
          </p:cNvPr>
          <p:cNvCxnSpPr>
            <a:cxnSpLocks/>
            <a:stCxn id="128" idx="0"/>
            <a:endCxn id="56" idx="3"/>
          </p:cNvCxnSpPr>
          <p:nvPr/>
        </p:nvCxnSpPr>
        <p:spPr>
          <a:xfrm flipH="1" flipV="1">
            <a:off x="5104914" y="5152578"/>
            <a:ext cx="1044467" cy="7229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16F6CD-69CA-4BB1-9E19-DABEB533C8D5}"/>
              </a:ext>
            </a:extLst>
          </p:cNvPr>
          <p:cNvGrpSpPr/>
          <p:nvPr/>
        </p:nvGrpSpPr>
        <p:grpSpPr>
          <a:xfrm>
            <a:off x="7356049" y="5158121"/>
            <a:ext cx="1177823" cy="595351"/>
            <a:chOff x="3441311" y="1689235"/>
            <a:chExt cx="1177823" cy="59535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D763952-93EA-458B-947A-3E3B5A1E7801}"/>
                </a:ext>
              </a:extLst>
            </p:cNvPr>
            <p:cNvSpPr/>
            <p:nvPr/>
          </p:nvSpPr>
          <p:spPr>
            <a:xfrm>
              <a:off x="3441311" y="1691442"/>
              <a:ext cx="1177823" cy="5931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D494802-6E58-4273-83FE-6CDE2B70042E}"/>
                </a:ext>
              </a:extLst>
            </p:cNvPr>
            <p:cNvSpPr/>
            <p:nvPr/>
          </p:nvSpPr>
          <p:spPr>
            <a:xfrm>
              <a:off x="3508849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C511E4D-E6D3-4683-A9C2-91A45C5EA6AA}"/>
                </a:ext>
              </a:extLst>
            </p:cNvPr>
            <p:cNvSpPr txBox="1"/>
            <p:nvPr/>
          </p:nvSpPr>
          <p:spPr>
            <a:xfrm>
              <a:off x="3462342" y="1689235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/>
                <a:t>Variables - </a:t>
              </a:r>
              <a:r>
                <a:rPr lang="en-ZA" sz="1000" b="1" dirty="0"/>
                <a:t>Data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76CF947-7F3D-46CA-B9D7-552AB4DF0EF0}"/>
                </a:ext>
              </a:extLst>
            </p:cNvPr>
            <p:cNvSpPr/>
            <p:nvPr/>
          </p:nvSpPr>
          <p:spPr>
            <a:xfrm>
              <a:off x="3879002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0041AB4-005C-4735-9149-10F4877C6EC4}"/>
                </a:ext>
              </a:extLst>
            </p:cNvPr>
            <p:cNvSpPr/>
            <p:nvPr/>
          </p:nvSpPr>
          <p:spPr>
            <a:xfrm>
              <a:off x="4249155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DBC12CC-C77E-4103-A473-86F126F57998}"/>
              </a:ext>
            </a:extLst>
          </p:cNvPr>
          <p:cNvGrpSpPr/>
          <p:nvPr/>
        </p:nvGrpSpPr>
        <p:grpSpPr>
          <a:xfrm>
            <a:off x="977738" y="5600232"/>
            <a:ext cx="2608288" cy="734487"/>
            <a:chOff x="977738" y="5600232"/>
            <a:chExt cx="2608288" cy="734487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A6383FD6-C75C-4B66-B6BB-1627E795D1B8}"/>
                </a:ext>
              </a:extLst>
            </p:cNvPr>
            <p:cNvSpPr/>
            <p:nvPr/>
          </p:nvSpPr>
          <p:spPr>
            <a:xfrm>
              <a:off x="977738" y="5600232"/>
              <a:ext cx="2608288" cy="73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160F6FC-0C2F-4AF3-A053-0C743E75DCFF}"/>
                </a:ext>
              </a:extLst>
            </p:cNvPr>
            <p:cNvGrpSpPr/>
            <p:nvPr/>
          </p:nvGrpSpPr>
          <p:grpSpPr>
            <a:xfrm>
              <a:off x="2307533" y="5675722"/>
              <a:ext cx="1197956" cy="595351"/>
              <a:chOff x="3441311" y="1689235"/>
              <a:chExt cx="1197956" cy="595351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8F4AE-8530-4B42-93D7-A4E3E5A1B86D}"/>
                  </a:ext>
                </a:extLst>
              </p:cNvPr>
              <p:cNvSpPr/>
              <p:nvPr/>
            </p:nvSpPr>
            <p:spPr>
              <a:xfrm>
                <a:off x="3441311" y="1691442"/>
                <a:ext cx="1177823" cy="59314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14A858E5-D2A4-483A-9728-E8DCDA026736}"/>
                  </a:ext>
                </a:extLst>
              </p:cNvPr>
              <p:cNvSpPr/>
              <p:nvPr/>
            </p:nvSpPr>
            <p:spPr>
              <a:xfrm>
                <a:off x="3508849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BA53FB-034C-4691-96BA-AE0729C87EDB}"/>
                  </a:ext>
                </a:extLst>
              </p:cNvPr>
              <p:cNvSpPr txBox="1"/>
              <p:nvPr/>
            </p:nvSpPr>
            <p:spPr>
              <a:xfrm>
                <a:off x="3462342" y="1689235"/>
                <a:ext cx="11769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1000" dirty="0"/>
                  <a:t>Variables - </a:t>
                </a:r>
                <a:r>
                  <a:rPr lang="en-ZA" sz="1000" b="1" dirty="0"/>
                  <a:t>Context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3C03031D-F7F6-4FE5-975B-133DD5201D1E}"/>
                  </a:ext>
                </a:extLst>
              </p:cNvPr>
              <p:cNvSpPr/>
              <p:nvPr/>
            </p:nvSpPr>
            <p:spPr>
              <a:xfrm>
                <a:off x="3879002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6B4AA564-70C3-4CA9-ACF3-34BDE2631FE5}"/>
                  </a:ext>
                </a:extLst>
              </p:cNvPr>
              <p:cNvSpPr/>
              <p:nvPr/>
            </p:nvSpPr>
            <p:spPr>
              <a:xfrm>
                <a:off x="4249155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6EBF5B1-A43A-496E-A633-7E262A717BA6}"/>
                </a:ext>
              </a:extLst>
            </p:cNvPr>
            <p:cNvGrpSpPr/>
            <p:nvPr/>
          </p:nvGrpSpPr>
          <p:grpSpPr>
            <a:xfrm>
              <a:off x="1060535" y="5691017"/>
              <a:ext cx="1177823" cy="595351"/>
              <a:chOff x="3441311" y="1689235"/>
              <a:chExt cx="1177823" cy="595351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7EDF7AEB-F897-48E5-A344-B072E13F2467}"/>
                  </a:ext>
                </a:extLst>
              </p:cNvPr>
              <p:cNvSpPr/>
              <p:nvPr/>
            </p:nvSpPr>
            <p:spPr>
              <a:xfrm>
                <a:off x="3441311" y="1691442"/>
                <a:ext cx="1177823" cy="59314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62773E3E-585D-4E18-9BAC-A0620F8BCCDD}"/>
                  </a:ext>
                </a:extLst>
              </p:cNvPr>
              <p:cNvSpPr/>
              <p:nvPr/>
            </p:nvSpPr>
            <p:spPr>
              <a:xfrm>
                <a:off x="3508849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4234E8-9224-4BEC-A322-DE307E4FDEAB}"/>
                  </a:ext>
                </a:extLst>
              </p:cNvPr>
              <p:cNvSpPr txBox="1"/>
              <p:nvPr/>
            </p:nvSpPr>
            <p:spPr>
              <a:xfrm>
                <a:off x="3462342" y="1689235"/>
                <a:ext cx="10086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1000" dirty="0"/>
                  <a:t>Variables - </a:t>
                </a:r>
                <a:r>
                  <a:rPr lang="en-ZA" sz="1000" b="1" dirty="0"/>
                  <a:t>Data</a:t>
                </a:r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BFB98238-791F-4F8B-8EBC-A3BB2EA4E230}"/>
                  </a:ext>
                </a:extLst>
              </p:cNvPr>
              <p:cNvSpPr/>
              <p:nvPr/>
            </p:nvSpPr>
            <p:spPr>
              <a:xfrm>
                <a:off x="3879002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DA1E4E64-A7AF-453F-A416-2CFE3789A81B}"/>
                  </a:ext>
                </a:extLst>
              </p:cNvPr>
              <p:cNvSpPr/>
              <p:nvPr/>
            </p:nvSpPr>
            <p:spPr>
              <a:xfrm>
                <a:off x="4249155" y="1947380"/>
                <a:ext cx="288000" cy="288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6D34382-2107-44A7-ADF2-CCDDF894F137}"/>
              </a:ext>
            </a:extLst>
          </p:cNvPr>
          <p:cNvSpPr/>
          <p:nvPr/>
        </p:nvSpPr>
        <p:spPr>
          <a:xfrm>
            <a:off x="977738" y="3047721"/>
            <a:ext cx="2608288" cy="7344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72C9120-2AAE-4E10-A51A-DAF3E5577436}"/>
              </a:ext>
            </a:extLst>
          </p:cNvPr>
          <p:cNvGrpSpPr/>
          <p:nvPr/>
        </p:nvGrpSpPr>
        <p:grpSpPr>
          <a:xfrm>
            <a:off x="2307533" y="3123211"/>
            <a:ext cx="1197956" cy="595351"/>
            <a:chOff x="3441311" y="1689235"/>
            <a:chExt cx="1197956" cy="595351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EFB990C0-E959-4A7E-98E2-F4574560BC8C}"/>
                </a:ext>
              </a:extLst>
            </p:cNvPr>
            <p:cNvSpPr/>
            <p:nvPr/>
          </p:nvSpPr>
          <p:spPr>
            <a:xfrm>
              <a:off x="3441311" y="1691442"/>
              <a:ext cx="1177823" cy="5931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DC30A453-644A-4E46-9269-E5017FE13166}"/>
                </a:ext>
              </a:extLst>
            </p:cNvPr>
            <p:cNvSpPr/>
            <p:nvPr/>
          </p:nvSpPr>
          <p:spPr>
            <a:xfrm>
              <a:off x="3508849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1929190-8CCF-4EBD-B4DE-247F49E6EEF7}"/>
                </a:ext>
              </a:extLst>
            </p:cNvPr>
            <p:cNvSpPr txBox="1"/>
            <p:nvPr/>
          </p:nvSpPr>
          <p:spPr>
            <a:xfrm>
              <a:off x="3462342" y="1689235"/>
              <a:ext cx="11769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/>
                <a:t>Variables - </a:t>
              </a:r>
              <a:r>
                <a:rPr lang="en-ZA" sz="1000" b="1" dirty="0"/>
                <a:t>Context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5BCFD0A-33B5-45D4-BC80-FA0A66D2D4AC}"/>
                </a:ext>
              </a:extLst>
            </p:cNvPr>
            <p:cNvSpPr/>
            <p:nvPr/>
          </p:nvSpPr>
          <p:spPr>
            <a:xfrm>
              <a:off x="3879002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DEF2EC4D-C29E-4AA2-99F8-7F0330C25CA1}"/>
                </a:ext>
              </a:extLst>
            </p:cNvPr>
            <p:cNvSpPr/>
            <p:nvPr/>
          </p:nvSpPr>
          <p:spPr>
            <a:xfrm>
              <a:off x="4249155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1883869-B2C2-47A3-A76A-291F691A1834}"/>
              </a:ext>
            </a:extLst>
          </p:cNvPr>
          <p:cNvGrpSpPr/>
          <p:nvPr/>
        </p:nvGrpSpPr>
        <p:grpSpPr>
          <a:xfrm>
            <a:off x="1060535" y="3138506"/>
            <a:ext cx="1177823" cy="595351"/>
            <a:chOff x="3441311" y="1689235"/>
            <a:chExt cx="1177823" cy="59535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66FFDD8C-F1E8-44C7-BEC7-A1D9CD90AC99}"/>
                </a:ext>
              </a:extLst>
            </p:cNvPr>
            <p:cNvSpPr/>
            <p:nvPr/>
          </p:nvSpPr>
          <p:spPr>
            <a:xfrm>
              <a:off x="3441311" y="1691442"/>
              <a:ext cx="1177823" cy="5931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AF6E4C7-3153-40FC-9762-D04E63B91499}"/>
                </a:ext>
              </a:extLst>
            </p:cNvPr>
            <p:cNvSpPr/>
            <p:nvPr/>
          </p:nvSpPr>
          <p:spPr>
            <a:xfrm>
              <a:off x="3508849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13B6713-79C6-48E3-8F0B-5250EB82561E}"/>
                </a:ext>
              </a:extLst>
            </p:cNvPr>
            <p:cNvSpPr txBox="1"/>
            <p:nvPr/>
          </p:nvSpPr>
          <p:spPr>
            <a:xfrm>
              <a:off x="3462342" y="1689235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/>
                <a:t>Variables - </a:t>
              </a:r>
              <a:r>
                <a:rPr lang="en-ZA" sz="1000" b="1" dirty="0"/>
                <a:t>Data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CB388133-5875-4A2F-A850-0DBC20B85355}"/>
                </a:ext>
              </a:extLst>
            </p:cNvPr>
            <p:cNvSpPr/>
            <p:nvPr/>
          </p:nvSpPr>
          <p:spPr>
            <a:xfrm>
              <a:off x="3879002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8471069-ECC8-4AD6-A439-5C4DFE48DDA4}"/>
                </a:ext>
              </a:extLst>
            </p:cNvPr>
            <p:cNvSpPr/>
            <p:nvPr/>
          </p:nvSpPr>
          <p:spPr>
            <a:xfrm>
              <a:off x="4249155" y="1947380"/>
              <a:ext cx="288000" cy="288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cxnSp>
        <p:nvCxnSpPr>
          <p:cNvPr id="176" name="Connector: Elbow 7">
            <a:extLst>
              <a:ext uri="{FF2B5EF4-FFF2-40B4-BE49-F238E27FC236}">
                <a16:creationId xmlns:a16="http://schemas.microsoft.com/office/drawing/2014/main" id="{B3568B7A-2C22-447B-82AF-A23B1BB3EFD1}"/>
              </a:ext>
            </a:extLst>
          </p:cNvPr>
          <p:cNvCxnSpPr>
            <a:cxnSpLocks/>
            <a:stCxn id="137" idx="3"/>
            <a:endCxn id="93" idx="2"/>
          </p:cNvCxnSpPr>
          <p:nvPr/>
        </p:nvCxnSpPr>
        <p:spPr>
          <a:xfrm flipV="1">
            <a:off x="8533872" y="4016947"/>
            <a:ext cx="2701681" cy="1439953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77B3443-7E12-4BB2-A922-503AEBB05412}"/>
              </a:ext>
            </a:extLst>
          </p:cNvPr>
          <p:cNvSpPr txBox="1"/>
          <p:nvPr/>
        </p:nvSpPr>
        <p:spPr>
          <a:xfrm>
            <a:off x="4016132" y="1030646"/>
            <a:ext cx="212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FF0000"/>
                </a:solidFill>
              </a:rPr>
              <a:t>The model has everything. The context and data is passed into the behaviour, which might update the model state.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6E83696-C718-4688-AB39-9167C4ADE006}"/>
              </a:ext>
            </a:extLst>
          </p:cNvPr>
          <p:cNvCxnSpPr>
            <a:cxnSpLocks/>
            <a:stCxn id="182" idx="1"/>
            <a:endCxn id="3" idx="0"/>
          </p:cNvCxnSpPr>
          <p:nvPr/>
        </p:nvCxnSpPr>
        <p:spPr>
          <a:xfrm flipH="1">
            <a:off x="2884588" y="1446145"/>
            <a:ext cx="1131544" cy="4866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71BD92A-D0D0-434F-A3DE-B7C70D9EFD52}"/>
              </a:ext>
            </a:extLst>
          </p:cNvPr>
          <p:cNvSpPr/>
          <p:nvPr/>
        </p:nvSpPr>
        <p:spPr>
          <a:xfrm>
            <a:off x="4770304" y="365125"/>
            <a:ext cx="2736920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HTML View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688032-3781-4270-94A3-3528F48D4153}"/>
              </a:ext>
            </a:extLst>
          </p:cNvPr>
          <p:cNvSpPr/>
          <p:nvPr/>
        </p:nvSpPr>
        <p:spPr>
          <a:xfrm>
            <a:off x="4770304" y="795528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Scope / View Model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2AB9E83-209A-42FE-AD71-A2ED3FF56641}"/>
              </a:ext>
            </a:extLst>
          </p:cNvPr>
          <p:cNvSpPr/>
          <p:nvPr/>
        </p:nvSpPr>
        <p:spPr>
          <a:xfrm>
            <a:off x="4770304" y="1225931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Controller</a:t>
            </a:r>
          </a:p>
        </p:txBody>
      </p:sp>
      <p:cxnSp>
        <p:nvCxnSpPr>
          <p:cNvPr id="77" name="Connector: Elbow 7">
            <a:extLst>
              <a:ext uri="{FF2B5EF4-FFF2-40B4-BE49-F238E27FC236}">
                <a16:creationId xmlns:a16="http://schemas.microsoft.com/office/drawing/2014/main" id="{4DEB61EB-144D-4F68-94B9-6FFD2245EB49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0800000" flipV="1">
            <a:off x="4770304" y="545124"/>
            <a:ext cx="12700" cy="43040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BAEDD9-7E73-46C7-B4CF-D77A86C76916}"/>
              </a:ext>
            </a:extLst>
          </p:cNvPr>
          <p:cNvSpPr txBox="1"/>
          <p:nvPr/>
        </p:nvSpPr>
        <p:spPr>
          <a:xfrm>
            <a:off x="3955056" y="61320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Binding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4FF4907-817D-46E0-A096-0649F42ADF53}"/>
              </a:ext>
            </a:extLst>
          </p:cNvPr>
          <p:cNvSpPr/>
          <p:nvPr/>
        </p:nvSpPr>
        <p:spPr>
          <a:xfrm>
            <a:off x="4770304" y="1656334"/>
            <a:ext cx="2736920" cy="36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UI Service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34268F5-9CFA-4E43-8847-B482CEB6DD42}"/>
              </a:ext>
            </a:extLst>
          </p:cNvPr>
          <p:cNvSpPr/>
          <p:nvPr/>
        </p:nvSpPr>
        <p:spPr>
          <a:xfrm>
            <a:off x="5171648" y="2086737"/>
            <a:ext cx="1934232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HTTP Request…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02DBED7-40CC-4ECD-B41A-580EDA0736FB}"/>
              </a:ext>
            </a:extLst>
          </p:cNvPr>
          <p:cNvSpPr/>
          <p:nvPr/>
        </p:nvSpPr>
        <p:spPr>
          <a:xfrm>
            <a:off x="4770304" y="3228539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Resource/MVC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E68C2B-BE14-4B52-9350-234BA81D5FFF}"/>
              </a:ext>
            </a:extLst>
          </p:cNvPr>
          <p:cNvSpPr txBox="1"/>
          <p:nvPr/>
        </p:nvSpPr>
        <p:spPr>
          <a:xfrm>
            <a:off x="7762603" y="326923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API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992E6F-D2F9-4099-8A20-40F54DAC9FFC}"/>
              </a:ext>
            </a:extLst>
          </p:cNvPr>
          <p:cNvSpPr/>
          <p:nvPr/>
        </p:nvSpPr>
        <p:spPr>
          <a:xfrm>
            <a:off x="4770304" y="4876991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Storage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D8A77D-BB1F-4315-A626-0819A0B03E6D}"/>
              </a:ext>
            </a:extLst>
          </p:cNvPr>
          <p:cNvSpPr txBox="1"/>
          <p:nvPr/>
        </p:nvSpPr>
        <p:spPr>
          <a:xfrm>
            <a:off x="7764255" y="533060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ORM</a:t>
            </a:r>
          </a:p>
        </p:txBody>
      </p: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5F3F92FA-581A-4120-8055-5996CF47C7B2}"/>
              </a:ext>
            </a:extLst>
          </p:cNvPr>
          <p:cNvSpPr/>
          <p:nvPr/>
        </p:nvSpPr>
        <p:spPr>
          <a:xfrm>
            <a:off x="5708573" y="6125332"/>
            <a:ext cx="774853" cy="697770"/>
          </a:xfrm>
          <a:prstGeom prst="flowChartMagneticDisk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D7E814F-03A4-44B4-8B46-339317CD6EB1}"/>
              </a:ext>
            </a:extLst>
          </p:cNvPr>
          <p:cNvSpPr/>
          <p:nvPr/>
        </p:nvSpPr>
        <p:spPr>
          <a:xfrm>
            <a:off x="5171648" y="5701219"/>
            <a:ext cx="1934232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Storage Framework…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9C0779-F290-43CC-99A3-4717766FA924}"/>
              </a:ext>
            </a:extLst>
          </p:cNvPr>
          <p:cNvCxnSpPr/>
          <p:nvPr/>
        </p:nvCxnSpPr>
        <p:spPr>
          <a:xfrm>
            <a:off x="3657600" y="2633949"/>
            <a:ext cx="476256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64A4859-5B7D-4362-AA6E-A6E424C038D0}"/>
              </a:ext>
            </a:extLst>
          </p:cNvPr>
          <p:cNvSpPr/>
          <p:nvPr/>
        </p:nvSpPr>
        <p:spPr>
          <a:xfrm>
            <a:off x="4770304" y="3640652"/>
            <a:ext cx="2736920" cy="36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DTO for REST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770383B-5B78-4915-BA80-885F9D885F8B}"/>
              </a:ext>
            </a:extLst>
          </p:cNvPr>
          <p:cNvSpPr/>
          <p:nvPr/>
        </p:nvSpPr>
        <p:spPr>
          <a:xfrm>
            <a:off x="5171648" y="2816426"/>
            <a:ext cx="1934232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REST Framework…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B794EE75-3FCE-494B-B2F9-2E77CD3B13F8}"/>
              </a:ext>
            </a:extLst>
          </p:cNvPr>
          <p:cNvSpPr/>
          <p:nvPr/>
        </p:nvSpPr>
        <p:spPr>
          <a:xfrm>
            <a:off x="7550843" y="2821162"/>
            <a:ext cx="169850" cy="1179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665F366-EEEE-47A1-8316-C8D927E4E4A2}"/>
              </a:ext>
            </a:extLst>
          </p:cNvPr>
          <p:cNvSpPr/>
          <p:nvPr/>
        </p:nvSpPr>
        <p:spPr>
          <a:xfrm>
            <a:off x="4770304" y="5289104"/>
            <a:ext cx="2736920" cy="36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C2CAB474-7E5B-414B-9C12-490EB9D2CB69}"/>
              </a:ext>
            </a:extLst>
          </p:cNvPr>
          <p:cNvSpPr/>
          <p:nvPr/>
        </p:nvSpPr>
        <p:spPr>
          <a:xfrm>
            <a:off x="7550843" y="4876991"/>
            <a:ext cx="169850" cy="1184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E026BB49-4D02-49A0-911A-4EFAD11BD204}"/>
              </a:ext>
            </a:extLst>
          </p:cNvPr>
          <p:cNvSpPr/>
          <p:nvPr/>
        </p:nvSpPr>
        <p:spPr>
          <a:xfrm>
            <a:off x="7550843" y="4464878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281B93-C31A-4F93-938F-9AE425D51EFE}"/>
              </a:ext>
            </a:extLst>
          </p:cNvPr>
          <p:cNvSpPr txBox="1"/>
          <p:nvPr/>
        </p:nvSpPr>
        <p:spPr>
          <a:xfrm>
            <a:off x="7764255" y="4506378"/>
            <a:ext cx="97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Logical Layer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D639BAF-788E-4FF2-B27B-AC643E92D0E1}"/>
              </a:ext>
            </a:extLst>
          </p:cNvPr>
          <p:cNvSpPr/>
          <p:nvPr/>
        </p:nvSpPr>
        <p:spPr>
          <a:xfrm>
            <a:off x="4770304" y="4052765"/>
            <a:ext cx="2736920" cy="3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Manager Layer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D7DA1624-2E50-43F1-8536-1B88CD762714}"/>
              </a:ext>
            </a:extLst>
          </p:cNvPr>
          <p:cNvSpPr/>
          <p:nvPr/>
        </p:nvSpPr>
        <p:spPr>
          <a:xfrm>
            <a:off x="7550843" y="4052765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AE47E3-F14F-4EC8-B85D-03522DDB3564}"/>
              </a:ext>
            </a:extLst>
          </p:cNvPr>
          <p:cNvSpPr txBox="1"/>
          <p:nvPr/>
        </p:nvSpPr>
        <p:spPr>
          <a:xfrm>
            <a:off x="7764255" y="4094265"/>
            <a:ext cx="19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Dependency Injection Layer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1BCA3F-FAB2-4100-B043-426115137FB6}"/>
              </a:ext>
            </a:extLst>
          </p:cNvPr>
          <p:cNvSpPr txBox="1"/>
          <p:nvPr/>
        </p:nvSpPr>
        <p:spPr>
          <a:xfrm>
            <a:off x="7871527" y="426344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Spring etc…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5945-3C3D-4145-8188-82099F86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4664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Model Smudge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94E987-7D84-4743-94CA-B300D150607F}"/>
              </a:ext>
            </a:extLst>
          </p:cNvPr>
          <p:cNvSpPr/>
          <p:nvPr/>
        </p:nvSpPr>
        <p:spPr>
          <a:xfrm>
            <a:off x="920680" y="4464877"/>
            <a:ext cx="2736920" cy="359995"/>
          </a:xfrm>
          <a:prstGeom prst="roundRect">
            <a:avLst/>
          </a:prstGeom>
          <a:pattFill prst="wdUpDiag">
            <a:fgClr>
              <a:srgbClr val="0070C0"/>
            </a:fgClr>
            <a:bgClr>
              <a:srgbClr val="9999FF"/>
            </a:bgClr>
          </a:patt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E5EA89-61E9-441A-8350-CB3E10BDD147}"/>
              </a:ext>
            </a:extLst>
          </p:cNvPr>
          <p:cNvCxnSpPr/>
          <p:nvPr/>
        </p:nvCxnSpPr>
        <p:spPr>
          <a:xfrm>
            <a:off x="3657600" y="2633949"/>
            <a:ext cx="476256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69E5F73-1133-43DF-A72D-8FDD083EF7DA}"/>
              </a:ext>
            </a:extLst>
          </p:cNvPr>
          <p:cNvSpPr/>
          <p:nvPr/>
        </p:nvSpPr>
        <p:spPr>
          <a:xfrm>
            <a:off x="4861852" y="3518171"/>
            <a:ext cx="198096" cy="19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12CF3D-DC15-4B54-8316-46839C38A617}"/>
              </a:ext>
            </a:extLst>
          </p:cNvPr>
          <p:cNvSpPr/>
          <p:nvPr/>
        </p:nvSpPr>
        <p:spPr>
          <a:xfrm>
            <a:off x="5057640" y="3685517"/>
            <a:ext cx="198096" cy="19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227E31-1E26-4F86-A1DE-8A625DF50A56}"/>
              </a:ext>
            </a:extLst>
          </p:cNvPr>
          <p:cNvSpPr/>
          <p:nvPr/>
        </p:nvSpPr>
        <p:spPr>
          <a:xfrm>
            <a:off x="4859544" y="4883751"/>
            <a:ext cx="198096" cy="19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455C95-B88E-419E-8968-CC1CA03BEBD2}"/>
              </a:ext>
            </a:extLst>
          </p:cNvPr>
          <p:cNvSpPr/>
          <p:nvPr/>
        </p:nvSpPr>
        <p:spPr>
          <a:xfrm>
            <a:off x="4957687" y="5135828"/>
            <a:ext cx="438950" cy="437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EFE62F-486B-4F6F-BD2C-7C5F97D1F0BB}"/>
              </a:ext>
            </a:extLst>
          </p:cNvPr>
          <p:cNvCxnSpPr>
            <a:cxnSpLocks/>
            <a:stCxn id="20" idx="3"/>
            <a:endCxn id="3" idx="3"/>
          </p:cNvCxnSpPr>
          <p:nvPr/>
        </p:nvCxnSpPr>
        <p:spPr>
          <a:xfrm flipV="1">
            <a:off x="3657600" y="3686859"/>
            <a:ext cx="1233262" cy="958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7A854A-7DA4-41AF-95A3-DA75F58A48F3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657600" y="3784332"/>
            <a:ext cx="1400040" cy="8605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733BDD-B802-4F10-B413-32F4AFA05D8E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3657600" y="4644875"/>
            <a:ext cx="1230954" cy="2678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92FF5-1A8D-43FB-9260-5870B01A4BE6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>
            <a:off x="3657600" y="4644875"/>
            <a:ext cx="1300087" cy="709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17288A-687E-46AB-A5BB-BA102D243B16}"/>
              </a:ext>
            </a:extLst>
          </p:cNvPr>
          <p:cNvSpPr txBox="1"/>
          <p:nvPr/>
        </p:nvSpPr>
        <p:spPr>
          <a:xfrm>
            <a:off x="1443883" y="2520802"/>
            <a:ext cx="19342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By not having an explicit Domain Model Layer, the logic is smudged across the other layers, which makes it very hard to unit test.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FB8A1B7-0960-4793-A8B5-5B3A321BC5C0}"/>
              </a:ext>
            </a:extLst>
          </p:cNvPr>
          <p:cNvSpPr/>
          <p:nvPr/>
        </p:nvSpPr>
        <p:spPr>
          <a:xfrm>
            <a:off x="4848842" y="3926122"/>
            <a:ext cx="438950" cy="437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2145C97-9765-4AEA-A4C2-A9A55D023718}"/>
              </a:ext>
            </a:extLst>
          </p:cNvPr>
          <p:cNvCxnSpPr>
            <a:cxnSpLocks/>
            <a:stCxn id="20" idx="3"/>
            <a:endCxn id="109" idx="2"/>
          </p:cNvCxnSpPr>
          <p:nvPr/>
        </p:nvCxnSpPr>
        <p:spPr>
          <a:xfrm flipV="1">
            <a:off x="3657600" y="4145081"/>
            <a:ext cx="1191242" cy="4997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610E65-5E06-4B9D-841A-12407EDF5EE1}"/>
              </a:ext>
            </a:extLst>
          </p:cNvPr>
          <p:cNvSpPr txBox="1"/>
          <p:nvPr/>
        </p:nvSpPr>
        <p:spPr>
          <a:xfrm>
            <a:off x="7764255" y="2126301"/>
            <a:ext cx="88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REST Client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71C7010E-8379-4DC9-8EDD-B0DF3E7C2CA4}"/>
              </a:ext>
            </a:extLst>
          </p:cNvPr>
          <p:cNvSpPr/>
          <p:nvPr/>
        </p:nvSpPr>
        <p:spPr>
          <a:xfrm>
            <a:off x="7550843" y="2086729"/>
            <a:ext cx="169850" cy="36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08363-341A-423E-BFFF-11D528A03757}"/>
              </a:ext>
            </a:extLst>
          </p:cNvPr>
          <p:cNvSpPr txBox="1"/>
          <p:nvPr/>
        </p:nvSpPr>
        <p:spPr>
          <a:xfrm>
            <a:off x="7762603" y="971496"/>
            <a:ext cx="109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UI Component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0911D7D-6934-497E-BEB9-CFB18818EC56}"/>
              </a:ext>
            </a:extLst>
          </p:cNvPr>
          <p:cNvSpPr/>
          <p:nvPr/>
        </p:nvSpPr>
        <p:spPr>
          <a:xfrm>
            <a:off x="7550843" y="365124"/>
            <a:ext cx="169850" cy="1651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C4830B-AC4E-46FF-89EB-0D6E4DE0445F}"/>
              </a:ext>
            </a:extLst>
          </p:cNvPr>
          <p:cNvSpPr txBox="1"/>
          <p:nvPr/>
        </p:nvSpPr>
        <p:spPr>
          <a:xfrm>
            <a:off x="7809228" y="114292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100" dirty="0">
                <a:solidFill>
                  <a:srgbClr val="FF0000"/>
                </a:solidFill>
              </a:rPr>
              <a:t>Angular etc…</a:t>
            </a:r>
          </a:p>
        </p:txBody>
      </p:sp>
    </p:spTree>
    <p:extLst>
      <p:ext uri="{BB962C8B-B14F-4D97-AF65-F5344CB8AC3E}">
        <p14:creationId xmlns:p14="http://schemas.microsoft.com/office/powerpoint/2010/main" val="303649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F106-452F-4B95-9CE2-843CFBA4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Pull out the Intrinsic Complexity into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D5D8-63BE-461C-9DCD-65E2BEF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Step 1 is to pull out the Intrinsic Complexity from the Accidental Complexity.</a:t>
            </a:r>
          </a:p>
          <a:p>
            <a:pPr lvl="1"/>
            <a:r>
              <a:rPr lang="en-ZA" dirty="0"/>
              <a:t>Intrinsic Complexity is the complexity of the pure problem at hand.</a:t>
            </a:r>
          </a:p>
          <a:p>
            <a:pPr lvl="1"/>
            <a:r>
              <a:rPr lang="en-ZA" dirty="0"/>
              <a:t>Accidental Complexity is what we introduce when we try to implement it.</a:t>
            </a:r>
          </a:p>
          <a:p>
            <a:r>
              <a:rPr lang="en-ZA" dirty="0"/>
              <a:t>Create Model classes for the Intrinsic Structure</a:t>
            </a:r>
          </a:p>
          <a:p>
            <a:r>
              <a:rPr lang="en-ZA" dirty="0"/>
              <a:t>Create an Engine for the dynamic behaviour behind that Intrinsic Complexity</a:t>
            </a:r>
          </a:p>
          <a:p>
            <a:pPr lvl="1"/>
            <a:r>
              <a:rPr lang="en-ZA" dirty="0"/>
              <a:t>There are at least 3 architectural patterns here:</a:t>
            </a:r>
          </a:p>
          <a:p>
            <a:pPr lvl="2"/>
            <a:r>
              <a:rPr lang="en-ZA" dirty="0"/>
              <a:t>OOP: Structure + State (Fields) + Behaviour (Methods) in the class = OOP Model</a:t>
            </a:r>
          </a:p>
          <a:p>
            <a:pPr lvl="2"/>
            <a:r>
              <a:rPr lang="en-ZA" dirty="0"/>
              <a:t>Engine Only: Structure (Model) + Stateless API + Behaviour (Engine)</a:t>
            </a:r>
          </a:p>
          <a:p>
            <a:pPr lvl="2"/>
            <a:r>
              <a:rPr lang="en-ZA" dirty="0"/>
              <a:t>Engine with Handler: Structure (Model) + </a:t>
            </a:r>
            <a:r>
              <a:rPr lang="en-ZA" dirty="0" err="1"/>
              <a:t>Stateful</a:t>
            </a:r>
            <a:r>
              <a:rPr lang="en-ZA" dirty="0"/>
              <a:t> API (Handler) + Behaviour (Engine)</a:t>
            </a:r>
          </a:p>
        </p:txBody>
      </p:sp>
    </p:spTree>
    <p:extLst>
      <p:ext uri="{BB962C8B-B14F-4D97-AF65-F5344CB8AC3E}">
        <p14:creationId xmlns:p14="http://schemas.microsoft.com/office/powerpoint/2010/main" val="36259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verse 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92D050"/>
      </a:accent3>
      <a:accent4>
        <a:srgbClr val="FFFF00"/>
      </a:accent4>
      <a:accent5>
        <a:srgbClr val="FFC000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672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Model-Engine-Handler (MEH) Architectural Design Pattern for Clean Models</vt:lpstr>
      <vt:lpstr>Objectives</vt:lpstr>
      <vt:lpstr>Principles that Help us Achieve our Objectives</vt:lpstr>
      <vt:lpstr>Coding Layers</vt:lpstr>
      <vt:lpstr>Model Architectures</vt:lpstr>
      <vt:lpstr>3 Model Architectures</vt:lpstr>
      <vt:lpstr>Model Smudge</vt:lpstr>
      <vt:lpstr>Pull out the Intrinsic Complexity into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Model-Engine-Handler (MEH) Architectural Pattern</dc:title>
  <dc:creator>Lukasz Machowski</dc:creator>
  <cp:lastModifiedBy>Lukasz Machowski</cp:lastModifiedBy>
  <cp:revision>60</cp:revision>
  <dcterms:created xsi:type="dcterms:W3CDTF">2017-10-23T09:15:25Z</dcterms:created>
  <dcterms:modified xsi:type="dcterms:W3CDTF">2020-06-27T10:22:56Z</dcterms:modified>
</cp:coreProperties>
</file>