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6" r:id="rId7"/>
    <p:sldId id="268" r:id="rId8"/>
    <p:sldId id="264" r:id="rId9"/>
    <p:sldId id="267"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06" d="100"/>
          <a:sy n="106"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757F-3A2B-4702-A141-B7BE7760B0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C2EA235C-7A66-4AC6-B54D-BCA5A8E00B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EE95488-B555-4247-92C6-16DDD9E6AEFC}"/>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948F9DBC-CEEE-4A65-8923-1C453DF2ED5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5AD3B5A-D5F5-4562-BAFA-25C99C95974E}"/>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1254519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BD784-911B-449B-A60E-ABBAB70D4CB3}"/>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6BE32FB-BBF4-4B3C-ABC8-2D40C94BC5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EA1AF0C-9A44-4AC8-A60D-E2884F523185}"/>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B7E86A9E-7A1C-4C79-9DFC-18B7FD7DF0E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C496BE28-7DDB-4D0E-B9BC-F5FB386B54A1}"/>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254166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A62388-872A-4B73-937B-36FCC5FEE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164F057E-576E-4AC4-91D3-C279C7DD9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D77DE16-CFFA-4030-808E-2C6508F976DF}"/>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AFC882AC-28B6-479F-8F70-A94BD85CE1D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F9873EA-80F8-4AF6-8E58-D163F6393B33}"/>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699869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F439F-5A37-4E56-9D0B-FEC868247DD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7DF6AE73-9297-472F-B38F-F031F76FA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64F9458-989B-42FC-8129-60F9D3ACE88B}"/>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39C83439-3716-4212-9DF0-1A400FBB00C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95DF436-20E5-4571-9077-E53D1A9CEA7C}"/>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62995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118D-876E-4E40-BDFF-8AE99B4FD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D12B81B0-3D98-497E-B8AE-B046C9B54B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F35715-86EB-4621-9667-D8E44A1DFE19}"/>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476DDEEB-204D-490F-A060-083DFCC6F5F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553F76C-119E-403A-91B7-96274EDA821C}"/>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1159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8D13-E550-466A-B5D1-6A9CEC4307F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A9A4415-5B0E-491F-9091-F51DF5B961A2}"/>
              </a:ext>
            </a:extLst>
          </p:cNvPr>
          <p:cNvSpPr>
            <a:spLocks noGrp="1"/>
          </p:cNvSpPr>
          <p:nvPr>
            <p:ph sz="half" idx="1"/>
          </p:nvPr>
        </p:nvSpPr>
        <p:spPr>
          <a:xfrm>
            <a:off x="838200" y="1138687"/>
            <a:ext cx="5181600" cy="50382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4F139BAD-8368-495B-B006-63B5ACA59B17}"/>
              </a:ext>
            </a:extLst>
          </p:cNvPr>
          <p:cNvSpPr>
            <a:spLocks noGrp="1"/>
          </p:cNvSpPr>
          <p:nvPr>
            <p:ph sz="half" idx="2"/>
          </p:nvPr>
        </p:nvSpPr>
        <p:spPr>
          <a:xfrm>
            <a:off x="6172200" y="1138687"/>
            <a:ext cx="5181600" cy="50382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EFD1A0C1-AA40-480F-AE31-E1FFD91F03B5}"/>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6" name="Footer Placeholder 5">
            <a:extLst>
              <a:ext uri="{FF2B5EF4-FFF2-40B4-BE49-F238E27FC236}">
                <a16:creationId xmlns:a16="http://schemas.microsoft.com/office/drawing/2014/main" id="{7738D166-DB2F-4589-8515-49BDC263BB8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C1B1B1F-05F8-4341-8C45-CEF6161DC303}"/>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352851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3213-8D67-4888-8F3D-A20FDF50BDFD}"/>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C98D053A-825C-48D4-AD11-C4075ECA2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D51DB-E311-456A-9408-EBE2CB8BCC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BD293392-9362-4EEA-96B4-1297B2E302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D3CF3A-D1E8-46A0-B898-B7BD42DA6B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B30347E2-5A28-4FF6-9B92-55D248348130}"/>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8" name="Footer Placeholder 7">
            <a:extLst>
              <a:ext uri="{FF2B5EF4-FFF2-40B4-BE49-F238E27FC236}">
                <a16:creationId xmlns:a16="http://schemas.microsoft.com/office/drawing/2014/main" id="{C5E6B210-6284-49DD-8689-A74C2954F8A7}"/>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37BF0F9-C7FF-4B24-9D0E-2ABD6274ADE0}"/>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298145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A49A-1CCA-4CCF-A6C9-6E2E5D0428DB}"/>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D5063E78-001C-4DBA-8A6B-B12104810D3B}"/>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4" name="Footer Placeholder 3">
            <a:extLst>
              <a:ext uri="{FF2B5EF4-FFF2-40B4-BE49-F238E27FC236}">
                <a16:creationId xmlns:a16="http://schemas.microsoft.com/office/drawing/2014/main" id="{28B91318-5FA7-4652-8F65-01327D5B1369}"/>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E9D2A86-50F8-4D23-94EB-EE86D66C1588}"/>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289860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903C0-A119-4516-8EBC-BFAF77662445}"/>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3" name="Footer Placeholder 2">
            <a:extLst>
              <a:ext uri="{FF2B5EF4-FFF2-40B4-BE49-F238E27FC236}">
                <a16:creationId xmlns:a16="http://schemas.microsoft.com/office/drawing/2014/main" id="{6FF286EA-122B-447D-B5FD-A77F80B9901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71B8D459-3F19-4B0D-BBF0-32E6590EB133}"/>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328699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3983-8863-419F-AD2F-38EE9FB691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D7335A7A-2A31-4E1E-BB61-E2DBCA381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D7C809A9-A346-4450-85A5-36D61EA71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0B34C0-10CE-4BEA-BC0D-327710DB96BF}"/>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6" name="Footer Placeholder 5">
            <a:extLst>
              <a:ext uri="{FF2B5EF4-FFF2-40B4-BE49-F238E27FC236}">
                <a16:creationId xmlns:a16="http://schemas.microsoft.com/office/drawing/2014/main" id="{3FEC307D-9652-4BC7-BB6C-5F2BD375955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B5A95D79-805C-475E-85BE-C5AA609F3C44}"/>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272780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F13DF-F9E7-434E-91EC-B02F1AAA5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E0BEB945-0CB4-4B50-8B86-E08E5516AF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2B1666A6-A514-4B59-A06B-ABB3A6D5B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41630-053E-4765-8ACE-88B3F6E6E931}"/>
              </a:ext>
            </a:extLst>
          </p:cNvPr>
          <p:cNvSpPr>
            <a:spLocks noGrp="1"/>
          </p:cNvSpPr>
          <p:nvPr>
            <p:ph type="dt" sz="half" idx="10"/>
          </p:nvPr>
        </p:nvSpPr>
        <p:spPr/>
        <p:txBody>
          <a:bodyPr/>
          <a:lstStyle/>
          <a:p>
            <a:fld id="{0AFDC284-96C3-4B6C-93C8-3D9ABF4F4B5F}" type="datetimeFigureOut">
              <a:rPr lang="en-ZA" smtClean="0"/>
              <a:t>2020/06/27</a:t>
            </a:fld>
            <a:endParaRPr lang="en-ZA"/>
          </a:p>
        </p:txBody>
      </p:sp>
      <p:sp>
        <p:nvSpPr>
          <p:cNvPr id="6" name="Footer Placeholder 5">
            <a:extLst>
              <a:ext uri="{FF2B5EF4-FFF2-40B4-BE49-F238E27FC236}">
                <a16:creationId xmlns:a16="http://schemas.microsoft.com/office/drawing/2014/main" id="{AAF69A0C-8D5E-417C-9D16-27ACB0FD8FE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6A4D188-539E-404A-A2A8-4148A62CA33C}"/>
              </a:ext>
            </a:extLst>
          </p:cNvPr>
          <p:cNvSpPr>
            <a:spLocks noGrp="1"/>
          </p:cNvSpPr>
          <p:nvPr>
            <p:ph type="sldNum" sz="quarter" idx="12"/>
          </p:nvPr>
        </p:nvSpPr>
        <p:spPr/>
        <p:txBody>
          <a:bodyPr/>
          <a:lstStyle/>
          <a:p>
            <a:fld id="{466B0365-9909-4EA2-9078-B60642F1BD71}" type="slidenum">
              <a:rPr lang="en-ZA" smtClean="0"/>
              <a:t>‹#›</a:t>
            </a:fld>
            <a:endParaRPr lang="en-ZA"/>
          </a:p>
        </p:txBody>
      </p:sp>
    </p:spTree>
    <p:extLst>
      <p:ext uri="{BB962C8B-B14F-4D97-AF65-F5344CB8AC3E}">
        <p14:creationId xmlns:p14="http://schemas.microsoft.com/office/powerpoint/2010/main" val="1607076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7358E-111D-4F42-8FB7-35ADCD9AC3D7}"/>
              </a:ext>
            </a:extLst>
          </p:cNvPr>
          <p:cNvSpPr>
            <a:spLocks noGrp="1"/>
          </p:cNvSpPr>
          <p:nvPr>
            <p:ph type="title"/>
          </p:nvPr>
        </p:nvSpPr>
        <p:spPr>
          <a:xfrm>
            <a:off x="838200" y="365126"/>
            <a:ext cx="10515600" cy="687298"/>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A93CAEA-3D9B-4C5B-B5ED-F9231D19EA85}"/>
              </a:ext>
            </a:extLst>
          </p:cNvPr>
          <p:cNvSpPr>
            <a:spLocks noGrp="1"/>
          </p:cNvSpPr>
          <p:nvPr>
            <p:ph type="body" idx="1"/>
          </p:nvPr>
        </p:nvSpPr>
        <p:spPr>
          <a:xfrm>
            <a:off x="838200" y="1147313"/>
            <a:ext cx="10515600" cy="5029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F5AA6389-D9AB-472E-B391-36C08B4B98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DC284-96C3-4B6C-93C8-3D9ABF4F4B5F}" type="datetimeFigureOut">
              <a:rPr lang="en-ZA" smtClean="0"/>
              <a:t>2020/06/27</a:t>
            </a:fld>
            <a:endParaRPr lang="en-ZA"/>
          </a:p>
        </p:txBody>
      </p:sp>
      <p:sp>
        <p:nvSpPr>
          <p:cNvPr id="5" name="Footer Placeholder 4">
            <a:extLst>
              <a:ext uri="{FF2B5EF4-FFF2-40B4-BE49-F238E27FC236}">
                <a16:creationId xmlns:a16="http://schemas.microsoft.com/office/drawing/2014/main" id="{D7E58422-DDE5-4AC6-8F5E-C82A02ECA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B0CF370D-0951-4E41-964C-1DBDFFF26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B0365-9909-4EA2-9078-B60642F1BD71}" type="slidenum">
              <a:rPr lang="en-ZA" smtClean="0"/>
              <a:t>‹#›</a:t>
            </a:fld>
            <a:endParaRPr lang="en-ZA"/>
          </a:p>
        </p:txBody>
      </p:sp>
    </p:spTree>
    <p:extLst>
      <p:ext uri="{BB962C8B-B14F-4D97-AF65-F5344CB8AC3E}">
        <p14:creationId xmlns:p14="http://schemas.microsoft.com/office/powerpoint/2010/main" val="1548075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514350" indent="-514350" algn="l" defTabSz="914400" rtl="0" eaLnBrk="1" latinLnBrk="0" hangingPunct="1">
        <a:lnSpc>
          <a:spcPct val="90000"/>
        </a:lnSpc>
        <a:spcBef>
          <a:spcPts val="1000"/>
        </a:spcBef>
        <a:buFont typeface="+mj-lt"/>
        <a:buAutoNum type="arabicPeriod"/>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mj-lt"/>
        <a:buAutoNum type="arabicPeriod"/>
        <a:defRPr sz="2400" kern="1200">
          <a:solidFill>
            <a:schemeClr val="tx1"/>
          </a:solidFill>
          <a:latin typeface="+mn-lt"/>
          <a:ea typeface="+mn-ea"/>
          <a:cs typeface="+mn-cs"/>
        </a:defRPr>
      </a:lvl2pPr>
      <a:lvl3pPr marL="1371600" indent="-457200" algn="l" defTabSz="914400" rtl="0" eaLnBrk="1" latinLnBrk="0" hangingPunct="1">
        <a:lnSpc>
          <a:spcPct val="90000"/>
        </a:lnSpc>
        <a:spcBef>
          <a:spcPts val="500"/>
        </a:spcBef>
        <a:buFont typeface="+mj-lt"/>
        <a:buAutoNum type="arabicPeriod"/>
        <a:defRPr sz="200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4pPr>
      <a:lvl5pPr marL="2171700" indent="-342900" algn="l" defTabSz="914400" rtl="0" eaLnBrk="1" latinLnBrk="0" hangingPunct="1">
        <a:lnSpc>
          <a:spcPct val="9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6ADB-D637-425F-BDBE-5C493F779E42}"/>
              </a:ext>
            </a:extLst>
          </p:cNvPr>
          <p:cNvSpPr>
            <a:spLocks noGrp="1"/>
          </p:cNvSpPr>
          <p:nvPr>
            <p:ph type="ctrTitle"/>
          </p:nvPr>
        </p:nvSpPr>
        <p:spPr/>
        <p:txBody>
          <a:bodyPr/>
          <a:lstStyle/>
          <a:p>
            <a:r>
              <a:rPr lang="en-US" dirty="0" err="1"/>
              <a:t>Synchatron</a:t>
            </a:r>
            <a:endParaRPr lang="en-ZA" dirty="0"/>
          </a:p>
        </p:txBody>
      </p:sp>
      <p:sp>
        <p:nvSpPr>
          <p:cNvPr id="3" name="Subtitle 2">
            <a:extLst>
              <a:ext uri="{FF2B5EF4-FFF2-40B4-BE49-F238E27FC236}">
                <a16:creationId xmlns:a16="http://schemas.microsoft.com/office/drawing/2014/main" id="{41DC3D57-71C3-4D6C-BBA5-35CB1079173B}"/>
              </a:ext>
            </a:extLst>
          </p:cNvPr>
          <p:cNvSpPr>
            <a:spLocks noGrp="1"/>
          </p:cNvSpPr>
          <p:nvPr>
            <p:ph type="subTitle" idx="1"/>
          </p:nvPr>
        </p:nvSpPr>
        <p:spPr/>
        <p:txBody>
          <a:bodyPr>
            <a:normAutofit fontScale="85000" lnSpcReduction="20000"/>
          </a:bodyPr>
          <a:lstStyle/>
          <a:p>
            <a:r>
              <a:rPr lang="en-US" dirty="0"/>
              <a:t>Applying CRUSHED to solve Annoying Synchronization Problems</a:t>
            </a:r>
            <a:br>
              <a:rPr lang="en-US" dirty="0"/>
            </a:br>
            <a:r>
              <a:rPr lang="en-US" dirty="0"/>
              <a:t>between Separate Systems</a:t>
            </a:r>
          </a:p>
          <a:p>
            <a:endParaRPr lang="en-US" dirty="0"/>
          </a:p>
          <a:p>
            <a:r>
              <a:rPr lang="en-US" dirty="0"/>
              <a:t>Luke Machowski</a:t>
            </a:r>
          </a:p>
          <a:p>
            <a:r>
              <a:rPr lang="en-US" dirty="0"/>
              <a:t>29 February 2020</a:t>
            </a:r>
            <a:endParaRPr lang="en-ZA" dirty="0"/>
          </a:p>
        </p:txBody>
      </p:sp>
    </p:spTree>
    <p:extLst>
      <p:ext uri="{BB962C8B-B14F-4D97-AF65-F5344CB8AC3E}">
        <p14:creationId xmlns:p14="http://schemas.microsoft.com/office/powerpoint/2010/main" val="181506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926B6-3153-4B7E-B982-3EDB1F96896D}"/>
              </a:ext>
            </a:extLst>
          </p:cNvPr>
          <p:cNvSpPr>
            <a:spLocks noGrp="1"/>
          </p:cNvSpPr>
          <p:nvPr>
            <p:ph type="title"/>
          </p:nvPr>
        </p:nvSpPr>
        <p:spPr/>
        <p:txBody>
          <a:bodyPr>
            <a:normAutofit fontScale="90000"/>
          </a:bodyPr>
          <a:lstStyle/>
          <a:p>
            <a:r>
              <a:rPr lang="en-US" dirty="0"/>
              <a:t>Sync Branch</a:t>
            </a:r>
            <a:endParaRPr lang="en-ZA" dirty="0"/>
          </a:p>
        </p:txBody>
      </p:sp>
      <p:sp>
        <p:nvSpPr>
          <p:cNvPr id="3" name="Content Placeholder 2">
            <a:extLst>
              <a:ext uri="{FF2B5EF4-FFF2-40B4-BE49-F238E27FC236}">
                <a16:creationId xmlns:a16="http://schemas.microsoft.com/office/drawing/2014/main" id="{5BD6109D-4F8E-4EA9-8C37-C0A763F87AB1}"/>
              </a:ext>
            </a:extLst>
          </p:cNvPr>
          <p:cNvSpPr>
            <a:spLocks noGrp="1"/>
          </p:cNvSpPr>
          <p:nvPr>
            <p:ph idx="1"/>
          </p:nvPr>
        </p:nvSpPr>
        <p:spPr/>
        <p:txBody>
          <a:bodyPr>
            <a:normAutofit fontScale="92500" lnSpcReduction="20000"/>
          </a:bodyPr>
          <a:lstStyle/>
          <a:p>
            <a:r>
              <a:rPr lang="en-US" dirty="0"/>
              <a:t>When starting a sync, create a unique Sync branch which allows commit storms to resolve before merging in with master.</a:t>
            </a:r>
          </a:p>
          <a:p>
            <a:endParaRPr lang="en-US" dirty="0"/>
          </a:p>
          <a:p>
            <a:r>
              <a:rPr lang="en-US" dirty="0"/>
              <a:t>Subscriptions are to the changes for each branch after the commit storm has settled.</a:t>
            </a:r>
          </a:p>
          <a:p>
            <a:endParaRPr lang="en-US" dirty="0"/>
          </a:p>
          <a:p>
            <a:r>
              <a:rPr lang="en-US" dirty="0"/>
              <a:t>While we are synchronizing (while there are many conflicting states coming in “commit storm”), we might make several “Merge” calls to the handler for each branch.</a:t>
            </a:r>
          </a:p>
          <a:p>
            <a:pPr lvl="1"/>
            <a:r>
              <a:rPr lang="en-US" dirty="0"/>
              <a:t>We will keep merging and resolving for each branch until there are no more changes.</a:t>
            </a:r>
          </a:p>
          <a:p>
            <a:endParaRPr lang="en-US"/>
          </a:p>
          <a:p>
            <a:r>
              <a:rPr lang="en-US"/>
              <a:t>If </a:t>
            </a:r>
            <a:r>
              <a:rPr lang="en-US" dirty="0"/>
              <a:t>by the time the commit storm has settled, there have been changes to master from another sync call (in another thread) then the entire process can kick </a:t>
            </a:r>
            <a:r>
              <a:rPr lang="en-US"/>
              <a:t>off again.</a:t>
            </a:r>
            <a:endParaRPr lang="en-ZA" dirty="0"/>
          </a:p>
        </p:txBody>
      </p:sp>
    </p:spTree>
    <p:extLst>
      <p:ext uri="{BB962C8B-B14F-4D97-AF65-F5344CB8AC3E}">
        <p14:creationId xmlns:p14="http://schemas.microsoft.com/office/powerpoint/2010/main" val="1685833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CB479-9B27-4D6F-B04E-D3A187784A46}"/>
              </a:ext>
            </a:extLst>
          </p:cNvPr>
          <p:cNvSpPr>
            <a:spLocks noGrp="1"/>
          </p:cNvSpPr>
          <p:nvPr>
            <p:ph type="title"/>
          </p:nvPr>
        </p:nvSpPr>
        <p:spPr/>
        <p:txBody>
          <a:bodyPr>
            <a:normAutofit fontScale="90000"/>
          </a:bodyPr>
          <a:lstStyle/>
          <a:p>
            <a:r>
              <a:rPr lang="en-US" dirty="0"/>
              <a:t>Objectives</a:t>
            </a:r>
            <a:endParaRPr lang="en-ZA" dirty="0"/>
          </a:p>
        </p:txBody>
      </p:sp>
      <p:sp>
        <p:nvSpPr>
          <p:cNvPr id="3" name="Content Placeholder 2">
            <a:extLst>
              <a:ext uri="{FF2B5EF4-FFF2-40B4-BE49-F238E27FC236}">
                <a16:creationId xmlns:a16="http://schemas.microsoft.com/office/drawing/2014/main" id="{34BC2474-B1F1-47A5-882B-3F82A52BD16A}"/>
              </a:ext>
            </a:extLst>
          </p:cNvPr>
          <p:cNvSpPr>
            <a:spLocks noGrp="1"/>
          </p:cNvSpPr>
          <p:nvPr>
            <p:ph idx="1"/>
          </p:nvPr>
        </p:nvSpPr>
        <p:spPr/>
        <p:txBody>
          <a:bodyPr/>
          <a:lstStyle/>
          <a:p>
            <a:r>
              <a:rPr lang="en-US" dirty="0"/>
              <a:t>We want a machine to automatically synchronize the information between 2 or more related systems while allowing each one to have different commit semantics.</a:t>
            </a:r>
          </a:p>
          <a:p>
            <a:r>
              <a:rPr lang="en-US" dirty="0"/>
              <a:t>Apply the CRUSHED concepts to a real world problem</a:t>
            </a:r>
          </a:p>
        </p:txBody>
      </p:sp>
    </p:spTree>
    <p:extLst>
      <p:ext uri="{BB962C8B-B14F-4D97-AF65-F5344CB8AC3E}">
        <p14:creationId xmlns:p14="http://schemas.microsoft.com/office/powerpoint/2010/main" val="254315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AB98-7C29-49F5-A0BA-E4521B176A25}"/>
              </a:ext>
            </a:extLst>
          </p:cNvPr>
          <p:cNvSpPr>
            <a:spLocks noGrp="1"/>
          </p:cNvSpPr>
          <p:nvPr>
            <p:ph type="title"/>
          </p:nvPr>
        </p:nvSpPr>
        <p:spPr/>
        <p:txBody>
          <a:bodyPr>
            <a:normAutofit fontScale="90000"/>
          </a:bodyPr>
          <a:lstStyle/>
          <a:p>
            <a:r>
              <a:rPr lang="en-US" dirty="0"/>
              <a:t>CRUSHED</a:t>
            </a:r>
            <a:endParaRPr lang="en-ZA" dirty="0"/>
          </a:p>
        </p:txBody>
      </p:sp>
      <p:sp>
        <p:nvSpPr>
          <p:cNvPr id="3" name="Content Placeholder 2">
            <a:extLst>
              <a:ext uri="{FF2B5EF4-FFF2-40B4-BE49-F238E27FC236}">
                <a16:creationId xmlns:a16="http://schemas.microsoft.com/office/drawing/2014/main" id="{E236F123-C7AC-41AE-AD9C-57EAC28DBF48}"/>
              </a:ext>
            </a:extLst>
          </p:cNvPr>
          <p:cNvSpPr>
            <a:spLocks noGrp="1"/>
          </p:cNvSpPr>
          <p:nvPr>
            <p:ph idx="1"/>
          </p:nvPr>
        </p:nvSpPr>
        <p:spPr/>
        <p:txBody>
          <a:bodyPr/>
          <a:lstStyle/>
          <a:p>
            <a:r>
              <a:rPr lang="en-US" sz="3600" b="1" dirty="0"/>
              <a:t>C</a:t>
            </a:r>
            <a:r>
              <a:rPr lang="en-US" dirty="0"/>
              <a:t>REATE:</a:t>
            </a:r>
          </a:p>
          <a:p>
            <a:r>
              <a:rPr lang="en-US" sz="3600" b="1" dirty="0"/>
              <a:t>R</a:t>
            </a:r>
            <a:r>
              <a:rPr lang="en-US" dirty="0"/>
              <a:t>EAD:</a:t>
            </a:r>
          </a:p>
          <a:p>
            <a:r>
              <a:rPr lang="en-US" sz="3600" b="1" dirty="0"/>
              <a:t>U</a:t>
            </a:r>
            <a:r>
              <a:rPr lang="en-US" dirty="0"/>
              <a:t>PDATE:</a:t>
            </a:r>
          </a:p>
          <a:p>
            <a:r>
              <a:rPr lang="en-US" sz="3600" b="1" dirty="0"/>
              <a:t>S</a:t>
            </a:r>
            <a:r>
              <a:rPr lang="en-US" dirty="0"/>
              <a:t>NAPSHOT:</a:t>
            </a:r>
          </a:p>
          <a:p>
            <a:r>
              <a:rPr lang="en-US" sz="3600" b="1" dirty="0"/>
              <a:t>H</a:t>
            </a:r>
            <a:r>
              <a:rPr lang="en-US" dirty="0"/>
              <a:t>ISTORY:</a:t>
            </a:r>
          </a:p>
          <a:p>
            <a:r>
              <a:rPr lang="en-US" sz="3600" b="1" dirty="0"/>
              <a:t>E</a:t>
            </a:r>
            <a:r>
              <a:rPr lang="en-US" dirty="0"/>
              <a:t>VENTS:</a:t>
            </a:r>
          </a:p>
          <a:p>
            <a:r>
              <a:rPr lang="en-US" sz="3600" b="1" dirty="0"/>
              <a:t>D</a:t>
            </a:r>
            <a:r>
              <a:rPr lang="en-US" dirty="0"/>
              <a:t>ELETE:</a:t>
            </a:r>
          </a:p>
        </p:txBody>
      </p:sp>
    </p:spTree>
    <p:extLst>
      <p:ext uri="{BB962C8B-B14F-4D97-AF65-F5344CB8AC3E}">
        <p14:creationId xmlns:p14="http://schemas.microsoft.com/office/powerpoint/2010/main" val="247972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F422-08B6-4D2E-8A42-E6FF5EEFEDED}"/>
              </a:ext>
            </a:extLst>
          </p:cNvPr>
          <p:cNvSpPr>
            <a:spLocks noGrp="1"/>
          </p:cNvSpPr>
          <p:nvPr>
            <p:ph type="title"/>
          </p:nvPr>
        </p:nvSpPr>
        <p:spPr/>
        <p:txBody>
          <a:bodyPr>
            <a:normAutofit fontScale="90000"/>
          </a:bodyPr>
          <a:lstStyle/>
          <a:p>
            <a:r>
              <a:rPr lang="en-US" dirty="0"/>
              <a:t>The need for </a:t>
            </a:r>
            <a:r>
              <a:rPr lang="en-US" dirty="0" err="1"/>
              <a:t>Synchatrons</a:t>
            </a:r>
            <a:endParaRPr lang="en-ZA" dirty="0"/>
          </a:p>
        </p:txBody>
      </p:sp>
      <p:sp>
        <p:nvSpPr>
          <p:cNvPr id="3" name="Content Placeholder 2">
            <a:extLst>
              <a:ext uri="{FF2B5EF4-FFF2-40B4-BE49-F238E27FC236}">
                <a16:creationId xmlns:a16="http://schemas.microsoft.com/office/drawing/2014/main" id="{65FDBCB5-FB85-4E9D-98A0-4E18263FFABD}"/>
              </a:ext>
            </a:extLst>
          </p:cNvPr>
          <p:cNvSpPr>
            <a:spLocks noGrp="1"/>
          </p:cNvSpPr>
          <p:nvPr>
            <p:ph idx="1"/>
          </p:nvPr>
        </p:nvSpPr>
        <p:spPr/>
        <p:txBody>
          <a:bodyPr/>
          <a:lstStyle/>
          <a:p>
            <a:r>
              <a:rPr lang="en-US" dirty="0"/>
              <a:t>Synchronize UI changes with multiple client side components with the backend.</a:t>
            </a:r>
          </a:p>
          <a:p>
            <a:pPr lvl="1"/>
            <a:r>
              <a:rPr lang="en-US" dirty="0"/>
              <a:t>Allow fast feedback loops on the client side.</a:t>
            </a:r>
          </a:p>
          <a:p>
            <a:pPr lvl="1"/>
            <a:r>
              <a:rPr lang="en-US" dirty="0"/>
              <a:t>Allow for long feedback loops from the server to be merged meaningfully into the front ends.</a:t>
            </a:r>
          </a:p>
          <a:p>
            <a:r>
              <a:rPr lang="en-US" dirty="0"/>
              <a:t>Synchronize backend changes between two separate stores of data.</a:t>
            </a:r>
          </a:p>
          <a:p>
            <a:pPr lvl="1"/>
            <a:r>
              <a:rPr lang="en-US" dirty="0" err="1"/>
              <a:t>Eg</a:t>
            </a:r>
            <a:r>
              <a:rPr lang="en-US" dirty="0"/>
              <a:t>: Between the Submission and Working Data Set in the </a:t>
            </a:r>
            <a:r>
              <a:rPr lang="en-US" dirty="0" err="1"/>
              <a:t>txstream</a:t>
            </a:r>
            <a:r>
              <a:rPr lang="en-US" dirty="0"/>
              <a:t> Bulk Editor Design.</a:t>
            </a:r>
            <a:endParaRPr lang="en-ZA" dirty="0"/>
          </a:p>
        </p:txBody>
      </p:sp>
    </p:spTree>
    <p:extLst>
      <p:ext uri="{BB962C8B-B14F-4D97-AF65-F5344CB8AC3E}">
        <p14:creationId xmlns:p14="http://schemas.microsoft.com/office/powerpoint/2010/main" val="156527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C56-3A08-49B7-B22E-C99041EF55D4}"/>
              </a:ext>
            </a:extLst>
          </p:cNvPr>
          <p:cNvSpPr>
            <a:spLocks noGrp="1"/>
          </p:cNvSpPr>
          <p:nvPr>
            <p:ph type="title"/>
          </p:nvPr>
        </p:nvSpPr>
        <p:spPr/>
        <p:txBody>
          <a:bodyPr>
            <a:normAutofit fontScale="90000"/>
          </a:bodyPr>
          <a:lstStyle/>
          <a:p>
            <a:r>
              <a:rPr lang="en-US" dirty="0"/>
              <a:t>Notation</a:t>
            </a:r>
            <a:endParaRPr lang="en-ZA" dirty="0"/>
          </a:p>
        </p:txBody>
      </p:sp>
      <p:sp>
        <p:nvSpPr>
          <p:cNvPr id="4" name="Oval 3">
            <a:extLst>
              <a:ext uri="{FF2B5EF4-FFF2-40B4-BE49-F238E27FC236}">
                <a16:creationId xmlns:a16="http://schemas.microsoft.com/office/drawing/2014/main" id="{B5037C20-8E19-4F2D-8723-48E321BAB34C}"/>
              </a:ext>
            </a:extLst>
          </p:cNvPr>
          <p:cNvSpPr/>
          <p:nvPr/>
        </p:nvSpPr>
        <p:spPr>
          <a:xfrm>
            <a:off x="4946468" y="2499360"/>
            <a:ext cx="2299064" cy="229906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 name="Straight Connector 5">
            <a:extLst>
              <a:ext uri="{FF2B5EF4-FFF2-40B4-BE49-F238E27FC236}">
                <a16:creationId xmlns:a16="http://schemas.microsoft.com/office/drawing/2014/main" id="{979020C5-071D-491E-BB73-FF9BE493FF46}"/>
              </a:ext>
            </a:extLst>
          </p:cNvPr>
          <p:cNvCxnSpPr>
            <a:cxnSpLocks/>
            <a:stCxn id="12" idx="6"/>
            <a:endCxn id="4" idx="2"/>
          </p:cNvCxnSpPr>
          <p:nvPr/>
        </p:nvCxnSpPr>
        <p:spPr>
          <a:xfrm>
            <a:off x="4766468" y="3645432"/>
            <a:ext cx="180000" cy="346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7EBA71-6BD8-478F-BE18-397C723402CE}"/>
              </a:ext>
            </a:extLst>
          </p:cNvPr>
          <p:cNvSpPr/>
          <p:nvPr/>
        </p:nvSpPr>
        <p:spPr>
          <a:xfrm>
            <a:off x="4406468" y="3465432"/>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8A1CA9E9-8168-428B-BFFE-C7BAEA27E1BE}"/>
              </a:ext>
            </a:extLst>
          </p:cNvPr>
          <p:cNvSpPr/>
          <p:nvPr/>
        </p:nvSpPr>
        <p:spPr>
          <a:xfrm>
            <a:off x="7065532" y="2319360"/>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5BDC9B-DFF4-407A-BEBA-E1F60743AAC1}"/>
              </a:ext>
            </a:extLst>
          </p:cNvPr>
          <p:cNvSpPr/>
          <p:nvPr/>
        </p:nvSpPr>
        <p:spPr>
          <a:xfrm>
            <a:off x="7065532" y="461842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6" name="Straight Connector 15">
            <a:extLst>
              <a:ext uri="{FF2B5EF4-FFF2-40B4-BE49-F238E27FC236}">
                <a16:creationId xmlns:a16="http://schemas.microsoft.com/office/drawing/2014/main" id="{C84F2F1C-0864-4EFE-AD6D-4A35FA59C6E7}"/>
              </a:ext>
            </a:extLst>
          </p:cNvPr>
          <p:cNvCxnSpPr>
            <a:cxnSpLocks/>
            <a:stCxn id="14" idx="3"/>
            <a:endCxn id="4" idx="7"/>
          </p:cNvCxnSpPr>
          <p:nvPr/>
        </p:nvCxnSpPr>
        <p:spPr>
          <a:xfrm flipH="1">
            <a:off x="6908842" y="2626639"/>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21DB09-EA30-461D-8984-17A233CE8661}"/>
              </a:ext>
            </a:extLst>
          </p:cNvPr>
          <p:cNvCxnSpPr>
            <a:cxnSpLocks/>
            <a:stCxn id="4" idx="5"/>
            <a:endCxn id="15" idx="1"/>
          </p:cNvCxnSpPr>
          <p:nvPr/>
        </p:nvCxnSpPr>
        <p:spPr>
          <a:xfrm>
            <a:off x="6908842" y="4461734"/>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6C0C5E4-7DE2-4BE4-A5D8-CE98AFD06D84}"/>
              </a:ext>
            </a:extLst>
          </p:cNvPr>
          <p:cNvSpPr txBox="1"/>
          <p:nvPr/>
        </p:nvSpPr>
        <p:spPr>
          <a:xfrm>
            <a:off x="6505763" y="2095374"/>
            <a:ext cx="559769" cy="369332"/>
          </a:xfrm>
          <a:prstGeom prst="rect">
            <a:avLst/>
          </a:prstGeom>
          <a:noFill/>
        </p:spPr>
        <p:txBody>
          <a:bodyPr wrap="none" rtlCol="0">
            <a:spAutoFit/>
          </a:bodyPr>
          <a:lstStyle/>
          <a:p>
            <a:r>
              <a:rPr lang="en-US" dirty="0"/>
              <a:t>UI 1</a:t>
            </a:r>
            <a:endParaRPr lang="en-ZA" dirty="0"/>
          </a:p>
        </p:txBody>
      </p:sp>
      <p:sp>
        <p:nvSpPr>
          <p:cNvPr id="36" name="TextBox 35">
            <a:extLst>
              <a:ext uri="{FF2B5EF4-FFF2-40B4-BE49-F238E27FC236}">
                <a16:creationId xmlns:a16="http://schemas.microsoft.com/office/drawing/2014/main" id="{88C7C2D5-0521-4E19-9DF0-1837C60E9D20}"/>
              </a:ext>
            </a:extLst>
          </p:cNvPr>
          <p:cNvSpPr txBox="1"/>
          <p:nvPr/>
        </p:nvSpPr>
        <p:spPr>
          <a:xfrm>
            <a:off x="6987855" y="5084674"/>
            <a:ext cx="559769" cy="369332"/>
          </a:xfrm>
          <a:prstGeom prst="rect">
            <a:avLst/>
          </a:prstGeom>
          <a:noFill/>
        </p:spPr>
        <p:txBody>
          <a:bodyPr wrap="none" rtlCol="0">
            <a:spAutoFit/>
          </a:bodyPr>
          <a:lstStyle/>
          <a:p>
            <a:r>
              <a:rPr lang="en-US" dirty="0"/>
              <a:t>UI 2</a:t>
            </a:r>
            <a:endParaRPr lang="en-ZA" dirty="0"/>
          </a:p>
        </p:txBody>
      </p:sp>
      <p:sp>
        <p:nvSpPr>
          <p:cNvPr id="38" name="TextBox 37">
            <a:extLst>
              <a:ext uri="{FF2B5EF4-FFF2-40B4-BE49-F238E27FC236}">
                <a16:creationId xmlns:a16="http://schemas.microsoft.com/office/drawing/2014/main" id="{DDFE2A51-3C17-49AF-B91C-B2F3CE15D5B0}"/>
              </a:ext>
            </a:extLst>
          </p:cNvPr>
          <p:cNvSpPr txBox="1"/>
          <p:nvPr/>
        </p:nvSpPr>
        <p:spPr>
          <a:xfrm>
            <a:off x="4193636" y="3074107"/>
            <a:ext cx="785664" cy="369332"/>
          </a:xfrm>
          <a:prstGeom prst="rect">
            <a:avLst/>
          </a:prstGeom>
          <a:noFill/>
        </p:spPr>
        <p:txBody>
          <a:bodyPr wrap="none" rtlCol="0">
            <a:spAutoFit/>
          </a:bodyPr>
          <a:lstStyle/>
          <a:p>
            <a:r>
              <a:rPr lang="en-US" dirty="0"/>
              <a:t>Server</a:t>
            </a:r>
            <a:endParaRPr lang="en-ZA" dirty="0"/>
          </a:p>
        </p:txBody>
      </p:sp>
      <p:sp>
        <p:nvSpPr>
          <p:cNvPr id="52" name="Arc 51">
            <a:extLst>
              <a:ext uri="{FF2B5EF4-FFF2-40B4-BE49-F238E27FC236}">
                <a16:creationId xmlns:a16="http://schemas.microsoft.com/office/drawing/2014/main" id="{B3086906-FDDA-4A65-9564-F31834ECA9B6}"/>
              </a:ext>
            </a:extLst>
          </p:cNvPr>
          <p:cNvSpPr/>
          <p:nvPr/>
        </p:nvSpPr>
        <p:spPr>
          <a:xfrm>
            <a:off x="4476752" y="2030349"/>
            <a:ext cx="3238498" cy="3233628"/>
          </a:xfrm>
          <a:prstGeom prst="arc">
            <a:avLst>
              <a:gd name="adj1" fmla="val 19299079"/>
              <a:gd name="adj2" fmla="val 23521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54" name="Oval 53">
            <a:extLst>
              <a:ext uri="{FF2B5EF4-FFF2-40B4-BE49-F238E27FC236}">
                <a16:creationId xmlns:a16="http://schemas.microsoft.com/office/drawing/2014/main" id="{457488A3-76ED-4607-8FD8-10DA7DDFF043}"/>
              </a:ext>
            </a:extLst>
          </p:cNvPr>
          <p:cNvSpPr/>
          <p:nvPr/>
        </p:nvSpPr>
        <p:spPr>
          <a:xfrm>
            <a:off x="9522549" y="519761"/>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Oval 55">
            <a:extLst>
              <a:ext uri="{FF2B5EF4-FFF2-40B4-BE49-F238E27FC236}">
                <a16:creationId xmlns:a16="http://schemas.microsoft.com/office/drawing/2014/main" id="{1C05EC1B-D051-4BD4-9F11-89762523EEFD}"/>
              </a:ext>
            </a:extLst>
          </p:cNvPr>
          <p:cNvSpPr/>
          <p:nvPr/>
        </p:nvSpPr>
        <p:spPr>
          <a:xfrm>
            <a:off x="9162549" y="154138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7" name="Straight Connector 56">
            <a:extLst>
              <a:ext uri="{FF2B5EF4-FFF2-40B4-BE49-F238E27FC236}">
                <a16:creationId xmlns:a16="http://schemas.microsoft.com/office/drawing/2014/main" id="{50D5A813-9804-46CF-BE38-663904A9C156}"/>
              </a:ext>
            </a:extLst>
          </p:cNvPr>
          <p:cNvCxnSpPr>
            <a:cxnSpLocks/>
            <a:stCxn id="54" idx="3"/>
            <a:endCxn id="56" idx="7"/>
          </p:cNvCxnSpPr>
          <p:nvPr/>
        </p:nvCxnSpPr>
        <p:spPr>
          <a:xfrm flipH="1">
            <a:off x="9469828" y="1391773"/>
            <a:ext cx="202335" cy="2023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C155E0-2B55-4A46-9376-D039A94E91D9}"/>
              </a:ext>
            </a:extLst>
          </p:cNvPr>
          <p:cNvSpPr txBox="1"/>
          <p:nvPr/>
        </p:nvSpPr>
        <p:spPr>
          <a:xfrm>
            <a:off x="9753478" y="845908"/>
            <a:ext cx="566181" cy="369332"/>
          </a:xfrm>
          <a:prstGeom prst="rect">
            <a:avLst/>
          </a:prstGeom>
          <a:noFill/>
        </p:spPr>
        <p:txBody>
          <a:bodyPr wrap="none" rtlCol="0">
            <a:spAutoFit/>
          </a:bodyPr>
          <a:lstStyle/>
          <a:p>
            <a:pPr algn="ctr"/>
            <a:r>
              <a:rPr lang="en-US" b="1" dirty="0"/>
              <a:t>UI 1</a:t>
            </a:r>
            <a:endParaRPr lang="en-ZA" b="1" dirty="0"/>
          </a:p>
        </p:txBody>
      </p:sp>
      <p:sp>
        <p:nvSpPr>
          <p:cNvPr id="64" name="TextBox 63">
            <a:extLst>
              <a:ext uri="{FF2B5EF4-FFF2-40B4-BE49-F238E27FC236}">
                <a16:creationId xmlns:a16="http://schemas.microsoft.com/office/drawing/2014/main" id="{2DE3864C-3A0B-464B-8D68-8B497FED5A2C}"/>
              </a:ext>
            </a:extLst>
          </p:cNvPr>
          <p:cNvSpPr txBox="1"/>
          <p:nvPr/>
        </p:nvSpPr>
        <p:spPr>
          <a:xfrm>
            <a:off x="5277865" y="3464226"/>
            <a:ext cx="1636282" cy="369332"/>
          </a:xfrm>
          <a:prstGeom prst="rect">
            <a:avLst/>
          </a:prstGeom>
          <a:noFill/>
        </p:spPr>
        <p:txBody>
          <a:bodyPr wrap="none" rtlCol="0">
            <a:spAutoFit/>
          </a:bodyPr>
          <a:lstStyle/>
          <a:p>
            <a:pPr algn="ctr"/>
            <a:r>
              <a:rPr lang="en-US" b="1" dirty="0"/>
              <a:t>UI Data Service</a:t>
            </a:r>
            <a:endParaRPr lang="en-ZA" b="1" dirty="0"/>
          </a:p>
        </p:txBody>
      </p:sp>
      <p:sp>
        <p:nvSpPr>
          <p:cNvPr id="65" name="Oval 64">
            <a:extLst>
              <a:ext uri="{FF2B5EF4-FFF2-40B4-BE49-F238E27FC236}">
                <a16:creationId xmlns:a16="http://schemas.microsoft.com/office/drawing/2014/main" id="{CBB7F774-7FC0-481A-B925-E7D3CE7C7A68}"/>
              </a:ext>
            </a:extLst>
          </p:cNvPr>
          <p:cNvSpPr/>
          <p:nvPr/>
        </p:nvSpPr>
        <p:spPr>
          <a:xfrm>
            <a:off x="9674949" y="5104277"/>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6" name="Oval 65">
            <a:extLst>
              <a:ext uri="{FF2B5EF4-FFF2-40B4-BE49-F238E27FC236}">
                <a16:creationId xmlns:a16="http://schemas.microsoft.com/office/drawing/2014/main" id="{7492B69A-0E3B-41C2-813B-768BF4741747}"/>
              </a:ext>
            </a:extLst>
          </p:cNvPr>
          <p:cNvSpPr/>
          <p:nvPr/>
        </p:nvSpPr>
        <p:spPr>
          <a:xfrm>
            <a:off x="9312163" y="474103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7" name="Straight Connector 66">
            <a:extLst>
              <a:ext uri="{FF2B5EF4-FFF2-40B4-BE49-F238E27FC236}">
                <a16:creationId xmlns:a16="http://schemas.microsoft.com/office/drawing/2014/main" id="{34C75F00-E705-4C1B-8CC7-7F13BF2E04C5}"/>
              </a:ext>
            </a:extLst>
          </p:cNvPr>
          <p:cNvCxnSpPr>
            <a:cxnSpLocks/>
            <a:stCxn id="65" idx="1"/>
            <a:endCxn id="66" idx="5"/>
          </p:cNvCxnSpPr>
          <p:nvPr/>
        </p:nvCxnSpPr>
        <p:spPr>
          <a:xfrm flipH="1" flipV="1">
            <a:off x="9619442" y="5048316"/>
            <a:ext cx="205121" cy="2055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CFFB5FE-E91D-459C-9EFF-F28DBF6D76FC}"/>
              </a:ext>
            </a:extLst>
          </p:cNvPr>
          <p:cNvSpPr txBox="1"/>
          <p:nvPr/>
        </p:nvSpPr>
        <p:spPr>
          <a:xfrm>
            <a:off x="9905878" y="5430424"/>
            <a:ext cx="566181" cy="369332"/>
          </a:xfrm>
          <a:prstGeom prst="rect">
            <a:avLst/>
          </a:prstGeom>
          <a:noFill/>
        </p:spPr>
        <p:txBody>
          <a:bodyPr wrap="none" rtlCol="0">
            <a:spAutoFit/>
          </a:bodyPr>
          <a:lstStyle/>
          <a:p>
            <a:pPr algn="ctr"/>
            <a:r>
              <a:rPr lang="en-US" b="1" dirty="0"/>
              <a:t>UI 2</a:t>
            </a:r>
            <a:endParaRPr lang="en-ZA" b="1" dirty="0"/>
          </a:p>
        </p:txBody>
      </p:sp>
      <p:sp>
        <p:nvSpPr>
          <p:cNvPr id="69" name="Oval 68">
            <a:extLst>
              <a:ext uri="{FF2B5EF4-FFF2-40B4-BE49-F238E27FC236}">
                <a16:creationId xmlns:a16="http://schemas.microsoft.com/office/drawing/2014/main" id="{F3A22509-7795-49B1-B485-D1A3AF6E1D56}"/>
              </a:ext>
            </a:extLst>
          </p:cNvPr>
          <p:cNvSpPr/>
          <p:nvPr/>
        </p:nvSpPr>
        <p:spPr>
          <a:xfrm>
            <a:off x="905778" y="3134619"/>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Oval 69">
            <a:extLst>
              <a:ext uri="{FF2B5EF4-FFF2-40B4-BE49-F238E27FC236}">
                <a16:creationId xmlns:a16="http://schemas.microsoft.com/office/drawing/2014/main" id="{5CF229B0-68F6-4743-AFEF-E246E001F63D}"/>
              </a:ext>
            </a:extLst>
          </p:cNvPr>
          <p:cNvSpPr/>
          <p:nvPr/>
        </p:nvSpPr>
        <p:spPr>
          <a:xfrm>
            <a:off x="2243011" y="346014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1" name="Straight Connector 70">
            <a:extLst>
              <a:ext uri="{FF2B5EF4-FFF2-40B4-BE49-F238E27FC236}">
                <a16:creationId xmlns:a16="http://schemas.microsoft.com/office/drawing/2014/main" id="{F75622B7-AEFB-421C-B38F-0D152AA28CBE}"/>
              </a:ext>
            </a:extLst>
          </p:cNvPr>
          <p:cNvCxnSpPr>
            <a:cxnSpLocks/>
            <a:stCxn id="69" idx="6"/>
            <a:endCxn id="70" idx="2"/>
          </p:cNvCxnSpPr>
          <p:nvPr/>
        </p:nvCxnSpPr>
        <p:spPr>
          <a:xfrm flipV="1">
            <a:off x="1927404" y="3640144"/>
            <a:ext cx="315607" cy="5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589E83C-2069-43A8-BAD7-DC6B9B5F0B90}"/>
              </a:ext>
            </a:extLst>
          </p:cNvPr>
          <p:cNvSpPr txBox="1"/>
          <p:nvPr/>
        </p:nvSpPr>
        <p:spPr>
          <a:xfrm>
            <a:off x="1021324" y="3460766"/>
            <a:ext cx="796949" cy="369332"/>
          </a:xfrm>
          <a:prstGeom prst="rect">
            <a:avLst/>
          </a:prstGeom>
          <a:noFill/>
        </p:spPr>
        <p:txBody>
          <a:bodyPr wrap="none" rtlCol="0">
            <a:spAutoFit/>
          </a:bodyPr>
          <a:lstStyle/>
          <a:p>
            <a:pPr algn="ctr"/>
            <a:r>
              <a:rPr lang="en-US" b="1" dirty="0"/>
              <a:t>Server</a:t>
            </a:r>
            <a:endParaRPr lang="en-ZA" b="1" dirty="0"/>
          </a:p>
        </p:txBody>
      </p:sp>
      <p:cxnSp>
        <p:nvCxnSpPr>
          <p:cNvPr id="82" name="Straight Connector 81">
            <a:extLst>
              <a:ext uri="{FF2B5EF4-FFF2-40B4-BE49-F238E27FC236}">
                <a16:creationId xmlns:a16="http://schemas.microsoft.com/office/drawing/2014/main" id="{0BA0243C-8477-42F3-ACDB-2D61F067B996}"/>
              </a:ext>
            </a:extLst>
          </p:cNvPr>
          <p:cNvCxnSpPr>
            <a:stCxn id="14" idx="7"/>
            <a:endCxn id="56" idx="2"/>
          </p:cNvCxnSpPr>
          <p:nvPr/>
        </p:nvCxnSpPr>
        <p:spPr>
          <a:xfrm flipV="1">
            <a:off x="7372811" y="1721387"/>
            <a:ext cx="1789738" cy="65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095B86F-431C-4706-810D-E003F1827683}"/>
              </a:ext>
            </a:extLst>
          </p:cNvPr>
          <p:cNvCxnSpPr>
            <a:cxnSpLocks/>
            <a:stCxn id="15" idx="6"/>
            <a:endCxn id="66" idx="2"/>
          </p:cNvCxnSpPr>
          <p:nvPr/>
        </p:nvCxnSpPr>
        <p:spPr>
          <a:xfrm>
            <a:off x="7425532" y="4798424"/>
            <a:ext cx="1886631" cy="1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C7FF541-EAA2-4098-9F6C-47308643B19A}"/>
              </a:ext>
            </a:extLst>
          </p:cNvPr>
          <p:cNvCxnSpPr>
            <a:cxnSpLocks/>
            <a:stCxn id="70" idx="6"/>
            <a:endCxn id="12" idx="2"/>
          </p:cNvCxnSpPr>
          <p:nvPr/>
        </p:nvCxnSpPr>
        <p:spPr>
          <a:xfrm>
            <a:off x="2603011" y="3640144"/>
            <a:ext cx="1803457" cy="52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67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C56-3A08-49B7-B22E-C99041EF55D4}"/>
              </a:ext>
            </a:extLst>
          </p:cNvPr>
          <p:cNvSpPr>
            <a:spLocks noGrp="1"/>
          </p:cNvSpPr>
          <p:nvPr>
            <p:ph type="title"/>
          </p:nvPr>
        </p:nvSpPr>
        <p:spPr/>
        <p:txBody>
          <a:bodyPr>
            <a:normAutofit fontScale="90000"/>
          </a:bodyPr>
          <a:lstStyle/>
          <a:p>
            <a:r>
              <a:rPr lang="en-US" dirty="0"/>
              <a:t>Notation</a:t>
            </a:r>
            <a:endParaRPr lang="en-ZA" dirty="0"/>
          </a:p>
        </p:txBody>
      </p:sp>
      <p:sp>
        <p:nvSpPr>
          <p:cNvPr id="4" name="Oval 3">
            <a:extLst>
              <a:ext uri="{FF2B5EF4-FFF2-40B4-BE49-F238E27FC236}">
                <a16:creationId xmlns:a16="http://schemas.microsoft.com/office/drawing/2014/main" id="{B5037C20-8E19-4F2D-8723-48E321BAB34C}"/>
              </a:ext>
            </a:extLst>
          </p:cNvPr>
          <p:cNvSpPr/>
          <p:nvPr/>
        </p:nvSpPr>
        <p:spPr>
          <a:xfrm>
            <a:off x="4946468" y="2499360"/>
            <a:ext cx="2299064" cy="229906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 name="Straight Connector 5">
            <a:extLst>
              <a:ext uri="{FF2B5EF4-FFF2-40B4-BE49-F238E27FC236}">
                <a16:creationId xmlns:a16="http://schemas.microsoft.com/office/drawing/2014/main" id="{979020C5-071D-491E-BB73-FF9BE493FF46}"/>
              </a:ext>
            </a:extLst>
          </p:cNvPr>
          <p:cNvCxnSpPr>
            <a:cxnSpLocks/>
            <a:stCxn id="12" idx="6"/>
            <a:endCxn id="4" idx="2"/>
          </p:cNvCxnSpPr>
          <p:nvPr/>
        </p:nvCxnSpPr>
        <p:spPr>
          <a:xfrm>
            <a:off x="4766468" y="3645432"/>
            <a:ext cx="180000" cy="346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7EBA71-6BD8-478F-BE18-397C723402CE}"/>
              </a:ext>
            </a:extLst>
          </p:cNvPr>
          <p:cNvSpPr/>
          <p:nvPr/>
        </p:nvSpPr>
        <p:spPr>
          <a:xfrm>
            <a:off x="4406468" y="3465432"/>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8A1CA9E9-8168-428B-BFFE-C7BAEA27E1BE}"/>
              </a:ext>
            </a:extLst>
          </p:cNvPr>
          <p:cNvSpPr/>
          <p:nvPr/>
        </p:nvSpPr>
        <p:spPr>
          <a:xfrm>
            <a:off x="7065532" y="2319360"/>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5BDC9B-DFF4-407A-BEBA-E1F60743AAC1}"/>
              </a:ext>
            </a:extLst>
          </p:cNvPr>
          <p:cNvSpPr/>
          <p:nvPr/>
        </p:nvSpPr>
        <p:spPr>
          <a:xfrm>
            <a:off x="7065532" y="461842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6" name="Straight Connector 15">
            <a:extLst>
              <a:ext uri="{FF2B5EF4-FFF2-40B4-BE49-F238E27FC236}">
                <a16:creationId xmlns:a16="http://schemas.microsoft.com/office/drawing/2014/main" id="{C84F2F1C-0864-4EFE-AD6D-4A35FA59C6E7}"/>
              </a:ext>
            </a:extLst>
          </p:cNvPr>
          <p:cNvCxnSpPr>
            <a:cxnSpLocks/>
            <a:stCxn id="14" idx="3"/>
            <a:endCxn id="4" idx="7"/>
          </p:cNvCxnSpPr>
          <p:nvPr/>
        </p:nvCxnSpPr>
        <p:spPr>
          <a:xfrm flipH="1">
            <a:off x="6908842" y="2626639"/>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21DB09-EA30-461D-8984-17A233CE8661}"/>
              </a:ext>
            </a:extLst>
          </p:cNvPr>
          <p:cNvCxnSpPr>
            <a:cxnSpLocks/>
            <a:stCxn id="4" idx="5"/>
            <a:endCxn id="15" idx="1"/>
          </p:cNvCxnSpPr>
          <p:nvPr/>
        </p:nvCxnSpPr>
        <p:spPr>
          <a:xfrm>
            <a:off x="6908842" y="4461734"/>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6C0C5E4-7DE2-4BE4-A5D8-CE98AFD06D84}"/>
              </a:ext>
            </a:extLst>
          </p:cNvPr>
          <p:cNvSpPr txBox="1"/>
          <p:nvPr/>
        </p:nvSpPr>
        <p:spPr>
          <a:xfrm>
            <a:off x="6505763" y="2095374"/>
            <a:ext cx="559769" cy="369332"/>
          </a:xfrm>
          <a:prstGeom prst="rect">
            <a:avLst/>
          </a:prstGeom>
          <a:noFill/>
        </p:spPr>
        <p:txBody>
          <a:bodyPr wrap="none" rtlCol="0">
            <a:spAutoFit/>
          </a:bodyPr>
          <a:lstStyle/>
          <a:p>
            <a:r>
              <a:rPr lang="en-US" dirty="0"/>
              <a:t>UI 1</a:t>
            </a:r>
            <a:endParaRPr lang="en-ZA" dirty="0"/>
          </a:p>
        </p:txBody>
      </p:sp>
      <p:sp>
        <p:nvSpPr>
          <p:cNvPr id="36" name="TextBox 35">
            <a:extLst>
              <a:ext uri="{FF2B5EF4-FFF2-40B4-BE49-F238E27FC236}">
                <a16:creationId xmlns:a16="http://schemas.microsoft.com/office/drawing/2014/main" id="{88C7C2D5-0521-4E19-9DF0-1837C60E9D20}"/>
              </a:ext>
            </a:extLst>
          </p:cNvPr>
          <p:cNvSpPr txBox="1"/>
          <p:nvPr/>
        </p:nvSpPr>
        <p:spPr>
          <a:xfrm>
            <a:off x="6987855" y="5084674"/>
            <a:ext cx="559769" cy="369332"/>
          </a:xfrm>
          <a:prstGeom prst="rect">
            <a:avLst/>
          </a:prstGeom>
          <a:noFill/>
        </p:spPr>
        <p:txBody>
          <a:bodyPr wrap="none" rtlCol="0">
            <a:spAutoFit/>
          </a:bodyPr>
          <a:lstStyle/>
          <a:p>
            <a:r>
              <a:rPr lang="en-US" dirty="0"/>
              <a:t>UI 2</a:t>
            </a:r>
            <a:endParaRPr lang="en-ZA" dirty="0"/>
          </a:p>
        </p:txBody>
      </p:sp>
      <p:sp>
        <p:nvSpPr>
          <p:cNvPr id="38" name="TextBox 37">
            <a:extLst>
              <a:ext uri="{FF2B5EF4-FFF2-40B4-BE49-F238E27FC236}">
                <a16:creationId xmlns:a16="http://schemas.microsoft.com/office/drawing/2014/main" id="{DDFE2A51-3C17-49AF-B91C-B2F3CE15D5B0}"/>
              </a:ext>
            </a:extLst>
          </p:cNvPr>
          <p:cNvSpPr txBox="1"/>
          <p:nvPr/>
        </p:nvSpPr>
        <p:spPr>
          <a:xfrm>
            <a:off x="4193636" y="3074107"/>
            <a:ext cx="785664" cy="369332"/>
          </a:xfrm>
          <a:prstGeom prst="rect">
            <a:avLst/>
          </a:prstGeom>
          <a:noFill/>
        </p:spPr>
        <p:txBody>
          <a:bodyPr wrap="none" rtlCol="0">
            <a:spAutoFit/>
          </a:bodyPr>
          <a:lstStyle/>
          <a:p>
            <a:r>
              <a:rPr lang="en-US" dirty="0"/>
              <a:t>Server</a:t>
            </a:r>
            <a:endParaRPr lang="en-ZA" dirty="0"/>
          </a:p>
        </p:txBody>
      </p:sp>
      <p:sp>
        <p:nvSpPr>
          <p:cNvPr id="52" name="Arc 51">
            <a:extLst>
              <a:ext uri="{FF2B5EF4-FFF2-40B4-BE49-F238E27FC236}">
                <a16:creationId xmlns:a16="http://schemas.microsoft.com/office/drawing/2014/main" id="{B3086906-FDDA-4A65-9564-F31834ECA9B6}"/>
              </a:ext>
            </a:extLst>
          </p:cNvPr>
          <p:cNvSpPr/>
          <p:nvPr/>
        </p:nvSpPr>
        <p:spPr>
          <a:xfrm>
            <a:off x="4476752" y="2030349"/>
            <a:ext cx="3238498" cy="3233628"/>
          </a:xfrm>
          <a:prstGeom prst="arc">
            <a:avLst>
              <a:gd name="adj1" fmla="val 19299079"/>
              <a:gd name="adj2" fmla="val 23521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54" name="Oval 53">
            <a:extLst>
              <a:ext uri="{FF2B5EF4-FFF2-40B4-BE49-F238E27FC236}">
                <a16:creationId xmlns:a16="http://schemas.microsoft.com/office/drawing/2014/main" id="{457488A3-76ED-4607-8FD8-10DA7DDFF043}"/>
              </a:ext>
            </a:extLst>
          </p:cNvPr>
          <p:cNvSpPr/>
          <p:nvPr/>
        </p:nvSpPr>
        <p:spPr>
          <a:xfrm>
            <a:off x="9522549" y="519761"/>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Oval 55">
            <a:extLst>
              <a:ext uri="{FF2B5EF4-FFF2-40B4-BE49-F238E27FC236}">
                <a16:creationId xmlns:a16="http://schemas.microsoft.com/office/drawing/2014/main" id="{1C05EC1B-D051-4BD4-9F11-89762523EEFD}"/>
              </a:ext>
            </a:extLst>
          </p:cNvPr>
          <p:cNvSpPr/>
          <p:nvPr/>
        </p:nvSpPr>
        <p:spPr>
          <a:xfrm>
            <a:off x="9162549" y="154138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7" name="Straight Connector 56">
            <a:extLst>
              <a:ext uri="{FF2B5EF4-FFF2-40B4-BE49-F238E27FC236}">
                <a16:creationId xmlns:a16="http://schemas.microsoft.com/office/drawing/2014/main" id="{50D5A813-9804-46CF-BE38-663904A9C156}"/>
              </a:ext>
            </a:extLst>
          </p:cNvPr>
          <p:cNvCxnSpPr>
            <a:cxnSpLocks/>
            <a:stCxn id="54" idx="3"/>
            <a:endCxn id="56" idx="7"/>
          </p:cNvCxnSpPr>
          <p:nvPr/>
        </p:nvCxnSpPr>
        <p:spPr>
          <a:xfrm flipH="1">
            <a:off x="9469828" y="1391773"/>
            <a:ext cx="202335" cy="2023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C155E0-2B55-4A46-9376-D039A94E91D9}"/>
              </a:ext>
            </a:extLst>
          </p:cNvPr>
          <p:cNvSpPr txBox="1"/>
          <p:nvPr/>
        </p:nvSpPr>
        <p:spPr>
          <a:xfrm>
            <a:off x="9753478" y="845908"/>
            <a:ext cx="566181" cy="369332"/>
          </a:xfrm>
          <a:prstGeom prst="rect">
            <a:avLst/>
          </a:prstGeom>
          <a:noFill/>
        </p:spPr>
        <p:txBody>
          <a:bodyPr wrap="none" rtlCol="0">
            <a:spAutoFit/>
          </a:bodyPr>
          <a:lstStyle/>
          <a:p>
            <a:pPr algn="ctr"/>
            <a:r>
              <a:rPr lang="en-US" b="1" dirty="0"/>
              <a:t>UI 1</a:t>
            </a:r>
            <a:endParaRPr lang="en-ZA" b="1" dirty="0"/>
          </a:p>
        </p:txBody>
      </p:sp>
      <p:sp>
        <p:nvSpPr>
          <p:cNvPr id="64" name="TextBox 63">
            <a:extLst>
              <a:ext uri="{FF2B5EF4-FFF2-40B4-BE49-F238E27FC236}">
                <a16:creationId xmlns:a16="http://schemas.microsoft.com/office/drawing/2014/main" id="{2DE3864C-3A0B-464B-8D68-8B497FED5A2C}"/>
              </a:ext>
            </a:extLst>
          </p:cNvPr>
          <p:cNvSpPr txBox="1"/>
          <p:nvPr/>
        </p:nvSpPr>
        <p:spPr>
          <a:xfrm>
            <a:off x="5277865" y="3464226"/>
            <a:ext cx="1636282" cy="369332"/>
          </a:xfrm>
          <a:prstGeom prst="rect">
            <a:avLst/>
          </a:prstGeom>
          <a:noFill/>
        </p:spPr>
        <p:txBody>
          <a:bodyPr wrap="none" rtlCol="0">
            <a:spAutoFit/>
          </a:bodyPr>
          <a:lstStyle/>
          <a:p>
            <a:pPr algn="ctr"/>
            <a:r>
              <a:rPr lang="en-US" b="1" dirty="0"/>
              <a:t>UI Data Service</a:t>
            </a:r>
            <a:endParaRPr lang="en-ZA" b="1" dirty="0"/>
          </a:p>
        </p:txBody>
      </p:sp>
      <p:sp>
        <p:nvSpPr>
          <p:cNvPr id="65" name="Oval 64">
            <a:extLst>
              <a:ext uri="{FF2B5EF4-FFF2-40B4-BE49-F238E27FC236}">
                <a16:creationId xmlns:a16="http://schemas.microsoft.com/office/drawing/2014/main" id="{CBB7F774-7FC0-481A-B925-E7D3CE7C7A68}"/>
              </a:ext>
            </a:extLst>
          </p:cNvPr>
          <p:cNvSpPr/>
          <p:nvPr/>
        </p:nvSpPr>
        <p:spPr>
          <a:xfrm>
            <a:off x="9674949" y="5104277"/>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6" name="Oval 65">
            <a:extLst>
              <a:ext uri="{FF2B5EF4-FFF2-40B4-BE49-F238E27FC236}">
                <a16:creationId xmlns:a16="http://schemas.microsoft.com/office/drawing/2014/main" id="{7492B69A-0E3B-41C2-813B-768BF4741747}"/>
              </a:ext>
            </a:extLst>
          </p:cNvPr>
          <p:cNvSpPr/>
          <p:nvPr/>
        </p:nvSpPr>
        <p:spPr>
          <a:xfrm>
            <a:off x="9312163" y="474103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7" name="Straight Connector 66">
            <a:extLst>
              <a:ext uri="{FF2B5EF4-FFF2-40B4-BE49-F238E27FC236}">
                <a16:creationId xmlns:a16="http://schemas.microsoft.com/office/drawing/2014/main" id="{34C75F00-E705-4C1B-8CC7-7F13BF2E04C5}"/>
              </a:ext>
            </a:extLst>
          </p:cNvPr>
          <p:cNvCxnSpPr>
            <a:cxnSpLocks/>
            <a:stCxn id="65" idx="1"/>
            <a:endCxn id="66" idx="5"/>
          </p:cNvCxnSpPr>
          <p:nvPr/>
        </p:nvCxnSpPr>
        <p:spPr>
          <a:xfrm flipH="1" flipV="1">
            <a:off x="9619442" y="5048316"/>
            <a:ext cx="205121" cy="2055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CFFB5FE-E91D-459C-9EFF-F28DBF6D76FC}"/>
              </a:ext>
            </a:extLst>
          </p:cNvPr>
          <p:cNvSpPr txBox="1"/>
          <p:nvPr/>
        </p:nvSpPr>
        <p:spPr>
          <a:xfrm>
            <a:off x="9905878" y="5430424"/>
            <a:ext cx="566181" cy="369332"/>
          </a:xfrm>
          <a:prstGeom prst="rect">
            <a:avLst/>
          </a:prstGeom>
          <a:noFill/>
        </p:spPr>
        <p:txBody>
          <a:bodyPr wrap="none" rtlCol="0">
            <a:spAutoFit/>
          </a:bodyPr>
          <a:lstStyle/>
          <a:p>
            <a:pPr algn="ctr"/>
            <a:r>
              <a:rPr lang="en-US" b="1" dirty="0"/>
              <a:t>UI 2</a:t>
            </a:r>
            <a:endParaRPr lang="en-ZA" b="1" dirty="0"/>
          </a:p>
        </p:txBody>
      </p:sp>
      <p:sp>
        <p:nvSpPr>
          <p:cNvPr id="69" name="Oval 68">
            <a:extLst>
              <a:ext uri="{FF2B5EF4-FFF2-40B4-BE49-F238E27FC236}">
                <a16:creationId xmlns:a16="http://schemas.microsoft.com/office/drawing/2014/main" id="{F3A22509-7795-49B1-B485-D1A3AF6E1D56}"/>
              </a:ext>
            </a:extLst>
          </p:cNvPr>
          <p:cNvSpPr/>
          <p:nvPr/>
        </p:nvSpPr>
        <p:spPr>
          <a:xfrm>
            <a:off x="905778" y="3134619"/>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Oval 69">
            <a:extLst>
              <a:ext uri="{FF2B5EF4-FFF2-40B4-BE49-F238E27FC236}">
                <a16:creationId xmlns:a16="http://schemas.microsoft.com/office/drawing/2014/main" id="{5CF229B0-68F6-4743-AFEF-E246E001F63D}"/>
              </a:ext>
            </a:extLst>
          </p:cNvPr>
          <p:cNvSpPr/>
          <p:nvPr/>
        </p:nvSpPr>
        <p:spPr>
          <a:xfrm>
            <a:off x="2243011" y="346014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1" name="Straight Connector 70">
            <a:extLst>
              <a:ext uri="{FF2B5EF4-FFF2-40B4-BE49-F238E27FC236}">
                <a16:creationId xmlns:a16="http://schemas.microsoft.com/office/drawing/2014/main" id="{F75622B7-AEFB-421C-B38F-0D152AA28CBE}"/>
              </a:ext>
            </a:extLst>
          </p:cNvPr>
          <p:cNvCxnSpPr>
            <a:cxnSpLocks/>
            <a:stCxn id="69" idx="6"/>
            <a:endCxn id="70" idx="2"/>
          </p:cNvCxnSpPr>
          <p:nvPr/>
        </p:nvCxnSpPr>
        <p:spPr>
          <a:xfrm flipV="1">
            <a:off x="1927404" y="3640144"/>
            <a:ext cx="315607" cy="5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589E83C-2069-43A8-BAD7-DC6B9B5F0B90}"/>
              </a:ext>
            </a:extLst>
          </p:cNvPr>
          <p:cNvSpPr txBox="1"/>
          <p:nvPr/>
        </p:nvSpPr>
        <p:spPr>
          <a:xfrm>
            <a:off x="1021324" y="3460766"/>
            <a:ext cx="796949" cy="369332"/>
          </a:xfrm>
          <a:prstGeom prst="rect">
            <a:avLst/>
          </a:prstGeom>
          <a:noFill/>
        </p:spPr>
        <p:txBody>
          <a:bodyPr wrap="none" rtlCol="0">
            <a:spAutoFit/>
          </a:bodyPr>
          <a:lstStyle/>
          <a:p>
            <a:pPr algn="ctr"/>
            <a:r>
              <a:rPr lang="en-US" b="1" dirty="0"/>
              <a:t>Server</a:t>
            </a:r>
            <a:endParaRPr lang="en-ZA" b="1" dirty="0"/>
          </a:p>
        </p:txBody>
      </p:sp>
      <p:cxnSp>
        <p:nvCxnSpPr>
          <p:cNvPr id="82" name="Straight Connector 81">
            <a:extLst>
              <a:ext uri="{FF2B5EF4-FFF2-40B4-BE49-F238E27FC236}">
                <a16:creationId xmlns:a16="http://schemas.microsoft.com/office/drawing/2014/main" id="{0BA0243C-8477-42F3-ACDB-2D61F067B996}"/>
              </a:ext>
            </a:extLst>
          </p:cNvPr>
          <p:cNvCxnSpPr>
            <a:stCxn id="14" idx="7"/>
            <a:endCxn id="56" idx="2"/>
          </p:cNvCxnSpPr>
          <p:nvPr/>
        </p:nvCxnSpPr>
        <p:spPr>
          <a:xfrm flipV="1">
            <a:off x="7372811" y="1721387"/>
            <a:ext cx="1789738" cy="65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095B86F-431C-4706-810D-E003F1827683}"/>
              </a:ext>
            </a:extLst>
          </p:cNvPr>
          <p:cNvCxnSpPr>
            <a:cxnSpLocks/>
            <a:stCxn id="15" idx="6"/>
            <a:endCxn id="66" idx="2"/>
          </p:cNvCxnSpPr>
          <p:nvPr/>
        </p:nvCxnSpPr>
        <p:spPr>
          <a:xfrm>
            <a:off x="7425532" y="4798424"/>
            <a:ext cx="1886631" cy="1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C7FF541-EAA2-4098-9F6C-47308643B19A}"/>
              </a:ext>
            </a:extLst>
          </p:cNvPr>
          <p:cNvCxnSpPr>
            <a:cxnSpLocks/>
            <a:stCxn id="70" idx="6"/>
            <a:endCxn id="12" idx="2"/>
          </p:cNvCxnSpPr>
          <p:nvPr/>
        </p:nvCxnSpPr>
        <p:spPr>
          <a:xfrm>
            <a:off x="2603011" y="3640144"/>
            <a:ext cx="1803457" cy="5288"/>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37EAC7A6-E8F8-4D41-A11B-7990134C7B65}"/>
              </a:ext>
            </a:extLst>
          </p:cNvPr>
          <p:cNvSpPr/>
          <p:nvPr/>
        </p:nvSpPr>
        <p:spPr>
          <a:xfrm rot="15031719">
            <a:off x="4882447" y="420878"/>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1" name="Arrow: Down 30">
            <a:extLst>
              <a:ext uri="{FF2B5EF4-FFF2-40B4-BE49-F238E27FC236}">
                <a16:creationId xmlns:a16="http://schemas.microsoft.com/office/drawing/2014/main" id="{94FD34C7-E139-454B-A454-19C444D4EF82}"/>
              </a:ext>
            </a:extLst>
          </p:cNvPr>
          <p:cNvSpPr/>
          <p:nvPr/>
        </p:nvSpPr>
        <p:spPr>
          <a:xfrm rot="15031719">
            <a:off x="4841587" y="1079636"/>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2" name="Arrow: Down 31">
            <a:extLst>
              <a:ext uri="{FF2B5EF4-FFF2-40B4-BE49-F238E27FC236}">
                <a16:creationId xmlns:a16="http://schemas.microsoft.com/office/drawing/2014/main" id="{6D80D324-C3CC-4D69-8973-EA7C8B55F10C}"/>
              </a:ext>
            </a:extLst>
          </p:cNvPr>
          <p:cNvSpPr/>
          <p:nvPr/>
        </p:nvSpPr>
        <p:spPr>
          <a:xfrm rot="15031719">
            <a:off x="4882447" y="1805542"/>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3" name="Arrow: Down 32">
            <a:extLst>
              <a:ext uri="{FF2B5EF4-FFF2-40B4-BE49-F238E27FC236}">
                <a16:creationId xmlns:a16="http://schemas.microsoft.com/office/drawing/2014/main" id="{31547213-2815-4BE0-98AC-3CFEF7904C6F}"/>
              </a:ext>
            </a:extLst>
          </p:cNvPr>
          <p:cNvSpPr/>
          <p:nvPr/>
        </p:nvSpPr>
        <p:spPr>
          <a:xfrm rot="6993064">
            <a:off x="4882446" y="4363705"/>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4" name="Arrow: Down 33">
            <a:extLst>
              <a:ext uri="{FF2B5EF4-FFF2-40B4-BE49-F238E27FC236}">
                <a16:creationId xmlns:a16="http://schemas.microsoft.com/office/drawing/2014/main" id="{FCA2E6CE-F014-4A27-ABDE-9755404DC4B8}"/>
              </a:ext>
            </a:extLst>
          </p:cNvPr>
          <p:cNvSpPr/>
          <p:nvPr/>
        </p:nvSpPr>
        <p:spPr>
          <a:xfrm rot="7411265">
            <a:off x="4882446" y="5164894"/>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5" name="Arrow: Down 34">
            <a:extLst>
              <a:ext uri="{FF2B5EF4-FFF2-40B4-BE49-F238E27FC236}">
                <a16:creationId xmlns:a16="http://schemas.microsoft.com/office/drawing/2014/main" id="{80948EAD-0CC3-45F1-B564-4D88C9600F09}"/>
              </a:ext>
            </a:extLst>
          </p:cNvPr>
          <p:cNvSpPr/>
          <p:nvPr/>
        </p:nvSpPr>
        <p:spPr>
          <a:xfrm rot="7220201">
            <a:off x="4882446" y="5748369"/>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5" name="Oval 4">
            <a:extLst>
              <a:ext uri="{FF2B5EF4-FFF2-40B4-BE49-F238E27FC236}">
                <a16:creationId xmlns:a16="http://schemas.microsoft.com/office/drawing/2014/main" id="{4AF3B970-94FE-49FE-89B8-26FA8E51E02B}"/>
              </a:ext>
            </a:extLst>
          </p:cNvPr>
          <p:cNvSpPr/>
          <p:nvPr/>
        </p:nvSpPr>
        <p:spPr>
          <a:xfrm>
            <a:off x="6684289" y="1939505"/>
            <a:ext cx="963625" cy="110399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Oval 36">
            <a:extLst>
              <a:ext uri="{FF2B5EF4-FFF2-40B4-BE49-F238E27FC236}">
                <a16:creationId xmlns:a16="http://schemas.microsoft.com/office/drawing/2014/main" id="{1807E33A-5523-442A-BAE3-985D7C7FF655}"/>
              </a:ext>
            </a:extLst>
          </p:cNvPr>
          <p:cNvSpPr/>
          <p:nvPr/>
        </p:nvSpPr>
        <p:spPr>
          <a:xfrm>
            <a:off x="4134240" y="2964028"/>
            <a:ext cx="963625" cy="1103996"/>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Oval 38">
            <a:extLst>
              <a:ext uri="{FF2B5EF4-FFF2-40B4-BE49-F238E27FC236}">
                <a16:creationId xmlns:a16="http://schemas.microsoft.com/office/drawing/2014/main" id="{864B3ED2-D290-414A-98EA-6C6364062E17}"/>
              </a:ext>
            </a:extLst>
          </p:cNvPr>
          <p:cNvSpPr/>
          <p:nvPr/>
        </p:nvSpPr>
        <p:spPr>
          <a:xfrm>
            <a:off x="6796451" y="4350010"/>
            <a:ext cx="963625" cy="110399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C4A7197B-4CDA-4391-B8CF-013DA7D4951D}"/>
              </a:ext>
            </a:extLst>
          </p:cNvPr>
          <p:cNvSpPr txBox="1"/>
          <p:nvPr/>
        </p:nvSpPr>
        <p:spPr>
          <a:xfrm>
            <a:off x="6419478" y="1465128"/>
            <a:ext cx="2338589" cy="369332"/>
          </a:xfrm>
          <a:prstGeom prst="rect">
            <a:avLst/>
          </a:prstGeom>
          <a:noFill/>
        </p:spPr>
        <p:txBody>
          <a:bodyPr wrap="none" rtlCol="0">
            <a:spAutoFit/>
          </a:bodyPr>
          <a:lstStyle/>
          <a:p>
            <a:r>
              <a:rPr lang="en-US" dirty="0">
                <a:solidFill>
                  <a:srgbClr val="FF0000"/>
                </a:solidFill>
              </a:rPr>
              <a:t>Security and Validation</a:t>
            </a:r>
            <a:endParaRPr lang="en-ZA" dirty="0">
              <a:solidFill>
                <a:srgbClr val="FF0000"/>
              </a:solidFill>
            </a:endParaRPr>
          </a:p>
        </p:txBody>
      </p:sp>
      <p:sp>
        <p:nvSpPr>
          <p:cNvPr id="40" name="TextBox 39">
            <a:extLst>
              <a:ext uri="{FF2B5EF4-FFF2-40B4-BE49-F238E27FC236}">
                <a16:creationId xmlns:a16="http://schemas.microsoft.com/office/drawing/2014/main" id="{32480083-34F5-456B-8493-1CC78CE2FF9B}"/>
              </a:ext>
            </a:extLst>
          </p:cNvPr>
          <p:cNvSpPr txBox="1"/>
          <p:nvPr/>
        </p:nvSpPr>
        <p:spPr>
          <a:xfrm>
            <a:off x="7647213" y="2649203"/>
            <a:ext cx="4527137" cy="369332"/>
          </a:xfrm>
          <a:prstGeom prst="rect">
            <a:avLst/>
          </a:prstGeom>
          <a:noFill/>
        </p:spPr>
        <p:txBody>
          <a:bodyPr wrap="none" rtlCol="0">
            <a:spAutoFit/>
          </a:bodyPr>
          <a:lstStyle/>
          <a:p>
            <a:r>
              <a:rPr lang="en-US" dirty="0">
                <a:solidFill>
                  <a:srgbClr val="FF0000"/>
                </a:solidFill>
              </a:rPr>
              <a:t>Stage Gates / A Cop (Policeman) at each node.</a:t>
            </a:r>
            <a:endParaRPr lang="en-ZA" dirty="0">
              <a:solidFill>
                <a:srgbClr val="FF0000"/>
              </a:solidFill>
            </a:endParaRPr>
          </a:p>
        </p:txBody>
      </p:sp>
    </p:spTree>
    <p:extLst>
      <p:ext uri="{BB962C8B-B14F-4D97-AF65-F5344CB8AC3E}">
        <p14:creationId xmlns:p14="http://schemas.microsoft.com/office/powerpoint/2010/main" val="13145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4C56-3A08-49B7-B22E-C99041EF55D4}"/>
              </a:ext>
            </a:extLst>
          </p:cNvPr>
          <p:cNvSpPr>
            <a:spLocks noGrp="1"/>
          </p:cNvSpPr>
          <p:nvPr>
            <p:ph type="title"/>
          </p:nvPr>
        </p:nvSpPr>
        <p:spPr/>
        <p:txBody>
          <a:bodyPr>
            <a:normAutofit fontScale="90000"/>
          </a:bodyPr>
          <a:lstStyle/>
          <a:p>
            <a:r>
              <a:rPr lang="en-US" dirty="0"/>
              <a:t>Notation</a:t>
            </a:r>
            <a:endParaRPr lang="en-ZA" dirty="0"/>
          </a:p>
        </p:txBody>
      </p:sp>
      <p:sp>
        <p:nvSpPr>
          <p:cNvPr id="4" name="Oval 3">
            <a:extLst>
              <a:ext uri="{FF2B5EF4-FFF2-40B4-BE49-F238E27FC236}">
                <a16:creationId xmlns:a16="http://schemas.microsoft.com/office/drawing/2014/main" id="{B5037C20-8E19-4F2D-8723-48E321BAB34C}"/>
              </a:ext>
            </a:extLst>
          </p:cNvPr>
          <p:cNvSpPr/>
          <p:nvPr/>
        </p:nvSpPr>
        <p:spPr>
          <a:xfrm>
            <a:off x="4946468" y="2499360"/>
            <a:ext cx="2299064" cy="229906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 name="Straight Connector 5">
            <a:extLst>
              <a:ext uri="{FF2B5EF4-FFF2-40B4-BE49-F238E27FC236}">
                <a16:creationId xmlns:a16="http://schemas.microsoft.com/office/drawing/2014/main" id="{979020C5-071D-491E-BB73-FF9BE493FF46}"/>
              </a:ext>
            </a:extLst>
          </p:cNvPr>
          <p:cNvCxnSpPr>
            <a:cxnSpLocks/>
            <a:stCxn id="12" idx="6"/>
            <a:endCxn id="4" idx="2"/>
          </p:cNvCxnSpPr>
          <p:nvPr/>
        </p:nvCxnSpPr>
        <p:spPr>
          <a:xfrm>
            <a:off x="4766468" y="3645432"/>
            <a:ext cx="180000" cy="346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827EBA71-6BD8-478F-BE18-397C723402CE}"/>
              </a:ext>
            </a:extLst>
          </p:cNvPr>
          <p:cNvSpPr/>
          <p:nvPr/>
        </p:nvSpPr>
        <p:spPr>
          <a:xfrm>
            <a:off x="4406468" y="3465432"/>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8A1CA9E9-8168-428B-BFFE-C7BAEA27E1BE}"/>
              </a:ext>
            </a:extLst>
          </p:cNvPr>
          <p:cNvSpPr/>
          <p:nvPr/>
        </p:nvSpPr>
        <p:spPr>
          <a:xfrm>
            <a:off x="7065532" y="2319360"/>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5BDC9B-DFF4-407A-BEBA-E1F60743AAC1}"/>
              </a:ext>
            </a:extLst>
          </p:cNvPr>
          <p:cNvSpPr/>
          <p:nvPr/>
        </p:nvSpPr>
        <p:spPr>
          <a:xfrm>
            <a:off x="7065532" y="461842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16" name="Straight Connector 15">
            <a:extLst>
              <a:ext uri="{FF2B5EF4-FFF2-40B4-BE49-F238E27FC236}">
                <a16:creationId xmlns:a16="http://schemas.microsoft.com/office/drawing/2014/main" id="{C84F2F1C-0864-4EFE-AD6D-4A35FA59C6E7}"/>
              </a:ext>
            </a:extLst>
          </p:cNvPr>
          <p:cNvCxnSpPr>
            <a:cxnSpLocks/>
            <a:stCxn id="14" idx="3"/>
            <a:endCxn id="4" idx="7"/>
          </p:cNvCxnSpPr>
          <p:nvPr/>
        </p:nvCxnSpPr>
        <p:spPr>
          <a:xfrm flipH="1">
            <a:off x="6908842" y="2626639"/>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21DB09-EA30-461D-8984-17A233CE8661}"/>
              </a:ext>
            </a:extLst>
          </p:cNvPr>
          <p:cNvCxnSpPr>
            <a:cxnSpLocks/>
            <a:stCxn id="4" idx="5"/>
            <a:endCxn id="15" idx="1"/>
          </p:cNvCxnSpPr>
          <p:nvPr/>
        </p:nvCxnSpPr>
        <p:spPr>
          <a:xfrm>
            <a:off x="6908842" y="4461734"/>
            <a:ext cx="209411" cy="20941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6C0C5E4-7DE2-4BE4-A5D8-CE98AFD06D84}"/>
              </a:ext>
            </a:extLst>
          </p:cNvPr>
          <p:cNvSpPr txBox="1"/>
          <p:nvPr/>
        </p:nvSpPr>
        <p:spPr>
          <a:xfrm>
            <a:off x="6505763" y="2095374"/>
            <a:ext cx="559769" cy="369332"/>
          </a:xfrm>
          <a:prstGeom prst="rect">
            <a:avLst/>
          </a:prstGeom>
          <a:noFill/>
        </p:spPr>
        <p:txBody>
          <a:bodyPr wrap="none" rtlCol="0">
            <a:spAutoFit/>
          </a:bodyPr>
          <a:lstStyle/>
          <a:p>
            <a:r>
              <a:rPr lang="en-US" dirty="0"/>
              <a:t>UI 1</a:t>
            </a:r>
            <a:endParaRPr lang="en-ZA" dirty="0"/>
          </a:p>
        </p:txBody>
      </p:sp>
      <p:sp>
        <p:nvSpPr>
          <p:cNvPr id="36" name="TextBox 35">
            <a:extLst>
              <a:ext uri="{FF2B5EF4-FFF2-40B4-BE49-F238E27FC236}">
                <a16:creationId xmlns:a16="http://schemas.microsoft.com/office/drawing/2014/main" id="{88C7C2D5-0521-4E19-9DF0-1837C60E9D20}"/>
              </a:ext>
            </a:extLst>
          </p:cNvPr>
          <p:cNvSpPr txBox="1"/>
          <p:nvPr/>
        </p:nvSpPr>
        <p:spPr>
          <a:xfrm>
            <a:off x="6987855" y="5084674"/>
            <a:ext cx="559769" cy="369332"/>
          </a:xfrm>
          <a:prstGeom prst="rect">
            <a:avLst/>
          </a:prstGeom>
          <a:noFill/>
        </p:spPr>
        <p:txBody>
          <a:bodyPr wrap="none" rtlCol="0">
            <a:spAutoFit/>
          </a:bodyPr>
          <a:lstStyle/>
          <a:p>
            <a:r>
              <a:rPr lang="en-US" dirty="0"/>
              <a:t>UI 2</a:t>
            </a:r>
            <a:endParaRPr lang="en-ZA" dirty="0"/>
          </a:p>
        </p:txBody>
      </p:sp>
      <p:sp>
        <p:nvSpPr>
          <p:cNvPr id="38" name="TextBox 37">
            <a:extLst>
              <a:ext uri="{FF2B5EF4-FFF2-40B4-BE49-F238E27FC236}">
                <a16:creationId xmlns:a16="http://schemas.microsoft.com/office/drawing/2014/main" id="{DDFE2A51-3C17-49AF-B91C-B2F3CE15D5B0}"/>
              </a:ext>
            </a:extLst>
          </p:cNvPr>
          <p:cNvSpPr txBox="1"/>
          <p:nvPr/>
        </p:nvSpPr>
        <p:spPr>
          <a:xfrm>
            <a:off x="4193636" y="3074107"/>
            <a:ext cx="785664" cy="369332"/>
          </a:xfrm>
          <a:prstGeom prst="rect">
            <a:avLst/>
          </a:prstGeom>
          <a:noFill/>
        </p:spPr>
        <p:txBody>
          <a:bodyPr wrap="none" rtlCol="0">
            <a:spAutoFit/>
          </a:bodyPr>
          <a:lstStyle/>
          <a:p>
            <a:r>
              <a:rPr lang="en-US" dirty="0"/>
              <a:t>Server</a:t>
            </a:r>
            <a:endParaRPr lang="en-ZA" dirty="0"/>
          </a:p>
        </p:txBody>
      </p:sp>
      <p:sp>
        <p:nvSpPr>
          <p:cNvPr id="52" name="Arc 51">
            <a:extLst>
              <a:ext uri="{FF2B5EF4-FFF2-40B4-BE49-F238E27FC236}">
                <a16:creationId xmlns:a16="http://schemas.microsoft.com/office/drawing/2014/main" id="{B3086906-FDDA-4A65-9564-F31834ECA9B6}"/>
              </a:ext>
            </a:extLst>
          </p:cNvPr>
          <p:cNvSpPr/>
          <p:nvPr/>
        </p:nvSpPr>
        <p:spPr>
          <a:xfrm>
            <a:off x="4476752" y="2030349"/>
            <a:ext cx="3238498" cy="3233628"/>
          </a:xfrm>
          <a:prstGeom prst="arc">
            <a:avLst>
              <a:gd name="adj1" fmla="val 19299079"/>
              <a:gd name="adj2" fmla="val 23521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
        <p:nvSpPr>
          <p:cNvPr id="54" name="Oval 53">
            <a:extLst>
              <a:ext uri="{FF2B5EF4-FFF2-40B4-BE49-F238E27FC236}">
                <a16:creationId xmlns:a16="http://schemas.microsoft.com/office/drawing/2014/main" id="{457488A3-76ED-4607-8FD8-10DA7DDFF043}"/>
              </a:ext>
            </a:extLst>
          </p:cNvPr>
          <p:cNvSpPr/>
          <p:nvPr/>
        </p:nvSpPr>
        <p:spPr>
          <a:xfrm>
            <a:off x="9522549" y="519761"/>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Oval 55">
            <a:extLst>
              <a:ext uri="{FF2B5EF4-FFF2-40B4-BE49-F238E27FC236}">
                <a16:creationId xmlns:a16="http://schemas.microsoft.com/office/drawing/2014/main" id="{1C05EC1B-D051-4BD4-9F11-89762523EEFD}"/>
              </a:ext>
            </a:extLst>
          </p:cNvPr>
          <p:cNvSpPr/>
          <p:nvPr/>
        </p:nvSpPr>
        <p:spPr>
          <a:xfrm>
            <a:off x="9162549" y="154138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57" name="Straight Connector 56">
            <a:extLst>
              <a:ext uri="{FF2B5EF4-FFF2-40B4-BE49-F238E27FC236}">
                <a16:creationId xmlns:a16="http://schemas.microsoft.com/office/drawing/2014/main" id="{50D5A813-9804-46CF-BE38-663904A9C156}"/>
              </a:ext>
            </a:extLst>
          </p:cNvPr>
          <p:cNvCxnSpPr>
            <a:cxnSpLocks/>
            <a:stCxn id="54" idx="3"/>
            <a:endCxn id="56" idx="7"/>
          </p:cNvCxnSpPr>
          <p:nvPr/>
        </p:nvCxnSpPr>
        <p:spPr>
          <a:xfrm flipH="1">
            <a:off x="9469828" y="1391773"/>
            <a:ext cx="202335" cy="20233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C155E0-2B55-4A46-9376-D039A94E91D9}"/>
              </a:ext>
            </a:extLst>
          </p:cNvPr>
          <p:cNvSpPr txBox="1"/>
          <p:nvPr/>
        </p:nvSpPr>
        <p:spPr>
          <a:xfrm>
            <a:off x="9753478" y="845908"/>
            <a:ext cx="566181" cy="369332"/>
          </a:xfrm>
          <a:prstGeom prst="rect">
            <a:avLst/>
          </a:prstGeom>
          <a:noFill/>
        </p:spPr>
        <p:txBody>
          <a:bodyPr wrap="none" rtlCol="0">
            <a:spAutoFit/>
          </a:bodyPr>
          <a:lstStyle/>
          <a:p>
            <a:pPr algn="ctr"/>
            <a:r>
              <a:rPr lang="en-US" b="1" dirty="0"/>
              <a:t>UI 1</a:t>
            </a:r>
            <a:endParaRPr lang="en-ZA" b="1" dirty="0"/>
          </a:p>
        </p:txBody>
      </p:sp>
      <p:sp>
        <p:nvSpPr>
          <p:cNvPr id="64" name="TextBox 63">
            <a:extLst>
              <a:ext uri="{FF2B5EF4-FFF2-40B4-BE49-F238E27FC236}">
                <a16:creationId xmlns:a16="http://schemas.microsoft.com/office/drawing/2014/main" id="{2DE3864C-3A0B-464B-8D68-8B497FED5A2C}"/>
              </a:ext>
            </a:extLst>
          </p:cNvPr>
          <p:cNvSpPr txBox="1"/>
          <p:nvPr/>
        </p:nvSpPr>
        <p:spPr>
          <a:xfrm>
            <a:off x="5277865" y="3464226"/>
            <a:ext cx="1636282" cy="369332"/>
          </a:xfrm>
          <a:prstGeom prst="rect">
            <a:avLst/>
          </a:prstGeom>
          <a:noFill/>
        </p:spPr>
        <p:txBody>
          <a:bodyPr wrap="none" rtlCol="0">
            <a:spAutoFit/>
          </a:bodyPr>
          <a:lstStyle/>
          <a:p>
            <a:pPr algn="ctr"/>
            <a:r>
              <a:rPr lang="en-US" b="1" dirty="0"/>
              <a:t>UI Data Service</a:t>
            </a:r>
            <a:endParaRPr lang="en-ZA" b="1" dirty="0"/>
          </a:p>
        </p:txBody>
      </p:sp>
      <p:sp>
        <p:nvSpPr>
          <p:cNvPr id="65" name="Oval 64">
            <a:extLst>
              <a:ext uri="{FF2B5EF4-FFF2-40B4-BE49-F238E27FC236}">
                <a16:creationId xmlns:a16="http://schemas.microsoft.com/office/drawing/2014/main" id="{CBB7F774-7FC0-481A-B925-E7D3CE7C7A68}"/>
              </a:ext>
            </a:extLst>
          </p:cNvPr>
          <p:cNvSpPr/>
          <p:nvPr/>
        </p:nvSpPr>
        <p:spPr>
          <a:xfrm>
            <a:off x="9674949" y="5104277"/>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6" name="Oval 65">
            <a:extLst>
              <a:ext uri="{FF2B5EF4-FFF2-40B4-BE49-F238E27FC236}">
                <a16:creationId xmlns:a16="http://schemas.microsoft.com/office/drawing/2014/main" id="{7492B69A-0E3B-41C2-813B-768BF4741747}"/>
              </a:ext>
            </a:extLst>
          </p:cNvPr>
          <p:cNvSpPr/>
          <p:nvPr/>
        </p:nvSpPr>
        <p:spPr>
          <a:xfrm>
            <a:off x="9312163" y="4741037"/>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67" name="Straight Connector 66">
            <a:extLst>
              <a:ext uri="{FF2B5EF4-FFF2-40B4-BE49-F238E27FC236}">
                <a16:creationId xmlns:a16="http://schemas.microsoft.com/office/drawing/2014/main" id="{34C75F00-E705-4C1B-8CC7-7F13BF2E04C5}"/>
              </a:ext>
            </a:extLst>
          </p:cNvPr>
          <p:cNvCxnSpPr>
            <a:cxnSpLocks/>
            <a:stCxn id="65" idx="1"/>
            <a:endCxn id="66" idx="5"/>
          </p:cNvCxnSpPr>
          <p:nvPr/>
        </p:nvCxnSpPr>
        <p:spPr>
          <a:xfrm flipH="1" flipV="1">
            <a:off x="9619442" y="5048316"/>
            <a:ext cx="205121" cy="205575"/>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CFFB5FE-E91D-459C-9EFF-F28DBF6D76FC}"/>
              </a:ext>
            </a:extLst>
          </p:cNvPr>
          <p:cNvSpPr txBox="1"/>
          <p:nvPr/>
        </p:nvSpPr>
        <p:spPr>
          <a:xfrm>
            <a:off x="9905878" y="5430424"/>
            <a:ext cx="566181" cy="369332"/>
          </a:xfrm>
          <a:prstGeom prst="rect">
            <a:avLst/>
          </a:prstGeom>
          <a:noFill/>
        </p:spPr>
        <p:txBody>
          <a:bodyPr wrap="none" rtlCol="0">
            <a:spAutoFit/>
          </a:bodyPr>
          <a:lstStyle/>
          <a:p>
            <a:pPr algn="ctr"/>
            <a:r>
              <a:rPr lang="en-US" b="1" dirty="0"/>
              <a:t>UI 2</a:t>
            </a:r>
            <a:endParaRPr lang="en-ZA" b="1" dirty="0"/>
          </a:p>
        </p:txBody>
      </p:sp>
      <p:sp>
        <p:nvSpPr>
          <p:cNvPr id="69" name="Oval 68">
            <a:extLst>
              <a:ext uri="{FF2B5EF4-FFF2-40B4-BE49-F238E27FC236}">
                <a16:creationId xmlns:a16="http://schemas.microsoft.com/office/drawing/2014/main" id="{F3A22509-7795-49B1-B485-D1A3AF6E1D56}"/>
              </a:ext>
            </a:extLst>
          </p:cNvPr>
          <p:cNvSpPr/>
          <p:nvPr/>
        </p:nvSpPr>
        <p:spPr>
          <a:xfrm>
            <a:off x="905778" y="3134619"/>
            <a:ext cx="1021626" cy="1021626"/>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Oval 69">
            <a:extLst>
              <a:ext uri="{FF2B5EF4-FFF2-40B4-BE49-F238E27FC236}">
                <a16:creationId xmlns:a16="http://schemas.microsoft.com/office/drawing/2014/main" id="{5CF229B0-68F6-4743-AFEF-E246E001F63D}"/>
              </a:ext>
            </a:extLst>
          </p:cNvPr>
          <p:cNvSpPr/>
          <p:nvPr/>
        </p:nvSpPr>
        <p:spPr>
          <a:xfrm>
            <a:off x="2243011" y="3460144"/>
            <a:ext cx="360000" cy="360000"/>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71" name="Straight Connector 70">
            <a:extLst>
              <a:ext uri="{FF2B5EF4-FFF2-40B4-BE49-F238E27FC236}">
                <a16:creationId xmlns:a16="http://schemas.microsoft.com/office/drawing/2014/main" id="{F75622B7-AEFB-421C-B38F-0D152AA28CBE}"/>
              </a:ext>
            </a:extLst>
          </p:cNvPr>
          <p:cNvCxnSpPr>
            <a:cxnSpLocks/>
            <a:stCxn id="69" idx="6"/>
            <a:endCxn id="70" idx="2"/>
          </p:cNvCxnSpPr>
          <p:nvPr/>
        </p:nvCxnSpPr>
        <p:spPr>
          <a:xfrm flipV="1">
            <a:off x="1927404" y="3640144"/>
            <a:ext cx="315607" cy="52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1589E83C-2069-43A8-BAD7-DC6B9B5F0B90}"/>
              </a:ext>
            </a:extLst>
          </p:cNvPr>
          <p:cNvSpPr txBox="1"/>
          <p:nvPr/>
        </p:nvSpPr>
        <p:spPr>
          <a:xfrm>
            <a:off x="1021324" y="3460766"/>
            <a:ext cx="796949" cy="369332"/>
          </a:xfrm>
          <a:prstGeom prst="rect">
            <a:avLst/>
          </a:prstGeom>
          <a:noFill/>
        </p:spPr>
        <p:txBody>
          <a:bodyPr wrap="none" rtlCol="0">
            <a:spAutoFit/>
          </a:bodyPr>
          <a:lstStyle/>
          <a:p>
            <a:pPr algn="ctr"/>
            <a:r>
              <a:rPr lang="en-US" b="1" dirty="0"/>
              <a:t>Server</a:t>
            </a:r>
            <a:endParaRPr lang="en-ZA" b="1" dirty="0"/>
          </a:p>
        </p:txBody>
      </p:sp>
      <p:cxnSp>
        <p:nvCxnSpPr>
          <p:cNvPr id="82" name="Straight Connector 81">
            <a:extLst>
              <a:ext uri="{FF2B5EF4-FFF2-40B4-BE49-F238E27FC236}">
                <a16:creationId xmlns:a16="http://schemas.microsoft.com/office/drawing/2014/main" id="{0BA0243C-8477-42F3-ACDB-2D61F067B996}"/>
              </a:ext>
            </a:extLst>
          </p:cNvPr>
          <p:cNvCxnSpPr>
            <a:stCxn id="14" idx="7"/>
            <a:endCxn id="56" idx="2"/>
          </p:cNvCxnSpPr>
          <p:nvPr/>
        </p:nvCxnSpPr>
        <p:spPr>
          <a:xfrm flipV="1">
            <a:off x="7372811" y="1721387"/>
            <a:ext cx="1789738" cy="650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095B86F-431C-4706-810D-E003F1827683}"/>
              </a:ext>
            </a:extLst>
          </p:cNvPr>
          <p:cNvCxnSpPr>
            <a:cxnSpLocks/>
            <a:stCxn id="15" idx="6"/>
            <a:endCxn id="66" idx="2"/>
          </p:cNvCxnSpPr>
          <p:nvPr/>
        </p:nvCxnSpPr>
        <p:spPr>
          <a:xfrm>
            <a:off x="7425532" y="4798424"/>
            <a:ext cx="1886631" cy="122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C7FF541-EAA2-4098-9F6C-47308643B19A}"/>
              </a:ext>
            </a:extLst>
          </p:cNvPr>
          <p:cNvCxnSpPr>
            <a:cxnSpLocks/>
            <a:stCxn id="70" idx="6"/>
            <a:endCxn id="12" idx="2"/>
          </p:cNvCxnSpPr>
          <p:nvPr/>
        </p:nvCxnSpPr>
        <p:spPr>
          <a:xfrm>
            <a:off x="2603011" y="3640144"/>
            <a:ext cx="1803457" cy="5288"/>
          </a:xfrm>
          <a:prstGeom prst="line">
            <a:avLst/>
          </a:prstGeom>
        </p:spPr>
        <p:style>
          <a:lnRef idx="1">
            <a:schemeClr val="accent1"/>
          </a:lnRef>
          <a:fillRef idx="0">
            <a:schemeClr val="accent1"/>
          </a:fillRef>
          <a:effectRef idx="0">
            <a:schemeClr val="accent1"/>
          </a:effectRef>
          <a:fontRef idx="minor">
            <a:schemeClr val="tx1"/>
          </a:fontRef>
        </p:style>
      </p:cxnSp>
      <p:sp>
        <p:nvSpPr>
          <p:cNvPr id="3" name="Arrow: Down 2">
            <a:extLst>
              <a:ext uri="{FF2B5EF4-FFF2-40B4-BE49-F238E27FC236}">
                <a16:creationId xmlns:a16="http://schemas.microsoft.com/office/drawing/2014/main" id="{37EAC7A6-E8F8-4D41-A11B-7990134C7B65}"/>
              </a:ext>
            </a:extLst>
          </p:cNvPr>
          <p:cNvSpPr/>
          <p:nvPr/>
        </p:nvSpPr>
        <p:spPr>
          <a:xfrm rot="15031719">
            <a:off x="4882447" y="420878"/>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1" name="Arrow: Down 30">
            <a:extLst>
              <a:ext uri="{FF2B5EF4-FFF2-40B4-BE49-F238E27FC236}">
                <a16:creationId xmlns:a16="http://schemas.microsoft.com/office/drawing/2014/main" id="{94FD34C7-E139-454B-A454-19C444D4EF82}"/>
              </a:ext>
            </a:extLst>
          </p:cNvPr>
          <p:cNvSpPr/>
          <p:nvPr/>
        </p:nvSpPr>
        <p:spPr>
          <a:xfrm rot="15031719">
            <a:off x="4841587" y="1079636"/>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2" name="Arrow: Down 31">
            <a:extLst>
              <a:ext uri="{FF2B5EF4-FFF2-40B4-BE49-F238E27FC236}">
                <a16:creationId xmlns:a16="http://schemas.microsoft.com/office/drawing/2014/main" id="{6D80D324-C3CC-4D69-8973-EA7C8B55F10C}"/>
              </a:ext>
            </a:extLst>
          </p:cNvPr>
          <p:cNvSpPr/>
          <p:nvPr/>
        </p:nvSpPr>
        <p:spPr>
          <a:xfrm rot="15031719">
            <a:off x="4882447" y="1805542"/>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3" name="Arrow: Down 32">
            <a:extLst>
              <a:ext uri="{FF2B5EF4-FFF2-40B4-BE49-F238E27FC236}">
                <a16:creationId xmlns:a16="http://schemas.microsoft.com/office/drawing/2014/main" id="{31547213-2815-4BE0-98AC-3CFEF7904C6F}"/>
              </a:ext>
            </a:extLst>
          </p:cNvPr>
          <p:cNvSpPr/>
          <p:nvPr/>
        </p:nvSpPr>
        <p:spPr>
          <a:xfrm rot="6993064">
            <a:off x="4882446" y="4363705"/>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4" name="Arrow: Down 33">
            <a:extLst>
              <a:ext uri="{FF2B5EF4-FFF2-40B4-BE49-F238E27FC236}">
                <a16:creationId xmlns:a16="http://schemas.microsoft.com/office/drawing/2014/main" id="{FCA2E6CE-F014-4A27-ABDE-9755404DC4B8}"/>
              </a:ext>
            </a:extLst>
          </p:cNvPr>
          <p:cNvSpPr/>
          <p:nvPr/>
        </p:nvSpPr>
        <p:spPr>
          <a:xfrm rot="7411265">
            <a:off x="4882446" y="5164894"/>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35" name="Arrow: Down 34">
            <a:extLst>
              <a:ext uri="{FF2B5EF4-FFF2-40B4-BE49-F238E27FC236}">
                <a16:creationId xmlns:a16="http://schemas.microsoft.com/office/drawing/2014/main" id="{80948EAD-0CC3-45F1-B564-4D88C9600F09}"/>
              </a:ext>
            </a:extLst>
          </p:cNvPr>
          <p:cNvSpPr/>
          <p:nvPr/>
        </p:nvSpPr>
        <p:spPr>
          <a:xfrm rot="7220201">
            <a:off x="4882446" y="5748369"/>
            <a:ext cx="688436" cy="11146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Createw</a:t>
            </a:r>
            <a:endParaRPr lang="en-ZA" dirty="0"/>
          </a:p>
        </p:txBody>
      </p:sp>
      <p:sp>
        <p:nvSpPr>
          <p:cNvPr id="5" name="Oval 4">
            <a:extLst>
              <a:ext uri="{FF2B5EF4-FFF2-40B4-BE49-F238E27FC236}">
                <a16:creationId xmlns:a16="http://schemas.microsoft.com/office/drawing/2014/main" id="{4AF3B970-94FE-49FE-89B8-26FA8E51E02B}"/>
              </a:ext>
            </a:extLst>
          </p:cNvPr>
          <p:cNvSpPr/>
          <p:nvPr/>
        </p:nvSpPr>
        <p:spPr>
          <a:xfrm>
            <a:off x="6460339" y="1834460"/>
            <a:ext cx="1187576" cy="1209041"/>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Oval 36">
            <a:extLst>
              <a:ext uri="{FF2B5EF4-FFF2-40B4-BE49-F238E27FC236}">
                <a16:creationId xmlns:a16="http://schemas.microsoft.com/office/drawing/2014/main" id="{1807E33A-5523-442A-BAE3-985D7C7FF655}"/>
              </a:ext>
            </a:extLst>
          </p:cNvPr>
          <p:cNvSpPr/>
          <p:nvPr/>
        </p:nvSpPr>
        <p:spPr>
          <a:xfrm>
            <a:off x="4134240" y="2964028"/>
            <a:ext cx="963625" cy="1103996"/>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Oval 38">
            <a:extLst>
              <a:ext uri="{FF2B5EF4-FFF2-40B4-BE49-F238E27FC236}">
                <a16:creationId xmlns:a16="http://schemas.microsoft.com/office/drawing/2014/main" id="{864B3ED2-D290-414A-98EA-6C6364062E17}"/>
              </a:ext>
            </a:extLst>
          </p:cNvPr>
          <p:cNvSpPr/>
          <p:nvPr/>
        </p:nvSpPr>
        <p:spPr>
          <a:xfrm>
            <a:off x="6796451" y="4350010"/>
            <a:ext cx="963625" cy="1103996"/>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C4A7197B-4CDA-4391-B8CF-013DA7D4951D}"/>
              </a:ext>
            </a:extLst>
          </p:cNvPr>
          <p:cNvSpPr txBox="1"/>
          <p:nvPr/>
        </p:nvSpPr>
        <p:spPr>
          <a:xfrm>
            <a:off x="6622604" y="1463624"/>
            <a:ext cx="1166281" cy="369332"/>
          </a:xfrm>
          <a:prstGeom prst="rect">
            <a:avLst/>
          </a:prstGeom>
          <a:noFill/>
        </p:spPr>
        <p:txBody>
          <a:bodyPr wrap="none" rtlCol="0">
            <a:spAutoFit/>
          </a:bodyPr>
          <a:lstStyle/>
          <a:p>
            <a:r>
              <a:rPr lang="en-US" dirty="0">
                <a:solidFill>
                  <a:srgbClr val="FF0000"/>
                </a:solidFill>
              </a:rPr>
              <a:t>Disruption</a:t>
            </a:r>
            <a:endParaRPr lang="en-ZA" dirty="0">
              <a:solidFill>
                <a:srgbClr val="FF0000"/>
              </a:solidFill>
            </a:endParaRPr>
          </a:p>
        </p:txBody>
      </p:sp>
      <p:sp>
        <p:nvSpPr>
          <p:cNvPr id="40" name="TextBox 39">
            <a:extLst>
              <a:ext uri="{FF2B5EF4-FFF2-40B4-BE49-F238E27FC236}">
                <a16:creationId xmlns:a16="http://schemas.microsoft.com/office/drawing/2014/main" id="{32480083-34F5-456B-8493-1CC78CE2FF9B}"/>
              </a:ext>
            </a:extLst>
          </p:cNvPr>
          <p:cNvSpPr txBox="1"/>
          <p:nvPr/>
        </p:nvSpPr>
        <p:spPr>
          <a:xfrm>
            <a:off x="7632672" y="2567970"/>
            <a:ext cx="1092735" cy="369332"/>
          </a:xfrm>
          <a:prstGeom prst="rect">
            <a:avLst/>
          </a:prstGeom>
          <a:noFill/>
        </p:spPr>
        <p:txBody>
          <a:bodyPr wrap="none" rtlCol="0">
            <a:spAutoFit/>
          </a:bodyPr>
          <a:lstStyle/>
          <a:p>
            <a:r>
              <a:rPr lang="en-US" dirty="0">
                <a:solidFill>
                  <a:srgbClr val="FF0000"/>
                </a:solidFill>
              </a:rPr>
              <a:t>New Tech</a:t>
            </a:r>
            <a:endParaRPr lang="en-ZA" dirty="0">
              <a:solidFill>
                <a:srgbClr val="FF0000"/>
              </a:solidFill>
            </a:endParaRPr>
          </a:p>
        </p:txBody>
      </p:sp>
      <p:sp>
        <p:nvSpPr>
          <p:cNvPr id="41" name="TextBox 40">
            <a:extLst>
              <a:ext uri="{FF2B5EF4-FFF2-40B4-BE49-F238E27FC236}">
                <a16:creationId xmlns:a16="http://schemas.microsoft.com/office/drawing/2014/main" id="{09C1E58E-3D5C-4ECD-9D01-12A7815C3BA3}"/>
              </a:ext>
            </a:extLst>
          </p:cNvPr>
          <p:cNvSpPr txBox="1"/>
          <p:nvPr/>
        </p:nvSpPr>
        <p:spPr>
          <a:xfrm>
            <a:off x="2735215" y="3709689"/>
            <a:ext cx="1555426" cy="369332"/>
          </a:xfrm>
          <a:prstGeom prst="rect">
            <a:avLst/>
          </a:prstGeom>
          <a:noFill/>
          <a:ln>
            <a:noFill/>
          </a:ln>
        </p:spPr>
        <p:txBody>
          <a:bodyPr wrap="none" rtlCol="0">
            <a:spAutoFit/>
          </a:bodyPr>
          <a:lstStyle/>
          <a:p>
            <a:r>
              <a:rPr lang="en-US" dirty="0">
                <a:solidFill>
                  <a:srgbClr val="FFC000"/>
                </a:solidFill>
              </a:rPr>
              <a:t>Plumbing/Slog</a:t>
            </a:r>
            <a:endParaRPr lang="en-ZA" dirty="0">
              <a:solidFill>
                <a:srgbClr val="FFC000"/>
              </a:solidFill>
            </a:endParaRPr>
          </a:p>
        </p:txBody>
      </p:sp>
    </p:spTree>
    <p:extLst>
      <p:ext uri="{BB962C8B-B14F-4D97-AF65-F5344CB8AC3E}">
        <p14:creationId xmlns:p14="http://schemas.microsoft.com/office/powerpoint/2010/main" val="1095148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A51DB-1D9B-48D9-B999-FE324ED46CC7}"/>
              </a:ext>
            </a:extLst>
          </p:cNvPr>
          <p:cNvSpPr>
            <a:spLocks noGrp="1"/>
          </p:cNvSpPr>
          <p:nvPr>
            <p:ph type="title"/>
          </p:nvPr>
        </p:nvSpPr>
        <p:spPr/>
        <p:txBody>
          <a:bodyPr>
            <a:normAutofit fontScale="90000"/>
          </a:bodyPr>
          <a:lstStyle/>
          <a:p>
            <a:r>
              <a:rPr lang="en-US" dirty="0"/>
              <a:t>The trick</a:t>
            </a:r>
            <a:endParaRPr lang="en-ZA" dirty="0"/>
          </a:p>
        </p:txBody>
      </p:sp>
      <p:sp>
        <p:nvSpPr>
          <p:cNvPr id="3" name="Content Placeholder 2">
            <a:extLst>
              <a:ext uri="{FF2B5EF4-FFF2-40B4-BE49-F238E27FC236}">
                <a16:creationId xmlns:a16="http://schemas.microsoft.com/office/drawing/2014/main" id="{400D3282-BD46-44E0-8BE8-5DD072D1E83F}"/>
              </a:ext>
            </a:extLst>
          </p:cNvPr>
          <p:cNvSpPr>
            <a:spLocks noGrp="1"/>
          </p:cNvSpPr>
          <p:nvPr>
            <p:ph idx="1"/>
          </p:nvPr>
        </p:nvSpPr>
        <p:spPr/>
        <p:txBody>
          <a:bodyPr/>
          <a:lstStyle/>
          <a:p>
            <a:r>
              <a:rPr lang="en-US" dirty="0"/>
              <a:t>The trick is that:</a:t>
            </a:r>
          </a:p>
          <a:p>
            <a:pPr lvl="1"/>
            <a:r>
              <a:rPr lang="en-US" dirty="0"/>
              <a:t>Instead of picking only 1 stream interface between systems, we should allow multiple so that the system can opt into which ever stream is most appropriate for what it is trying to do at that time.</a:t>
            </a:r>
          </a:p>
          <a:p>
            <a:pPr lvl="2"/>
            <a:r>
              <a:rPr lang="en-US" dirty="0" err="1"/>
              <a:t>Eg</a:t>
            </a:r>
            <a:r>
              <a:rPr lang="en-US" dirty="0"/>
              <a:t>: At the first interaction, the UI is interested in a snapshot of the model.</a:t>
            </a:r>
          </a:p>
          <a:p>
            <a:pPr lvl="3"/>
            <a:r>
              <a:rPr lang="en-US" dirty="0"/>
              <a:t>It therefore taps into the commit stream to get the first snapshot it wants to show.</a:t>
            </a:r>
          </a:p>
          <a:p>
            <a:pPr lvl="3"/>
            <a:r>
              <a:rPr lang="en-US" dirty="0"/>
              <a:t>After it has the first commit snapshot, it can unsubscribe from that stream and subscribe to the delta stream (of CUD) messages.</a:t>
            </a:r>
            <a:endParaRPr lang="en-ZA" dirty="0"/>
          </a:p>
        </p:txBody>
      </p:sp>
    </p:spTree>
    <p:extLst>
      <p:ext uri="{BB962C8B-B14F-4D97-AF65-F5344CB8AC3E}">
        <p14:creationId xmlns:p14="http://schemas.microsoft.com/office/powerpoint/2010/main" val="106797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FB31-10DC-4D90-9FC9-A28FB596B6AC}"/>
              </a:ext>
            </a:extLst>
          </p:cNvPr>
          <p:cNvSpPr>
            <a:spLocks noGrp="1"/>
          </p:cNvSpPr>
          <p:nvPr>
            <p:ph type="title"/>
          </p:nvPr>
        </p:nvSpPr>
        <p:spPr/>
        <p:txBody>
          <a:bodyPr>
            <a:normAutofit fontScale="90000"/>
          </a:bodyPr>
          <a:lstStyle/>
          <a:p>
            <a:r>
              <a:rPr lang="en-US" dirty="0"/>
              <a:t>Ideas from Charis</a:t>
            </a:r>
            <a:endParaRPr lang="en-ZA" dirty="0"/>
          </a:p>
        </p:txBody>
      </p:sp>
      <p:sp>
        <p:nvSpPr>
          <p:cNvPr id="3" name="Content Placeholder 2">
            <a:extLst>
              <a:ext uri="{FF2B5EF4-FFF2-40B4-BE49-F238E27FC236}">
                <a16:creationId xmlns:a16="http://schemas.microsoft.com/office/drawing/2014/main" id="{792DC69E-E8CC-457D-9CDB-3446BF14E8CF}"/>
              </a:ext>
            </a:extLst>
          </p:cNvPr>
          <p:cNvSpPr>
            <a:spLocks noGrp="1"/>
          </p:cNvSpPr>
          <p:nvPr>
            <p:ph idx="1"/>
          </p:nvPr>
        </p:nvSpPr>
        <p:spPr/>
        <p:txBody>
          <a:bodyPr>
            <a:normAutofit fontScale="40000" lnSpcReduction="20000"/>
          </a:bodyPr>
          <a:lstStyle/>
          <a:p>
            <a:r>
              <a:rPr lang="en-US" dirty="0"/>
              <a:t>Keeping track of certain kinds of changes (events) allows you to keep track of changes that might be problematic</a:t>
            </a:r>
          </a:p>
          <a:p>
            <a:pPr lvl="1"/>
            <a:r>
              <a:rPr lang="en-US" dirty="0"/>
              <a:t>It means you can back track.</a:t>
            </a:r>
          </a:p>
          <a:p>
            <a:pPr lvl="1"/>
            <a:r>
              <a:rPr lang="en-US" dirty="0"/>
              <a:t>You can go back to your logs (audit)</a:t>
            </a:r>
          </a:p>
          <a:p>
            <a:pPr lvl="1"/>
            <a:r>
              <a:rPr lang="en-US" dirty="0"/>
              <a:t>Allows you to have an awareness (in that environment)</a:t>
            </a:r>
          </a:p>
          <a:p>
            <a:pPr lvl="1"/>
            <a:endParaRPr lang="en-US" dirty="0"/>
          </a:p>
          <a:p>
            <a:r>
              <a:rPr lang="en-US" dirty="0"/>
              <a:t>Reinforcement environment</a:t>
            </a:r>
          </a:p>
          <a:p>
            <a:pPr lvl="1"/>
            <a:r>
              <a:rPr lang="en-US" dirty="0"/>
              <a:t>Past actions can inform future developments</a:t>
            </a:r>
          </a:p>
          <a:p>
            <a:pPr lvl="1"/>
            <a:r>
              <a:rPr lang="en-US" dirty="0"/>
              <a:t>When things go wrong you cant go back to see what were the triggers/reasons.</a:t>
            </a:r>
          </a:p>
          <a:p>
            <a:pPr lvl="1"/>
            <a:r>
              <a:rPr lang="en-US" dirty="0"/>
              <a:t>This environment has the capacity to learn from itself.</a:t>
            </a:r>
          </a:p>
          <a:p>
            <a:pPr lvl="1"/>
            <a:endParaRPr lang="en-US" dirty="0"/>
          </a:p>
          <a:p>
            <a:r>
              <a:rPr lang="en-US" dirty="0"/>
              <a:t>Having an environment where you have a gateway between the two worlds (Static and Active environment)</a:t>
            </a:r>
          </a:p>
          <a:p>
            <a:pPr lvl="1"/>
            <a:r>
              <a:rPr lang="en-US" dirty="0"/>
              <a:t>Sometimes the static world has to be protected from the active world where mistakes can be made.</a:t>
            </a:r>
          </a:p>
          <a:p>
            <a:pPr lvl="1"/>
            <a:r>
              <a:rPr lang="en-US" dirty="0"/>
              <a:t>This can unify data flows.</a:t>
            </a:r>
          </a:p>
          <a:p>
            <a:pPr lvl="1"/>
            <a:r>
              <a:rPr lang="en-US" dirty="0"/>
              <a:t>Validate it, check the credibility of it.</a:t>
            </a:r>
          </a:p>
          <a:p>
            <a:pPr lvl="1"/>
            <a:r>
              <a:rPr lang="en-US" dirty="0"/>
              <a:t>The static environment, you don’t want to mess it up.</a:t>
            </a:r>
          </a:p>
          <a:p>
            <a:pPr lvl="1"/>
            <a:r>
              <a:rPr lang="en-US" dirty="0"/>
              <a:t>That gateway is an ideal way of not loosing the important things that you need to maintain.</a:t>
            </a:r>
          </a:p>
          <a:p>
            <a:pPr lvl="1"/>
            <a:endParaRPr lang="en-US" dirty="0"/>
          </a:p>
          <a:p>
            <a:r>
              <a:rPr lang="en-US" dirty="0"/>
              <a:t>If I am a data scientist and I am model building, and I change my methodology… if I had an interface like this and take my new results and check it against previous predictions, </a:t>
            </a:r>
          </a:p>
          <a:p>
            <a:pPr lvl="1"/>
            <a:r>
              <a:rPr lang="en-US" dirty="0"/>
              <a:t>Go into an environment</a:t>
            </a:r>
          </a:p>
          <a:p>
            <a:pPr lvl="1"/>
            <a:r>
              <a:rPr lang="en-US" dirty="0"/>
              <a:t>Do a 1000 checks for me</a:t>
            </a:r>
          </a:p>
          <a:p>
            <a:pPr lvl="1"/>
            <a:r>
              <a:rPr lang="en-US" dirty="0"/>
              <a:t>Come back and say that there are consequences to the changes you made and let you know – makes you aware of the impact of your changes</a:t>
            </a:r>
          </a:p>
          <a:p>
            <a:pPr lvl="1"/>
            <a:r>
              <a:rPr lang="en-US" dirty="0"/>
              <a:t>Raising a flag for a future event.</a:t>
            </a:r>
          </a:p>
          <a:p>
            <a:pPr lvl="1"/>
            <a:r>
              <a:rPr lang="en-US" dirty="0"/>
              <a:t>To be able to keep track of the consequences of my changes, while I am working on sage maker – there is something there that says “hold on, before you update here are things that you need to be aware of”.</a:t>
            </a:r>
          </a:p>
          <a:p>
            <a:pPr lvl="1"/>
            <a:r>
              <a:rPr lang="en-US" dirty="0"/>
              <a:t>The kind of checks you may need you may really be more sophisticated to what we can do.</a:t>
            </a:r>
          </a:p>
          <a:p>
            <a:pPr lvl="2"/>
            <a:r>
              <a:rPr lang="en-US" dirty="0"/>
              <a:t>We can tap into richness that is externalized and possibly expensive/time consuming to get but it can catch up to your fast path (branch) over an extended period of time. The branches will eventually catch up.</a:t>
            </a:r>
            <a:endParaRPr lang="en-ZA" dirty="0"/>
          </a:p>
        </p:txBody>
      </p:sp>
    </p:spTree>
    <p:extLst>
      <p:ext uri="{BB962C8B-B14F-4D97-AF65-F5344CB8AC3E}">
        <p14:creationId xmlns:p14="http://schemas.microsoft.com/office/powerpoint/2010/main" val="344618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793</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Synchatron</vt:lpstr>
      <vt:lpstr>Objectives</vt:lpstr>
      <vt:lpstr>CRUSHED</vt:lpstr>
      <vt:lpstr>The need for Synchatrons</vt:lpstr>
      <vt:lpstr>Notation</vt:lpstr>
      <vt:lpstr>Notation</vt:lpstr>
      <vt:lpstr>Notation</vt:lpstr>
      <vt:lpstr>The trick</vt:lpstr>
      <vt:lpstr>Ideas from Charis</vt:lpstr>
      <vt:lpstr>Sync Branch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CRUSHED</dc:title>
  <dc:creator>Lukasz Machowski</dc:creator>
  <cp:lastModifiedBy>Lukasz Machowski</cp:lastModifiedBy>
  <cp:revision>23</cp:revision>
  <dcterms:created xsi:type="dcterms:W3CDTF">2020-02-29T05:35:43Z</dcterms:created>
  <dcterms:modified xsi:type="dcterms:W3CDTF">2020-06-27T10:25:36Z</dcterms:modified>
</cp:coreProperties>
</file>