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80" r:id="rId11"/>
    <p:sldId id="258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5850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42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2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4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1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98" y="2345719"/>
            <a:ext cx="6551782" cy="2409161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E659B"/>
                </a:solidFill>
              </a:rPr>
              <a:t>The 2019 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1" y="1624259"/>
            <a:ext cx="4115143" cy="3852079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2886" y="4892418"/>
            <a:ext cx="3219994" cy="108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NANDHINI M</a:t>
            </a:r>
          </a:p>
          <a:p>
            <a:pPr marL="0" indent="0">
              <a:buNone/>
            </a:pPr>
            <a:r>
              <a:rPr lang="en-US" dirty="0"/>
              <a:t>04 JULY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514"/>
            <a:ext cx="10515600" cy="783772"/>
          </a:xfrm>
        </p:spPr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393145"/>
            <a:ext cx="4548924" cy="341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Findings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3145"/>
            <a:ext cx="5181600" cy="614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Implications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699E0-3CBC-B096-3ED0-78B55E8E3EB8}"/>
              </a:ext>
            </a:extLst>
          </p:cNvPr>
          <p:cNvSpPr txBox="1"/>
          <p:nvPr/>
        </p:nvSpPr>
        <p:spPr>
          <a:xfrm>
            <a:off x="471340" y="2295854"/>
            <a:ext cx="4741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•MySQL as most used database.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•Lack of interest in Microsoft SQL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Server and SQLite.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•Increasing interest in PostgreSQL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and MongoDB.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14510-E56F-35BC-08DA-084D15E4E265}"/>
              </a:ext>
            </a:extLst>
          </p:cNvPr>
          <p:cNvSpPr txBox="1"/>
          <p:nvPr/>
        </p:nvSpPr>
        <p:spPr>
          <a:xfrm>
            <a:off x="5362740" y="2295854"/>
            <a:ext cx="64395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•Microsoft SQL Server and SQLite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losing ground in the market.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•PostgreSQL and MongoDB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establishment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1674" y="2144379"/>
            <a:ext cx="827123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Created my dashboard can be find out below link</a:t>
            </a:r>
          </a:p>
          <a:p>
            <a:pPr marL="0" indent="0">
              <a:buNone/>
            </a:pPr>
            <a:r>
              <a:rPr lang="en-US" sz="2400" dirty="0"/>
              <a:t>https://github.com/nansa93/-Coursera-IBM-Data-Analyst-Capstone-Project.git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0" y="1901819"/>
            <a:ext cx="2357487" cy="28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80"/>
            <a:ext cx="10515600" cy="57476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F611B-FFA1-17B4-9D9B-1D3144FC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1387370"/>
            <a:ext cx="10306593" cy="465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766"/>
            <a:ext cx="10515600" cy="718458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USAGE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FBBDCC-9359-73E2-31EC-2DC399FF1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229"/>
            <a:ext cx="10800806" cy="4574171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675899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5E720-5326-9BA9-4834-B40FF104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369"/>
            <a:ext cx="10515600" cy="486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78566" y="1690688"/>
            <a:ext cx="3227229" cy="3922032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1" y="1690688"/>
            <a:ext cx="714756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IBM Plex Mono Text"/>
              </a:rPr>
              <a:t>The dominance of JavaScript and HTML/CSS and the adoption of MySQL as the leading database management system</a:t>
            </a:r>
          </a:p>
          <a:p>
            <a:r>
              <a:rPr lang="en-US" sz="2400" dirty="0">
                <a:latin typeface="IBM Plex Mono Text"/>
              </a:rPr>
              <a:t> Highlights the central role of web development in the programming landscape</a:t>
            </a:r>
          </a:p>
          <a:p>
            <a:r>
              <a:rPr lang="en-US" sz="2400" dirty="0">
                <a:latin typeface="IBM Plex Mono Text"/>
              </a:rPr>
              <a:t>Opens up discussions on the significance of client-side scripting and styling, trends in web development frameworks, and the evolving nature of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5993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01160"/>
            <a:ext cx="5446776" cy="2831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•JavaScript widely used and TypeScript getting popular. </a:t>
            </a:r>
          </a:p>
          <a:p>
            <a:pPr marL="0" indent="0">
              <a:buNone/>
            </a:pPr>
            <a:r>
              <a:rPr lang="en-US" sz="2400" dirty="0"/>
              <a:t>•Over 90% young male developers. •Developers mostly located in developed countries.</a:t>
            </a:r>
            <a:endParaRPr lang="en-US" sz="2400" dirty="0">
              <a:latin typeface="IBM Plex Mono Text" panose="020B0509050203000203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79132"/>
            <a:ext cx="5181600" cy="30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•JavaScript and TypeScript web frames gaining followers. </a:t>
            </a:r>
          </a:p>
          <a:p>
            <a:pPr marL="0" indent="0">
              <a:buNone/>
            </a:pPr>
            <a:r>
              <a:rPr lang="en-US" sz="2400" dirty="0"/>
              <a:t>•Global polarization of developers location and gender. </a:t>
            </a:r>
          </a:p>
          <a:p>
            <a:pPr marL="0" indent="0">
              <a:buNone/>
            </a:pPr>
            <a:r>
              <a:rPr lang="en-US" sz="2400" dirty="0"/>
              <a:t>•Young developers without postgrad studies on its majority.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B5BC-8769-F4BF-BB4A-57DD65F3CCD5}"/>
              </a:ext>
            </a:extLst>
          </p:cNvPr>
          <p:cNvSpPr txBox="1"/>
          <p:nvPr/>
        </p:nvSpPr>
        <p:spPr>
          <a:xfrm>
            <a:off x="979714" y="1363960"/>
            <a:ext cx="197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Findings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682E9-786E-C780-5BA9-D67C5E7C5A3C}"/>
              </a:ext>
            </a:extLst>
          </p:cNvPr>
          <p:cNvSpPr txBox="1"/>
          <p:nvPr/>
        </p:nvSpPr>
        <p:spPr>
          <a:xfrm>
            <a:off x="6348097" y="1363960"/>
            <a:ext cx="292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Implications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5245" y="1825625"/>
            <a:ext cx="73285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Developers are people with very marked characteristics.</a:t>
            </a:r>
          </a:p>
          <a:p>
            <a:r>
              <a:rPr lang="en-US" sz="2400" dirty="0"/>
              <a:t>A good idea of popularity trends of different  tools, platforms and languages can be obtained.</a:t>
            </a:r>
          </a:p>
          <a:p>
            <a:r>
              <a:rPr lang="en-US" sz="2400" dirty="0"/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4054" y="2047908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Job Postings Chart</a:t>
            </a:r>
          </a:p>
          <a:p>
            <a:r>
              <a:rPr lang="en-US" dirty="0"/>
              <a:t>Popular Languages 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11DB6D-AC42-7109-1D48-4CF7C41592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7141" y="1708614"/>
            <a:ext cx="9125147" cy="426798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4" y="1662094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3656" y="1825625"/>
            <a:ext cx="709014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Executive Summary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Methodology</a:t>
            </a:r>
          </a:p>
          <a:p>
            <a:r>
              <a:rPr lang="en-US" sz="2400" dirty="0"/>
              <a:t>Results</a:t>
            </a:r>
          </a:p>
          <a:p>
            <a:pPr lvl="1"/>
            <a:r>
              <a:rPr lang="en-US" dirty="0"/>
              <a:t>Visualization – Charts</a:t>
            </a:r>
          </a:p>
          <a:p>
            <a:pPr lvl="1"/>
            <a:r>
              <a:rPr lang="en-US" dirty="0"/>
              <a:t>Dashboard</a:t>
            </a:r>
          </a:p>
          <a:p>
            <a:r>
              <a:rPr lang="en-US" sz="2400" dirty="0"/>
              <a:t>Discussion</a:t>
            </a:r>
          </a:p>
          <a:p>
            <a:pPr lvl="1"/>
            <a:r>
              <a:rPr lang="en-US" dirty="0"/>
              <a:t>Findings &amp; Implications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4E5E6-B6F9-2DB6-0038-A1D54E5A1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4974" y="1508289"/>
            <a:ext cx="9426804" cy="4072379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94074" y="1510127"/>
            <a:ext cx="8442252" cy="49013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• </a:t>
            </a:r>
            <a:r>
              <a:rPr lang="en-US" sz="2100" dirty="0"/>
              <a:t>Top programming languages in demand:</a:t>
            </a:r>
          </a:p>
          <a:p>
            <a:pPr marL="0" indent="0">
              <a:buNone/>
            </a:pPr>
            <a:r>
              <a:rPr lang="en-US" sz="2100" dirty="0"/>
              <a:t>	• JavaScript, HTML/CSS, SQL, Bash/Shell/PowerShell, Python</a:t>
            </a:r>
          </a:p>
          <a:p>
            <a:pPr marL="0" indent="0">
              <a:buNone/>
            </a:pPr>
            <a:r>
              <a:rPr lang="en-US" sz="2100" dirty="0"/>
              <a:t> • Top database skills in demand:</a:t>
            </a:r>
          </a:p>
          <a:p>
            <a:pPr marL="0" indent="0">
              <a:buNone/>
            </a:pPr>
            <a:r>
              <a:rPr lang="en-US" sz="2100" dirty="0"/>
              <a:t> 	• My SQL, Microsoft SQL Server, PostgreSQL, SQLite, MongoDB</a:t>
            </a:r>
          </a:p>
          <a:p>
            <a:pPr marL="0" indent="0">
              <a:buNone/>
            </a:pPr>
            <a:r>
              <a:rPr lang="en-US" sz="2100" dirty="0"/>
              <a:t> • Popular platforms:</a:t>
            </a:r>
          </a:p>
          <a:p>
            <a:pPr marL="0" indent="0">
              <a:buNone/>
            </a:pPr>
            <a:r>
              <a:rPr lang="en-US" sz="2100" dirty="0"/>
              <a:t> 	• Windows, Linux, Docker, AWS, Slack</a:t>
            </a:r>
          </a:p>
          <a:p>
            <a:pPr marL="0" indent="0">
              <a:buNone/>
            </a:pPr>
            <a:r>
              <a:rPr lang="en-US" sz="2100" dirty="0"/>
              <a:t> • Popular Web Frames:</a:t>
            </a:r>
          </a:p>
          <a:p>
            <a:pPr marL="0" indent="0">
              <a:buNone/>
            </a:pPr>
            <a:r>
              <a:rPr lang="en-US" sz="2100" dirty="0"/>
              <a:t> 	• jQuery, Angular/Angular.js, React.js, ASP.NET, Express</a:t>
            </a:r>
          </a:p>
          <a:p>
            <a:pPr marL="0" indent="0">
              <a:buNone/>
            </a:pPr>
            <a:r>
              <a:rPr lang="en-US" sz="2100" dirty="0"/>
              <a:t> • Future Technology Trend:</a:t>
            </a:r>
          </a:p>
          <a:p>
            <a:pPr marL="0" indent="0">
              <a:buNone/>
            </a:pPr>
            <a:r>
              <a:rPr lang="en-US" sz="2100" dirty="0"/>
              <a:t> 	• Python takes the third row, followed by SQL and TypeScript</a:t>
            </a:r>
          </a:p>
          <a:p>
            <a:pPr marL="0" indent="0">
              <a:buNone/>
            </a:pPr>
            <a:r>
              <a:rPr lang="en-US" sz="2100" dirty="0"/>
              <a:t> 	• Redis and Elasticsearch also place in Top 5</a:t>
            </a:r>
          </a:p>
          <a:p>
            <a:pPr marL="0" indent="0">
              <a:buNone/>
            </a:pPr>
            <a:r>
              <a:rPr lang="en-US" sz="2100" dirty="0"/>
              <a:t> 	• Android is in the Top 5 demanded platforms, the rest remains</a:t>
            </a:r>
          </a:p>
          <a:p>
            <a:pPr marL="0" indent="0">
              <a:buNone/>
            </a:pPr>
            <a:r>
              <a:rPr lang="en-US" sz="2100" dirty="0"/>
              <a:t> 	• React.js takes the first row and Vue.js is the latest addition as the last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8" y="2196437"/>
            <a:ext cx="2850997" cy="275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839972"/>
            <a:ext cx="7647865" cy="531628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6" y="1901819"/>
            <a:ext cx="2748313" cy="2861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76429-BA6D-615B-6753-5DA3F6EFCE13}"/>
              </a:ext>
            </a:extLst>
          </p:cNvPr>
          <p:cNvSpPr txBox="1"/>
          <p:nvPr/>
        </p:nvSpPr>
        <p:spPr>
          <a:xfrm>
            <a:off x="3274828" y="1371600"/>
            <a:ext cx="839972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• In the realm of programming and technology,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several key trends have emerged in recent years.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These insights shed light on the evolving landscape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of programming languages, web frameworks, and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the demographics of professional developers.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Stack Overflow conducts an inclusive survey of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individuals engaged in coding globally.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Covering a wide array of topics from preferred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technologies to career aspirations, 2019 marks the 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9th consecutive year of survey publication.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Nearly 90,000 developers participated in the 20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minute survey in 2019 Survey.</a:t>
            </a:r>
          </a:p>
          <a:p>
            <a:r>
              <a:rPr lang="en-US" sz="2400" dirty="0">
                <a:solidFill>
                  <a:schemeClr val="accent1"/>
                </a:solidFill>
                <a:latin typeface="IBM Plex Mono Text" panose="020B0509050203000203"/>
              </a:rPr>
              <a:t> • Let's explore some of the notable findings.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5191" y="1506648"/>
            <a:ext cx="76247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is based on the survey conducted by Stack Overflow from January 23 to February 14 and involved 88,883 software developers from 179 countries.</a:t>
            </a:r>
          </a:p>
          <a:p>
            <a:r>
              <a:rPr lang="en-US" sz="2400" dirty="0"/>
              <a:t>Familiarization with this dataset was achieved through completing IBM labs on Coursera, which encompassed topics such as Web Scraping, Dataset Exploration, Data Wrangling, Exploratory Data Analysis, and Data Visualization</a:t>
            </a:r>
          </a:p>
          <a:p>
            <a:r>
              <a:rPr lang="en-US" sz="2400" dirty="0"/>
              <a:t>Data analysis and visualization was conducted via IBM Cognos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3" y="1702205"/>
            <a:ext cx="2890596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E58FE-409B-82B0-2831-156B3F24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9" y="1690688"/>
            <a:ext cx="2227318" cy="26592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EE5D0F-5D6E-622D-EDA9-AF93459E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65519" y="1528354"/>
            <a:ext cx="8461742" cy="4648609"/>
          </a:xfrm>
        </p:spPr>
        <p:txBody>
          <a:bodyPr>
            <a:normAutofit/>
          </a:bodyPr>
          <a:lstStyle/>
          <a:p>
            <a:r>
              <a:rPr lang="en-US" sz="2000" dirty="0"/>
              <a:t>Python overtakes Java, becoming the 5th most preferred language with significant growth. It stands as the fastest growing major programming language</a:t>
            </a:r>
          </a:p>
          <a:p>
            <a:r>
              <a:rPr lang="en-US" sz="2000" dirty="0"/>
              <a:t>JavaScript remains the most used programming language. </a:t>
            </a:r>
          </a:p>
          <a:p>
            <a:r>
              <a:rPr lang="en-US" sz="2000" dirty="0"/>
              <a:t> jQuery is the most widely used among web frameworks, with React.js surpassing Angular in developer usage this year.</a:t>
            </a:r>
          </a:p>
          <a:p>
            <a:r>
              <a:rPr lang="en-US" sz="2000" dirty="0"/>
              <a:t>Globally, men represent approximately 90% of respondents, with higher female representation among students than professional developers in regions like the US, India, and the UK</a:t>
            </a:r>
          </a:p>
          <a:p>
            <a:r>
              <a:rPr lang="en-US" sz="2000" dirty="0"/>
              <a:t>Around 3/4 of professional developers globally hold at least a bachelor's degree, aligning with past findings.</a:t>
            </a:r>
          </a:p>
          <a:p>
            <a:r>
              <a:rPr lang="en-US" sz="2000" dirty="0"/>
              <a:t>3/4 of survey respondents in professional developer roles are under 35 years old.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BD6A-B321-61F5-027A-37189FA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613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C4E24-8415-B674-A3CA-C5064812CD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50000"/>
          <a:stretch/>
        </p:blipFill>
        <p:spPr>
          <a:xfrm>
            <a:off x="838200" y="2517256"/>
            <a:ext cx="5079274" cy="33740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98D49-0AD9-9B42-0741-5D984B728236}"/>
              </a:ext>
            </a:extLst>
          </p:cNvPr>
          <p:cNvSpPr txBox="1"/>
          <p:nvPr/>
        </p:nvSpPr>
        <p:spPr>
          <a:xfrm>
            <a:off x="1685109" y="1815383"/>
            <a:ext cx="3095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78933-DF3C-B6A4-67BF-3C55ECE59D5D}"/>
              </a:ext>
            </a:extLst>
          </p:cNvPr>
          <p:cNvSpPr txBox="1"/>
          <p:nvPr/>
        </p:nvSpPr>
        <p:spPr>
          <a:xfrm>
            <a:off x="7302137" y="1815383"/>
            <a:ext cx="343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Following Year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0585ED-826C-454A-16BC-D2EBDF058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77" y="2517257"/>
            <a:ext cx="4972623" cy="337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954"/>
            <a:ext cx="10515600" cy="67927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PROGRAMMING LANGUAGE TRENDS – FINDINGS &amp; IMPLICATION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031" y="1439718"/>
            <a:ext cx="4000144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387" y="1439718"/>
            <a:ext cx="3924201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1FD4B-1EF5-EACB-4D6F-39A13E5B108A}"/>
              </a:ext>
            </a:extLst>
          </p:cNvPr>
          <p:cNvSpPr txBox="1"/>
          <p:nvPr/>
        </p:nvSpPr>
        <p:spPr>
          <a:xfrm>
            <a:off x="642990" y="1941657"/>
            <a:ext cx="4846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JavaScript and HTML/CSS emerge as the most used programming languages among all respondents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 SQL also maintains a significant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Python just edged out Java 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overall ranking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AEA77-C816-63BA-605A-ACF9FD078EAA}"/>
              </a:ext>
            </a:extLst>
          </p:cNvPr>
          <p:cNvSpPr txBox="1"/>
          <p:nvPr/>
        </p:nvSpPr>
        <p:spPr>
          <a:xfrm>
            <a:off x="5421086" y="1937209"/>
            <a:ext cx="64269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 • The dominance of JavaScript and HTML/CSS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underscores their indispensability in modern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web development, highlighting the importance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of mastering them for developers.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• The high usage of SQL emphasizes the critical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role of data management and querying in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modern software applications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 • The rise of Python might also reflect its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versatility and ease of use, attracting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developers across various domains from data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science to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817410"/>
            <a:ext cx="10515600" cy="5019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4303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2019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106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27FA4-5614-1C2D-95FA-A4A8D176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1" y="2071197"/>
            <a:ext cx="5455769" cy="3442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977159-62C2-2EF2-C362-44BD485C7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093" y="2004720"/>
            <a:ext cx="4831091" cy="38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878</Words>
  <Application>Microsoft Office PowerPoint</Application>
  <PresentationFormat>Widescreen</PresentationFormat>
  <Paragraphs>125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The 2019 Stack Overflow Developer Survey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– FINDINGS &amp; IMPLICATION</vt:lpstr>
      <vt:lpstr>DATABASE TRENDS</vt:lpstr>
      <vt:lpstr>DATABASE TRENDS - FINDINGS &amp; IMPLICATIONS</vt:lpstr>
      <vt:lpstr>DASHBOARD</vt:lpstr>
      <vt:lpstr>CURRENT TECHNOLOGY USAGE</vt:lpstr>
      <vt:lpstr>FUTURE TECHNOLOGY USAGE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Nandy M</cp:lastModifiedBy>
  <cp:revision>84</cp:revision>
  <dcterms:created xsi:type="dcterms:W3CDTF">2020-10-28T18:29:43Z</dcterms:created>
  <dcterms:modified xsi:type="dcterms:W3CDTF">2024-07-04T06:38:13Z</dcterms:modified>
</cp:coreProperties>
</file>