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9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43716-DB6D-C145-BB01-3FDBC8D24F53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6AD2-7C88-F847-834D-5C8097003E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4872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6519381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06519381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2f23b44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2f23b44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4459ed49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4459ed49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4459ed49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4459ed49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4459ed49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4459ed49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4459ed49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4459ed49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4459ed49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4459ed49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4459ed49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4459ed49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41758e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41758e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041758e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041758e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41758ec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41758ec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2f23b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2f23b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41758ec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41758ec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41758e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41758e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2f23b4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2f23b4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2f23b4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2f23b4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2f23b44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2f23b44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2f23b44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2f23b44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2f23b44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2f23b44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2f23b44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2f23b44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2f23b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2f23b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7015-1326-F448-856E-DD24CDC87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16B46-14AA-FC4E-A59B-D5E6633EE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FDEF-FB00-2040-903B-3ACCE625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E922-48BB-1A43-9FD4-82F60D81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C4E3-31CB-3E4C-BD70-AE36FCF9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514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79F-8F80-5046-B685-8BD45DAC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A889D-DF65-8E4B-BE37-7903F7A9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FFDF-3108-F345-AAF3-F0A5B98C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CF85-E150-9C40-AD09-54906FC4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F692-181A-F74A-BE1E-CFCCA03A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46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9E592-DBC9-1A45-B290-D7713104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2C85-DB7C-8C4D-A870-59D35B93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F267-9610-6E4D-8B66-7F585D9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3DF8-7437-1041-8A2A-6577D783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069D-4783-4547-9503-53CE4F05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4405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FAEF-3AA2-F844-BAC7-7EAEC6C7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229C-F30B-D043-AB5F-A2ADD138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1DFB-7122-B744-A4CA-F007BDE7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77F9-7608-F949-AD9C-82FBCC80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3EAA-4EE8-424C-A584-FCEAD6A3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7987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C0D-2133-194C-97EF-BE5E9823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6B53-7A76-B547-9BE7-AB8BBCD8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0591-49A9-3444-A071-0B55A0BE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FEE8-4C6A-8C49-A03F-46174CAF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1810-638A-534B-BA27-0EE9F72F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798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B230-4B30-0F44-B434-AC2CEF88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8451-6C64-4E4A-A898-038011798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467B-F07C-2F49-AE0D-2A76CE50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C930-208F-E044-944B-1BD9AF19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381B-09D3-CF4E-A2E3-5756D7F6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6EC5-F413-A941-A049-7A29E140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683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F9D0-0276-4F4D-9BD8-EB29DE6E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6530-0D78-C24C-836E-C36E9C550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D660E-DA95-6E47-991C-2181FE45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C14A6-4E00-E24A-AF0B-574DBA650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EAE57-68D4-624C-A34C-13E318450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8FCF3-753F-4E48-B1A5-B0FC9DD9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AFD8A-8793-9642-B649-05A67923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81E66-A08D-674A-B193-E98CAF5B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57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5507-3CC5-1545-93D9-A492C651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D4763-0176-8B44-ADB4-929AB5BD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1CE3B-E04F-A24B-B6C9-7B914424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CC260-E20D-C54E-B157-4371DAA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83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7050-A6AF-364D-9B88-3256AE19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DC75D-1098-EF41-B0CC-83827A96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8D5A-D775-9140-8F83-D5B7AB7C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596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673D-EF31-2845-A0A5-4EEFB1F7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2983-DD0B-514B-BF0E-F01CA9AF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98D8-A8D2-A240-98D6-A9021883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BC95D-3F81-684F-8339-A574F10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E8664-5A02-FE41-8A37-77D3BD75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5C525-C5B3-D44C-9A83-ECEB2103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727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C427-4A44-7646-884C-B9A7AF52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5B7B3-8D27-BA42-A149-0948E82C7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DAFF6-B3C1-614C-89E8-B0BE9FF1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B830F-2DCE-CA4D-9EF5-92D8F21D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D363-958F-6544-99F5-90DB8AFC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DF2AA-F809-B342-946A-08BD2121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489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5DE31-FF60-8B48-8E5D-A41CA963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B698A-186A-7248-A7D8-DF43E8B92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41EB-38EB-3C46-8378-A99E77541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2207-8F39-5C47-9F2F-630D88585BAA}" type="datetimeFigureOut">
              <a:rPr lang="en-NO" smtClean="0"/>
              <a:t>01/06/2021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BEE3-65C1-624A-A800-EEDA8CEC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D4FC-16BA-5F49-A118-01DF53CD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119D-4BDF-704A-82F8-33BB96EC038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09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695F44-1889-DC42-9E17-F5DBF9BB8DE8}"/>
              </a:ext>
            </a:extLst>
          </p:cNvPr>
          <p:cNvSpPr txBox="1"/>
          <p:nvPr/>
        </p:nvSpPr>
        <p:spPr>
          <a:xfrm>
            <a:off x="420856" y="1957892"/>
            <a:ext cx="1135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b="1" dirty="0">
                <a:latin typeface="Helvetica" pitchFamily="2" charset="0"/>
              </a:rPr>
              <a:t>Data Assimilation for Multiscale Dynamic Systems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D50C6-413B-344F-8624-1753AA14017D}"/>
              </a:ext>
            </a:extLst>
          </p:cNvPr>
          <p:cNvSpPr txBox="1"/>
          <p:nvPr/>
        </p:nvSpPr>
        <p:spPr>
          <a:xfrm>
            <a:off x="2878323" y="3883511"/>
            <a:ext cx="54387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800" dirty="0"/>
              <a:t>Yue (Michael) Ying</a:t>
            </a:r>
          </a:p>
          <a:p>
            <a:pPr algn="ctr"/>
            <a:r>
              <a:rPr lang="en-NO" sz="2800" dirty="0"/>
              <a:t>yue.ying@nersc.no</a:t>
            </a:r>
          </a:p>
          <a:p>
            <a:pPr algn="ctr"/>
            <a:endParaRPr lang="en-NO" sz="2800" dirty="0"/>
          </a:p>
          <a:p>
            <a:pPr algn="ctr"/>
            <a:r>
              <a:rPr lang="en-NO" sz="2800" dirty="0"/>
              <a:t>DA Crash Course, NERSC, 2021</a:t>
            </a:r>
          </a:p>
        </p:txBody>
      </p:sp>
    </p:spTree>
    <p:extLst>
      <p:ext uri="{BB962C8B-B14F-4D97-AF65-F5344CB8AC3E}">
        <p14:creationId xmlns:p14="http://schemas.microsoft.com/office/powerpoint/2010/main" val="357248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474700" y="52220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The MSA method: let’s filter out the large scale component, and run the EnKF</a:t>
            </a:r>
            <a:endParaRPr sz="2000"/>
          </a:p>
        </p:txBody>
      </p:sp>
      <p:sp>
        <p:nvSpPr>
          <p:cNvPr id="111" name="Google Shape;111;p22"/>
          <p:cNvSpPr txBox="1"/>
          <p:nvPr/>
        </p:nvSpPr>
        <p:spPr>
          <a:xfrm rot="-5400000">
            <a:off x="89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12" name="Google Shape;112;p22"/>
          <p:cNvSpPr txBox="1"/>
          <p:nvPr/>
        </p:nvSpPr>
        <p:spPr>
          <a:xfrm rot="-5400000">
            <a:off x="1736479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13" name="Google Shape;113;p22"/>
          <p:cNvSpPr txBox="1"/>
          <p:nvPr/>
        </p:nvSpPr>
        <p:spPr>
          <a:xfrm rot="-5400000">
            <a:off x="3383657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14" name="Google Shape;114;p22"/>
          <p:cNvSpPr txBox="1"/>
          <p:nvPr/>
        </p:nvSpPr>
        <p:spPr>
          <a:xfrm rot="-5400000">
            <a:off x="5013753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15" name="Google Shape;115;p22"/>
          <p:cNvSpPr txBox="1"/>
          <p:nvPr/>
        </p:nvSpPr>
        <p:spPr>
          <a:xfrm rot="-5400000">
            <a:off x="6693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16" name="Google Shape;116;p22"/>
          <p:cNvSpPr txBox="1"/>
          <p:nvPr/>
        </p:nvSpPr>
        <p:spPr>
          <a:xfrm rot="-5400000">
            <a:off x="83189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17" name="Google Shape;117;p22"/>
          <p:cNvSpPr txBox="1"/>
          <p:nvPr/>
        </p:nvSpPr>
        <p:spPr>
          <a:xfrm rot="-5400000">
            <a:off x="9976868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474700" y="5222067"/>
            <a:ext cx="110484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Since displacement errors are more linear at large scale, the EnKF is effective.</a:t>
            </a:r>
            <a:endParaRPr sz="2000"/>
          </a:p>
        </p:txBody>
      </p:sp>
      <p:sp>
        <p:nvSpPr>
          <p:cNvPr id="124" name="Google Shape;124;p23"/>
          <p:cNvSpPr txBox="1"/>
          <p:nvPr/>
        </p:nvSpPr>
        <p:spPr>
          <a:xfrm rot="-5400000">
            <a:off x="89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25" name="Google Shape;125;p23"/>
          <p:cNvSpPr txBox="1"/>
          <p:nvPr/>
        </p:nvSpPr>
        <p:spPr>
          <a:xfrm rot="-5400000">
            <a:off x="1736479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26" name="Google Shape;126;p23"/>
          <p:cNvSpPr txBox="1"/>
          <p:nvPr/>
        </p:nvSpPr>
        <p:spPr>
          <a:xfrm rot="-5400000">
            <a:off x="3383657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27" name="Google Shape;127;p23"/>
          <p:cNvSpPr txBox="1"/>
          <p:nvPr/>
        </p:nvSpPr>
        <p:spPr>
          <a:xfrm rot="-5400000">
            <a:off x="5013753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28" name="Google Shape;128;p23"/>
          <p:cNvSpPr txBox="1"/>
          <p:nvPr/>
        </p:nvSpPr>
        <p:spPr>
          <a:xfrm rot="-5400000">
            <a:off x="6693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29" name="Google Shape;129;p23"/>
          <p:cNvSpPr txBox="1"/>
          <p:nvPr/>
        </p:nvSpPr>
        <p:spPr>
          <a:xfrm rot="-5400000">
            <a:off x="83189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  <p:sp>
        <p:nvSpPr>
          <p:cNvPr id="130" name="Google Shape;130;p23"/>
          <p:cNvSpPr txBox="1"/>
          <p:nvPr/>
        </p:nvSpPr>
        <p:spPr>
          <a:xfrm rot="-5400000">
            <a:off x="9976868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,L</a:t>
            </a:r>
            <a:endParaRPr sz="146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00" y="203200"/>
            <a:ext cx="9677400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795500" y="36980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Then, figure out the displacement vectors from the large scale increments</a:t>
            </a:r>
            <a:endParaRPr sz="2000"/>
          </a:p>
          <a:p>
            <a:r>
              <a:rPr lang="en" sz="2000"/>
              <a:t>And apply it to the original state ensemble (above)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677900" y="3452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Prior ensemble at small scale</a:t>
            </a:r>
            <a:endParaRPr sz="2000"/>
          </a:p>
        </p:txBody>
      </p:sp>
      <p:sp>
        <p:nvSpPr>
          <p:cNvPr id="143" name="Google Shape;143;p25"/>
          <p:cNvSpPr txBox="1"/>
          <p:nvPr/>
        </p:nvSpPr>
        <p:spPr>
          <a:xfrm rot="-5400000">
            <a:off x="89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44" name="Google Shape;144;p25"/>
          <p:cNvSpPr txBox="1"/>
          <p:nvPr/>
        </p:nvSpPr>
        <p:spPr>
          <a:xfrm rot="-5400000">
            <a:off x="1736479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45" name="Google Shape;145;p25"/>
          <p:cNvSpPr txBox="1"/>
          <p:nvPr/>
        </p:nvSpPr>
        <p:spPr>
          <a:xfrm rot="-5400000">
            <a:off x="3383657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46" name="Google Shape;146;p25"/>
          <p:cNvSpPr txBox="1"/>
          <p:nvPr/>
        </p:nvSpPr>
        <p:spPr>
          <a:xfrm rot="-5400000">
            <a:off x="5013753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47" name="Google Shape;147;p25"/>
          <p:cNvSpPr txBox="1"/>
          <p:nvPr/>
        </p:nvSpPr>
        <p:spPr>
          <a:xfrm rot="-5400000">
            <a:off x="6693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48" name="Google Shape;148;p25"/>
          <p:cNvSpPr txBox="1"/>
          <p:nvPr/>
        </p:nvSpPr>
        <p:spPr>
          <a:xfrm rot="-5400000">
            <a:off x="83189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49" name="Google Shape;149;p25"/>
          <p:cNvSpPr txBox="1"/>
          <p:nvPr/>
        </p:nvSpPr>
        <p:spPr>
          <a:xfrm rot="-5400000">
            <a:off x="9976868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677900" y="3452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Aligned small scale ensemble according</a:t>
            </a:r>
            <a:endParaRPr sz="2000"/>
          </a:p>
          <a:p>
            <a:r>
              <a:rPr lang="en" sz="2000"/>
              <a:t>to large scale displacement vectors</a:t>
            </a:r>
            <a:endParaRPr sz="2000"/>
          </a:p>
        </p:txBody>
      </p:sp>
      <p:sp>
        <p:nvSpPr>
          <p:cNvPr id="156" name="Google Shape;156;p26"/>
          <p:cNvSpPr txBox="1"/>
          <p:nvPr/>
        </p:nvSpPr>
        <p:spPr>
          <a:xfrm rot="-5400000">
            <a:off x="89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57" name="Google Shape;157;p26"/>
          <p:cNvSpPr txBox="1"/>
          <p:nvPr/>
        </p:nvSpPr>
        <p:spPr>
          <a:xfrm rot="-5400000">
            <a:off x="1736479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58" name="Google Shape;158;p26"/>
          <p:cNvSpPr txBox="1"/>
          <p:nvPr/>
        </p:nvSpPr>
        <p:spPr>
          <a:xfrm rot="-5400000">
            <a:off x="3383657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59" name="Google Shape;159;p26"/>
          <p:cNvSpPr txBox="1"/>
          <p:nvPr/>
        </p:nvSpPr>
        <p:spPr>
          <a:xfrm rot="-5400000">
            <a:off x="5013753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60" name="Google Shape;160;p26"/>
          <p:cNvSpPr txBox="1"/>
          <p:nvPr/>
        </p:nvSpPr>
        <p:spPr>
          <a:xfrm rot="-5400000">
            <a:off x="6693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61" name="Google Shape;161;p26"/>
          <p:cNvSpPr txBox="1"/>
          <p:nvPr/>
        </p:nvSpPr>
        <p:spPr>
          <a:xfrm rot="-5400000">
            <a:off x="83189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62" name="Google Shape;162;p26"/>
          <p:cNvSpPr txBox="1"/>
          <p:nvPr/>
        </p:nvSpPr>
        <p:spPr>
          <a:xfrm rot="-5400000">
            <a:off x="9976868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77900" y="3452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Final small scale analysis ensemble, </a:t>
            </a:r>
            <a:endParaRPr sz="2000"/>
          </a:p>
          <a:p>
            <a:r>
              <a:rPr lang="en" sz="2000"/>
              <a:t>after running the EnKF again at small scale</a:t>
            </a:r>
            <a:endParaRPr sz="2000"/>
          </a:p>
        </p:txBody>
      </p:sp>
      <p:sp>
        <p:nvSpPr>
          <p:cNvPr id="169" name="Google Shape;169;p27"/>
          <p:cNvSpPr txBox="1"/>
          <p:nvPr/>
        </p:nvSpPr>
        <p:spPr>
          <a:xfrm rot="-5400000">
            <a:off x="89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70" name="Google Shape;170;p27"/>
          <p:cNvSpPr txBox="1"/>
          <p:nvPr/>
        </p:nvSpPr>
        <p:spPr>
          <a:xfrm rot="-5400000">
            <a:off x="1736479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71" name="Google Shape;171;p27"/>
          <p:cNvSpPr txBox="1"/>
          <p:nvPr/>
        </p:nvSpPr>
        <p:spPr>
          <a:xfrm rot="-5400000">
            <a:off x="3383657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72" name="Google Shape;172;p27"/>
          <p:cNvSpPr txBox="1"/>
          <p:nvPr/>
        </p:nvSpPr>
        <p:spPr>
          <a:xfrm rot="-5400000">
            <a:off x="5013753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73" name="Google Shape;173;p27"/>
          <p:cNvSpPr txBox="1"/>
          <p:nvPr/>
        </p:nvSpPr>
        <p:spPr>
          <a:xfrm rot="-5400000">
            <a:off x="66933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74" name="Google Shape;174;p27"/>
          <p:cNvSpPr txBox="1"/>
          <p:nvPr/>
        </p:nvSpPr>
        <p:spPr>
          <a:xfrm rot="-5400000">
            <a:off x="8318900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  <p:sp>
        <p:nvSpPr>
          <p:cNvPr id="175" name="Google Shape;175;p27"/>
          <p:cNvSpPr txBox="1"/>
          <p:nvPr/>
        </p:nvSpPr>
        <p:spPr>
          <a:xfrm rot="-5400000">
            <a:off x="9976868" y="3313336"/>
            <a:ext cx="5808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/>
              <a:t>,S</a:t>
            </a:r>
            <a:endParaRPr sz="146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34396"/>
          <a:stretch/>
        </p:blipFill>
        <p:spPr>
          <a:xfrm>
            <a:off x="0" y="1"/>
            <a:ext cx="11785600" cy="322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4">
            <a:alphaModFix/>
          </a:blip>
          <a:srcRect b="34887"/>
          <a:stretch/>
        </p:blipFill>
        <p:spPr>
          <a:xfrm>
            <a:off x="0" y="3404600"/>
            <a:ext cx="11785600" cy="3197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5571847" y="4323800"/>
            <a:ext cx="86400" cy="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Google Shape;183;p28"/>
          <p:cNvSpPr txBox="1"/>
          <p:nvPr/>
        </p:nvSpPr>
        <p:spPr>
          <a:xfrm>
            <a:off x="677900" y="3452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Analysis ensemble using the</a:t>
            </a:r>
            <a:endParaRPr sz="2000"/>
          </a:p>
          <a:p>
            <a:r>
              <a:rPr lang="en" sz="2000"/>
              <a:t>original EnKF method</a:t>
            </a:r>
            <a:endParaRPr sz="2000"/>
          </a:p>
        </p:txBody>
      </p:sp>
      <p:sp>
        <p:nvSpPr>
          <p:cNvPr id="184" name="Google Shape;184;p28"/>
          <p:cNvSpPr txBox="1"/>
          <p:nvPr/>
        </p:nvSpPr>
        <p:spPr>
          <a:xfrm>
            <a:off x="725567" y="37807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Analysis ensemble using the</a:t>
            </a:r>
            <a:endParaRPr sz="2000"/>
          </a:p>
          <a:p>
            <a:r>
              <a:rPr lang="en" sz="2000"/>
              <a:t>EnKF+MSA method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5513404" y="971000"/>
            <a:ext cx="86400" cy="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29"/>
          <p:cNvSpPr txBox="1"/>
          <p:nvPr/>
        </p:nvSpPr>
        <p:spPr>
          <a:xfrm>
            <a:off x="677900" y="5222067"/>
            <a:ext cx="102192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In reality, there are many sources of errors (amplitude, position, structure errors)</a:t>
            </a:r>
            <a:endParaRPr sz="2000"/>
          </a:p>
          <a:p>
            <a:endParaRPr sz="2000"/>
          </a:p>
          <a:p>
            <a:r>
              <a:rPr lang="en" sz="2000"/>
              <a:t>The data assimilation problem gets more and more challenging...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AF511-90BD-944F-B138-E900FDD5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64" y="1301675"/>
            <a:ext cx="6144874" cy="4847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6533E-093F-9F45-B766-6F862FB5D303}"/>
              </a:ext>
            </a:extLst>
          </p:cNvPr>
          <p:cNvSpPr txBox="1"/>
          <p:nvPr/>
        </p:nvSpPr>
        <p:spPr>
          <a:xfrm>
            <a:off x="387275" y="333487"/>
            <a:ext cx="8210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latin typeface="Helvetica" pitchFamily="2" charset="0"/>
              </a:rPr>
              <a:t>Why do we need multiscale algorithms for DA?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D8F93-CC5C-914A-980F-761014482E6F}"/>
              </a:ext>
            </a:extLst>
          </p:cNvPr>
          <p:cNvSpPr txBox="1"/>
          <p:nvPr/>
        </p:nvSpPr>
        <p:spPr>
          <a:xfrm>
            <a:off x="7831568" y="1570616"/>
            <a:ext cx="3593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>
                <a:latin typeface="Helvetica" pitchFamily="2" charset="0"/>
              </a:rPr>
              <a:t>Models and dynamics getting more complex: multiple scale components interacting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>
                <a:latin typeface="Helvetica" pitchFamily="2" charset="0"/>
              </a:rPr>
              <a:t>Larger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>
                <a:latin typeface="Helvetica" pitchFamily="2" charset="0"/>
              </a:rPr>
              <a:t>More nonlinearity to deal with: small-scale rapid error growth, position/phase errors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33" y="129467"/>
            <a:ext cx="11785600" cy="65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34305"/>
          <a:stretch/>
        </p:blipFill>
        <p:spPr>
          <a:xfrm>
            <a:off x="0" y="1"/>
            <a:ext cx="11785600" cy="322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33426"/>
          <a:stretch/>
        </p:blipFill>
        <p:spPr>
          <a:xfrm>
            <a:off x="0" y="3366301"/>
            <a:ext cx="11785600" cy="326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651" y="429800"/>
            <a:ext cx="8001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651" y="3740333"/>
            <a:ext cx="16891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651" y="4418267"/>
            <a:ext cx="25019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34309"/>
          <a:stretch/>
        </p:blipFill>
        <p:spPr>
          <a:xfrm>
            <a:off x="0" y="0"/>
            <a:ext cx="117856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63933" y="3916533"/>
            <a:ext cx="9160000" cy="18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Start from a very simple scenario:</a:t>
            </a:r>
            <a:endParaRPr sz="2000"/>
          </a:p>
          <a:p>
            <a:endParaRPr sz="2000"/>
          </a:p>
          <a:p>
            <a:r>
              <a:rPr lang="en" sz="2000"/>
              <a:t>The ensemble only have position errors, and the displacements are small</a:t>
            </a:r>
            <a:endParaRPr sz="2000"/>
          </a:p>
          <a:p>
            <a:endParaRPr sz="2000"/>
          </a:p>
          <a:p>
            <a:r>
              <a:rPr lang="en" sz="2000"/>
              <a:t>Let’s use the EnKF to update the prior ensemble given the observation at 45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351533" y="4861500"/>
            <a:ext cx="1931200" cy="7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Observation</a:t>
            </a:r>
            <a:endParaRPr sz="2400"/>
          </a:p>
        </p:txBody>
      </p:sp>
      <p:sp>
        <p:nvSpPr>
          <p:cNvPr id="73" name="Google Shape;73;p16"/>
          <p:cNvSpPr txBox="1"/>
          <p:nvPr/>
        </p:nvSpPr>
        <p:spPr>
          <a:xfrm>
            <a:off x="3202633" y="3532600"/>
            <a:ext cx="1931200" cy="7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Prior state variable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5351533" y="4861500"/>
            <a:ext cx="1931200" cy="7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Observation</a:t>
            </a:r>
            <a:endParaRPr sz="2400"/>
          </a:p>
        </p:txBody>
      </p:sp>
      <p:sp>
        <p:nvSpPr>
          <p:cNvPr id="80" name="Google Shape;80;p17"/>
          <p:cNvSpPr txBox="1"/>
          <p:nvPr/>
        </p:nvSpPr>
        <p:spPr>
          <a:xfrm>
            <a:off x="3202633" y="3532600"/>
            <a:ext cx="1931200" cy="7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Updated state variable (Analysis)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74700" y="52220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Now, let’s update all the state variables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74700" y="52220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Done, update brings all members close to the truth.</a:t>
            </a:r>
            <a:endParaRPr sz="2000"/>
          </a:p>
          <a:p>
            <a:endParaRPr sz="2000"/>
          </a:p>
          <a:p>
            <a:r>
              <a:rPr lang="en" sz="2000"/>
              <a:t>The EnKF solution is optimal when errors are linear (small).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74700" y="5222067"/>
            <a:ext cx="10768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Making things a little more challenging: increasing position spread, nonlinearity occurs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85600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74700" y="5222067"/>
            <a:ext cx="91600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The EnKF analysis ensemble becomes problematic...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352</Words>
  <Application>Microsoft Macintosh PowerPoint</Application>
  <PresentationFormat>Widescreen</PresentationFormat>
  <Paragraphs>78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(Michael) Ying</dc:creator>
  <cp:lastModifiedBy>Yue (Michael) Ying</cp:lastModifiedBy>
  <cp:revision>5</cp:revision>
  <dcterms:created xsi:type="dcterms:W3CDTF">2021-06-01T16:34:28Z</dcterms:created>
  <dcterms:modified xsi:type="dcterms:W3CDTF">2021-06-01T23:18:25Z</dcterms:modified>
</cp:coreProperties>
</file>