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09"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Dessert Shop Location Selection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Nansen Lai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00AF2-C908-4A74-8080-0A6618CBA37E}"/>
              </a:ext>
            </a:extLst>
          </p:cNvPr>
          <p:cNvSpPr>
            <a:spLocks noGrp="1"/>
          </p:cNvSpPr>
          <p:nvPr>
            <p:ph type="title"/>
          </p:nvPr>
        </p:nvSpPr>
        <p:spPr>
          <a:xfrm>
            <a:off x="6411685" y="634946"/>
            <a:ext cx="5127171" cy="1450757"/>
          </a:xfrm>
        </p:spPr>
        <p:txBody>
          <a:bodyPr>
            <a:normAutofit/>
          </a:bodyPr>
          <a:lstStyle/>
          <a:p>
            <a:r>
              <a:rPr lang="en-US" sz="4300"/>
              <a:t>Recommendation</a:t>
            </a:r>
          </a:p>
        </p:txBody>
      </p:sp>
      <p:pic>
        <p:nvPicPr>
          <p:cNvPr id="4" name="Content Placeholder 3" descr="A picture containing text, map&#10;&#10;Description automatically generated">
            <a:extLst>
              <a:ext uri="{FF2B5EF4-FFF2-40B4-BE49-F238E27FC236}">
                <a16:creationId xmlns:a16="http://schemas.microsoft.com/office/drawing/2014/main" id="{84903BAA-0349-4FF9-BB87-8FCAE8AA072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43192" y="1779135"/>
            <a:ext cx="5115347" cy="2979689"/>
          </a:xfrm>
          <a:prstGeom prst="rect">
            <a:avLst/>
          </a:prstGeom>
        </p:spPr>
      </p:pic>
      <p:cxnSp>
        <p:nvCxnSpPr>
          <p:cNvPr id="18"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73BB217-3DA5-4766-9AE6-6BF3F7416123}"/>
              </a:ext>
            </a:extLst>
          </p:cNvPr>
          <p:cNvSpPr>
            <a:spLocks noGrp="1"/>
          </p:cNvSpPr>
          <p:nvPr>
            <p:ph idx="1"/>
          </p:nvPr>
        </p:nvSpPr>
        <p:spPr>
          <a:xfrm>
            <a:off x="6411684" y="2407436"/>
            <a:ext cx="5127172" cy="3461658"/>
          </a:xfrm>
        </p:spPr>
        <p:txBody>
          <a:bodyPr>
            <a:normAutofit/>
          </a:bodyPr>
          <a:lstStyle/>
          <a:p>
            <a:r>
              <a:rPr lang="en-US" dirty="0"/>
              <a:t>Based on the number of big crowd venues, the number of competitors, and rental cost, below is the neighborhood recommended.</a:t>
            </a:r>
          </a:p>
          <a:p>
            <a:pPr lvl="1"/>
            <a:r>
              <a:rPr lang="en-US" dirty="0"/>
              <a:t>Delta Hotel</a:t>
            </a:r>
          </a:p>
          <a:p>
            <a:pPr lvl="1"/>
            <a:r>
              <a:rPr lang="en-US" dirty="0"/>
              <a:t>Land Mark</a:t>
            </a:r>
          </a:p>
          <a:p>
            <a:pPr lvl="1"/>
            <a:r>
              <a:rPr lang="en-US" dirty="0"/>
              <a:t>United Centre</a:t>
            </a:r>
          </a:p>
        </p:txBody>
      </p:sp>
      <p:sp>
        <p:nvSpPr>
          <p:cNvPr id="19"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408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Summary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160200993"/>
              </p:ext>
            </p:extLst>
          </p:nvPr>
        </p:nvGraphicFramePr>
        <p:xfrm>
          <a:off x="1116623" y="2216879"/>
          <a:ext cx="10038740" cy="3726136"/>
        </p:xfrm>
        <a:graphic>
          <a:graphicData uri="http://schemas.openxmlformats.org/drawingml/2006/table">
            <a:tbl>
              <a:tblPr firstRow="1" bandRow="1">
                <a:noFill/>
                <a:tableStyleId>{3B4B98B0-60AC-42C2-AFA5-B58CD77FA1E5}</a:tableStyleId>
              </a:tblPr>
              <a:tblGrid>
                <a:gridCol w="2760785">
                  <a:extLst>
                    <a:ext uri="{9D8B030D-6E8A-4147-A177-3AD203B41FA5}">
                      <a16:colId xmlns:a16="http://schemas.microsoft.com/office/drawing/2014/main" val="2981917977"/>
                    </a:ext>
                  </a:extLst>
                </a:gridCol>
                <a:gridCol w="2248755">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1600" b="0" cap="all" spc="150" dirty="0">
                          <a:solidFill>
                            <a:schemeClr val="lt1"/>
                          </a:solidFill>
                        </a:rPr>
                        <a:t>Neighborhood</a:t>
                      </a:r>
                    </a:p>
                  </a:txBody>
                  <a:tcPr marL="151061" marR="151061" marT="151061" marB="151061">
                    <a:lnL w="12700" cmpd="sng">
                      <a:noFill/>
                    </a:lnL>
                    <a:lnR w="12700" cmpd="sng">
                      <a:noFill/>
                    </a:lnR>
                    <a:lnT w="12700" cmpd="sng">
                      <a:noFill/>
                    </a:lnT>
                    <a:lnB w="38100" cmpd="sng">
                      <a:noFill/>
                    </a:lnB>
                    <a:solidFill>
                      <a:schemeClr val="tx1">
                        <a:lumMod val="50000"/>
                        <a:lumOff val="50000"/>
                      </a:schemeClr>
                    </a:solidFill>
                  </a:tcPr>
                </a:tc>
                <a:tc>
                  <a:txBody>
                    <a:bodyPr/>
                    <a:lstStyle/>
                    <a:p>
                      <a:r>
                        <a:rPr lang="en-US" sz="1600" b="0" cap="all" spc="150" dirty="0">
                          <a:solidFill>
                            <a:schemeClr val="lt1"/>
                          </a:solidFill>
                        </a:rPr>
                        <a:t>No. of Big Crowd Venues</a:t>
                      </a:r>
                    </a:p>
                  </a:txBody>
                  <a:tcPr marL="151061" marR="151061" marT="151061" marB="151061">
                    <a:lnL w="12700" cmpd="sng">
                      <a:noFill/>
                    </a:lnL>
                    <a:lnR w="12700" cmpd="sng">
                      <a:noFill/>
                    </a:lnR>
                    <a:lnT w="12700" cmpd="sng">
                      <a:noFill/>
                    </a:lnT>
                    <a:lnB w="38100" cmpd="sng">
                      <a:noFill/>
                    </a:lnB>
                    <a:solidFill>
                      <a:schemeClr val="tx1">
                        <a:lumMod val="50000"/>
                        <a:lumOff val="50000"/>
                      </a:schemeClr>
                    </a:solidFill>
                  </a:tcPr>
                </a:tc>
                <a:tc>
                  <a:txBody>
                    <a:bodyPr/>
                    <a:lstStyle/>
                    <a:p>
                      <a:r>
                        <a:rPr lang="en-US" sz="1600" b="0" cap="all" spc="150" dirty="0">
                          <a:solidFill>
                            <a:schemeClr val="lt1"/>
                          </a:solidFill>
                        </a:rPr>
                        <a:t>No. of Competitors</a:t>
                      </a:r>
                    </a:p>
                  </a:txBody>
                  <a:tcPr marL="151061" marR="151061" marT="151061" marB="151061">
                    <a:lnL w="12700" cmpd="sng">
                      <a:noFill/>
                    </a:lnL>
                    <a:lnR w="12700" cmpd="sng">
                      <a:noFill/>
                    </a:lnR>
                    <a:lnT w="12700" cmpd="sng">
                      <a:noFill/>
                    </a:lnT>
                    <a:lnB w="38100" cmpd="sng">
                      <a:noFill/>
                    </a:lnB>
                    <a:solidFill>
                      <a:schemeClr val="tx1">
                        <a:lumMod val="50000"/>
                        <a:lumOff val="50000"/>
                      </a:schemeClr>
                    </a:solidFill>
                  </a:tcPr>
                </a:tc>
                <a:tc>
                  <a:txBody>
                    <a:bodyPr/>
                    <a:lstStyle/>
                    <a:p>
                      <a:r>
                        <a:rPr lang="en-US" sz="1600" b="0" cap="all" spc="150" dirty="0">
                          <a:solidFill>
                            <a:schemeClr val="lt1"/>
                          </a:solidFill>
                        </a:rPr>
                        <a:t>Rental cost</a:t>
                      </a:r>
                    </a:p>
                  </a:txBody>
                  <a:tcPr marL="151061" marR="151061" marT="151061" marB="151061">
                    <a:lnL w="12700" cmpd="sng">
                      <a:noFill/>
                    </a:lnL>
                    <a:lnR w="12700" cmpd="sng">
                      <a:noFill/>
                    </a:lnR>
                    <a:lnT w="12700" cmpd="sng">
                      <a:noFill/>
                    </a:lnT>
                    <a:lnB w="38100" cmpd="sng">
                      <a:noFill/>
                    </a:lnB>
                    <a:solidFill>
                      <a:schemeClr val="tx1">
                        <a:lumMod val="50000"/>
                        <a:lumOff val="50000"/>
                      </a:schemeClr>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Delta Hotel</a:t>
                      </a:r>
                    </a:p>
                  </a:txBody>
                  <a:tcPr marL="151061" marR="151061" marT="151061" marB="151061">
                    <a:lnL w="12700" cmpd="sng">
                      <a:noFill/>
                      <a:prstDash val="solid"/>
                    </a:lnL>
                    <a:lnR w="12700" cmpd="sng">
                      <a:noFill/>
                      <a:prstDash val="solid"/>
                    </a:lnR>
                    <a:lnT w="38100" cmpd="sng">
                      <a:noFill/>
                    </a:lnT>
                    <a:lnB w="12700" cmpd="sng">
                      <a:noFill/>
                      <a:prstDash val="solid"/>
                    </a:lnB>
                    <a:solidFill>
                      <a:srgbClr val="00B050"/>
                    </a:solidFill>
                  </a:tcPr>
                </a:tc>
                <a:tc>
                  <a:txBody>
                    <a:bodyPr/>
                    <a:lstStyle/>
                    <a:p>
                      <a:r>
                        <a:rPr lang="en-US" sz="1400" cap="none" spc="0" dirty="0">
                          <a:solidFill>
                            <a:schemeClr val="tx1"/>
                          </a:solidFill>
                        </a:rPr>
                        <a:t>21</a:t>
                      </a:r>
                    </a:p>
                  </a:txBody>
                  <a:tcPr marL="151061" marR="151061" marT="151061" marB="151061">
                    <a:lnL w="12700" cmpd="sng">
                      <a:noFill/>
                      <a:prstDash val="solid"/>
                    </a:lnL>
                    <a:lnR w="12700" cmpd="sng">
                      <a:noFill/>
                      <a:prstDash val="solid"/>
                    </a:lnR>
                    <a:lnT w="38100" cmpd="sng">
                      <a:noFill/>
                    </a:lnT>
                    <a:lnB w="12700" cmpd="sng">
                      <a:noFill/>
                      <a:prstDash val="solid"/>
                    </a:lnB>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1</a:t>
                      </a:r>
                    </a:p>
                  </a:txBody>
                  <a:tcPr marL="151061" marR="151061" marT="151061" marB="151061">
                    <a:lnL w="12700" cmpd="sng">
                      <a:noFill/>
                      <a:prstDash val="solid"/>
                    </a:lnL>
                    <a:lnR w="12700" cmpd="sng">
                      <a:noFill/>
                      <a:prstDash val="solid"/>
                    </a:lnR>
                    <a:lnT w="38100" cmpd="sng">
                      <a:noFill/>
                    </a:lnT>
                    <a:lnB w="12700" cmpd="sng">
                      <a:noFill/>
                      <a:prstDash val="solid"/>
                    </a:lnB>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HK$1,009/m</a:t>
                      </a:r>
                      <a:r>
                        <a:rPr lang="en-US" sz="1400" baseline="30000" dirty="0"/>
                        <a:t>2</a:t>
                      </a:r>
                      <a:r>
                        <a:rPr lang="en-US" sz="1400" dirty="0"/>
                        <a:t>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solidFill>
                      <a:srgbClr val="00B050"/>
                    </a:solid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Land Mark</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14</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1</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dirty="0"/>
                        <a:t>HK$1,633/m</a:t>
                      </a:r>
                      <a:r>
                        <a:rPr lang="en-US" sz="1400" baseline="30000" dirty="0"/>
                        <a:t>2</a:t>
                      </a:r>
                      <a:r>
                        <a:rPr lang="en-US" sz="1400" dirty="0"/>
                        <a:t> </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United Centre</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rPr>
                        <a:t>13</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1</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dirty="0"/>
                        <a:t>HK$1,633/m</a:t>
                      </a:r>
                      <a:r>
                        <a:rPr lang="en-US" sz="1400" baseline="30000" dirty="0"/>
                        <a:t>2</a:t>
                      </a:r>
                      <a:r>
                        <a:rPr lang="en-US" sz="1400" dirty="0"/>
                        <a:t> </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A2E1-164F-4C86-B046-EB7D5DE8576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E0575E1-BFE1-48BD-9A98-F65D0AA68418}"/>
              </a:ext>
            </a:extLst>
          </p:cNvPr>
          <p:cNvSpPr>
            <a:spLocks noGrp="1"/>
          </p:cNvSpPr>
          <p:nvPr>
            <p:ph idx="1"/>
          </p:nvPr>
        </p:nvSpPr>
        <p:spPr/>
        <p:txBody>
          <a:bodyPr>
            <a:normAutofit/>
          </a:bodyPr>
          <a:lstStyle/>
          <a:p>
            <a:r>
              <a:rPr lang="en-US" dirty="0"/>
              <a:t>This project is to help a retiring marketing and sales executive in Shanghai to select a location in Hong Kong for her own dessert shop.  </a:t>
            </a:r>
          </a:p>
          <a:p>
            <a:r>
              <a:rPr lang="en-US" dirty="0"/>
              <a:t>The executive was born in Hong Kong and has a good understanding of different neighborhoods there. She has decided on 17 neighborhoods and would like some help to compare them to maximize her chance of success.</a:t>
            </a:r>
          </a:p>
          <a:p>
            <a:endParaRPr lang="en-US" dirty="0"/>
          </a:p>
        </p:txBody>
      </p:sp>
    </p:spTree>
    <p:extLst>
      <p:ext uri="{BB962C8B-B14F-4D97-AF65-F5344CB8AC3E}">
        <p14:creationId xmlns:p14="http://schemas.microsoft.com/office/powerpoint/2010/main" val="1291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18FC-75B2-4B0A-A34A-D30862B176E3}"/>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56784B1A-76B5-4B08-90EC-0A16FF98F02B}"/>
              </a:ext>
            </a:extLst>
          </p:cNvPr>
          <p:cNvSpPr>
            <a:spLocks noGrp="1"/>
          </p:cNvSpPr>
          <p:nvPr>
            <p:ph idx="1"/>
          </p:nvPr>
        </p:nvSpPr>
        <p:spPr/>
        <p:txBody>
          <a:bodyPr/>
          <a:lstStyle/>
          <a:p>
            <a:r>
              <a:rPr lang="en-US" dirty="0"/>
              <a:t>We used several tools to conduct analysis for the executive.  We used location data from Foursquare to get the location data.  We used k-means to cluster the neighborhoods to see if there are any similarities among them.  We then evaluated each neighborhood based on ability to attract large crowd of people such as shopping malls, park, train station, etc. and then selected a few potential neighborhoods for her. We also looked at the number of dessert shops in each of them and selected one with the minimal number of dessert shops to minimize the competition.  We also considered the rental costs to make sure we selected the most cost-effective location. </a:t>
            </a:r>
          </a:p>
        </p:txBody>
      </p:sp>
    </p:spTree>
    <p:extLst>
      <p:ext uri="{BB962C8B-B14F-4D97-AF65-F5344CB8AC3E}">
        <p14:creationId xmlns:p14="http://schemas.microsoft.com/office/powerpoint/2010/main" val="408660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8284F-69CC-4C17-8F08-38D7C7977260}"/>
              </a:ext>
            </a:extLst>
          </p:cNvPr>
          <p:cNvSpPr>
            <a:spLocks noGrp="1"/>
          </p:cNvSpPr>
          <p:nvPr>
            <p:ph type="title"/>
          </p:nvPr>
        </p:nvSpPr>
        <p:spPr>
          <a:xfrm>
            <a:off x="6411685" y="634946"/>
            <a:ext cx="5127171" cy="1450757"/>
          </a:xfrm>
        </p:spPr>
        <p:txBody>
          <a:bodyPr>
            <a:normAutofit/>
          </a:bodyPr>
          <a:lstStyle/>
          <a:p>
            <a:r>
              <a:rPr lang="en-US" dirty="0"/>
              <a:t>Analysis</a:t>
            </a:r>
          </a:p>
        </p:txBody>
      </p:sp>
      <p:pic>
        <p:nvPicPr>
          <p:cNvPr id="4" name="Content Placeholder 3" descr="A picture containing text, map&#10;&#10;Description automatically generated">
            <a:extLst>
              <a:ext uri="{FF2B5EF4-FFF2-40B4-BE49-F238E27FC236}">
                <a16:creationId xmlns:a16="http://schemas.microsoft.com/office/drawing/2014/main" id="{9B85790D-8BC7-4336-B8D2-1220992EB1D3}"/>
              </a:ext>
            </a:extLst>
          </p:cNvPr>
          <p:cNvPicPr>
            <a:picLocks/>
          </p:cNvPicPr>
          <p:nvPr/>
        </p:nvPicPr>
        <p:blipFill rotWithShape="1">
          <a:blip r:embed="rId2">
            <a:extLst>
              <a:ext uri="{28A0092B-C50C-407E-A947-70E740481C1C}">
                <a14:useLocalDpi xmlns:a14="http://schemas.microsoft.com/office/drawing/2010/main" val="0"/>
              </a:ext>
            </a:extLst>
          </a:blip>
          <a:srcRect l="20710" r="6803" b="-2"/>
          <a:stretch/>
        </p:blipFill>
        <p:spPr>
          <a:xfrm>
            <a:off x="643192" y="1301826"/>
            <a:ext cx="5115347" cy="3934306"/>
          </a:xfrm>
          <a:prstGeom prst="rect">
            <a:avLst/>
          </a:prstGeom>
        </p:spPr>
      </p:pic>
      <p:cxnSp>
        <p:nvCxnSpPr>
          <p:cNvPr id="32" name="Straight Connector 2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7">
            <a:extLst>
              <a:ext uri="{FF2B5EF4-FFF2-40B4-BE49-F238E27FC236}">
                <a16:creationId xmlns:a16="http://schemas.microsoft.com/office/drawing/2014/main" id="{06997AB9-F496-45D3-B13B-5EC58969417E}"/>
              </a:ext>
            </a:extLst>
          </p:cNvPr>
          <p:cNvSpPr>
            <a:spLocks noGrp="1"/>
          </p:cNvSpPr>
          <p:nvPr>
            <p:ph idx="1"/>
          </p:nvPr>
        </p:nvSpPr>
        <p:spPr>
          <a:xfrm>
            <a:off x="6411684" y="2407436"/>
            <a:ext cx="5127172" cy="3461658"/>
          </a:xfrm>
        </p:spPr>
        <p:txBody>
          <a:bodyPr>
            <a:normAutofit/>
          </a:bodyPr>
          <a:lstStyle/>
          <a:p>
            <a:r>
              <a:rPr lang="en-US" dirty="0"/>
              <a:t>Folium was used to draw a map of Hong Kong with marker for those 17 neighborhoods to visualize the locations of those neighborhoods in Hong Kong</a:t>
            </a:r>
          </a:p>
        </p:txBody>
      </p:sp>
      <p:sp>
        <p:nvSpPr>
          <p:cNvPr id="33" name="Rectangle 2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531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8284F-69CC-4C17-8F08-38D7C7977260}"/>
              </a:ext>
            </a:extLst>
          </p:cNvPr>
          <p:cNvSpPr>
            <a:spLocks noGrp="1"/>
          </p:cNvSpPr>
          <p:nvPr>
            <p:ph type="title"/>
          </p:nvPr>
        </p:nvSpPr>
        <p:spPr>
          <a:xfrm>
            <a:off x="6411685" y="634946"/>
            <a:ext cx="5127171" cy="1450757"/>
          </a:xfrm>
        </p:spPr>
        <p:txBody>
          <a:bodyPr>
            <a:normAutofit/>
          </a:bodyPr>
          <a:lstStyle/>
          <a:p>
            <a:r>
              <a:rPr lang="en-US" dirty="0"/>
              <a:t>Analysis</a:t>
            </a:r>
          </a:p>
        </p:txBody>
      </p:sp>
      <p:pic>
        <p:nvPicPr>
          <p:cNvPr id="8" name="Picture 7" descr="A picture containing text, map&#10;&#10;Description automatically generated">
            <a:extLst>
              <a:ext uri="{FF2B5EF4-FFF2-40B4-BE49-F238E27FC236}">
                <a16:creationId xmlns:a16="http://schemas.microsoft.com/office/drawing/2014/main" id="{56FA0DA7-37DF-439A-A269-662F27F4DBE3}"/>
              </a:ext>
            </a:extLst>
          </p:cNvPr>
          <p:cNvPicPr/>
          <p:nvPr/>
        </p:nvPicPr>
        <p:blipFill>
          <a:blip r:embed="rId2">
            <a:extLst>
              <a:ext uri="{28A0092B-C50C-407E-A947-70E740481C1C}">
                <a14:useLocalDpi xmlns:a14="http://schemas.microsoft.com/office/drawing/2010/main" val="0"/>
              </a:ext>
            </a:extLst>
          </a:blip>
          <a:stretch>
            <a:fillRect/>
          </a:stretch>
        </p:blipFill>
        <p:spPr>
          <a:xfrm>
            <a:off x="643192" y="1779135"/>
            <a:ext cx="5115347" cy="2979689"/>
          </a:xfrm>
          <a:prstGeom prst="rect">
            <a:avLst/>
          </a:prstGeom>
        </p:spPr>
      </p:pic>
      <p:cxnSp>
        <p:nvCxnSpPr>
          <p:cNvPr id="40" name="Straight Connector 3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7">
            <a:extLst>
              <a:ext uri="{FF2B5EF4-FFF2-40B4-BE49-F238E27FC236}">
                <a16:creationId xmlns:a16="http://schemas.microsoft.com/office/drawing/2014/main" id="{06997AB9-F496-45D3-B13B-5EC58969417E}"/>
              </a:ext>
            </a:extLst>
          </p:cNvPr>
          <p:cNvSpPr>
            <a:spLocks noGrp="1"/>
          </p:cNvSpPr>
          <p:nvPr>
            <p:ph idx="1"/>
          </p:nvPr>
        </p:nvSpPr>
        <p:spPr>
          <a:xfrm>
            <a:off x="6411684" y="2407436"/>
            <a:ext cx="5127172" cy="3461658"/>
          </a:xfrm>
        </p:spPr>
        <p:txBody>
          <a:bodyPr>
            <a:normAutofit/>
          </a:bodyPr>
          <a:lstStyle/>
          <a:p>
            <a:pPr>
              <a:buFontTx/>
              <a:buChar char="-"/>
            </a:pPr>
            <a:r>
              <a:rPr lang="en-US" dirty="0"/>
              <a:t>Use Foursquare to get location data</a:t>
            </a:r>
          </a:p>
          <a:p>
            <a:pPr>
              <a:buFontTx/>
              <a:buChar char="-"/>
            </a:pPr>
            <a:r>
              <a:rPr lang="en-US" dirty="0"/>
              <a:t>Use k-means to cluster similar neighborhoods.  Key observations:  </a:t>
            </a:r>
          </a:p>
          <a:p>
            <a:pPr marL="578358" lvl="1" indent="-285750">
              <a:buFontTx/>
              <a:buChar char="-"/>
            </a:pPr>
            <a:r>
              <a:rPr lang="en-US" dirty="0"/>
              <a:t>Light blue and red are farther away from city central</a:t>
            </a:r>
          </a:p>
          <a:p>
            <a:pPr marL="578358" lvl="1" indent="-285750">
              <a:buFontTx/>
              <a:buChar char="-"/>
            </a:pPr>
            <a:r>
              <a:rPr lang="en-US" dirty="0"/>
              <a:t>All western Hong Kong Island (green) neighborhoods have similar features</a:t>
            </a:r>
          </a:p>
        </p:txBody>
      </p:sp>
      <p:sp>
        <p:nvSpPr>
          <p:cNvPr id="42" name="Rectangle 41">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650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1023-1539-43AE-BF1E-9A10EF0945B6}"/>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0E2C03E-5780-4540-B6B3-F8F5C7D82CC2}"/>
              </a:ext>
            </a:extLst>
          </p:cNvPr>
          <p:cNvSpPr>
            <a:spLocks noGrp="1"/>
          </p:cNvSpPr>
          <p:nvPr>
            <p:ph idx="1"/>
          </p:nvPr>
        </p:nvSpPr>
        <p:spPr/>
        <p:txBody>
          <a:bodyPr>
            <a:normAutofit fontScale="92500" lnSpcReduction="20000"/>
          </a:bodyPr>
          <a:lstStyle/>
          <a:p>
            <a:r>
              <a:rPr lang="en-US" dirty="0"/>
              <a:t>For further analysis, we looked at neighborhoods that would have most traffic.  We used the below 20 venues from Foursquare.</a:t>
            </a:r>
          </a:p>
          <a:p>
            <a:pPr lvl="0"/>
            <a:r>
              <a:rPr lang="en-US" dirty="0"/>
              <a:t>Hotel			Gym / Fitness Center	Zoo		</a:t>
            </a:r>
          </a:p>
          <a:p>
            <a:pPr lvl="0"/>
            <a:r>
              <a:rPr lang="en-US" dirty="0"/>
              <a:t>Park			Gym			Supermarket</a:t>
            </a:r>
          </a:p>
          <a:p>
            <a:pPr lvl="0"/>
            <a:r>
              <a:rPr lang="en-US" dirty="0"/>
              <a:t>Shopping Mall		Department Store		Sports Club		</a:t>
            </a:r>
          </a:p>
          <a:p>
            <a:pPr lvl="0"/>
            <a:r>
              <a:rPr lang="en-US" dirty="0"/>
              <a:t>Metro Station		Skating Rink		Farmers Market</a:t>
            </a:r>
          </a:p>
          <a:p>
            <a:pPr lvl="0"/>
            <a:r>
              <a:rPr lang="en-US" dirty="0"/>
              <a:t>Mountain		Trail			Monument / Landmark	</a:t>
            </a:r>
          </a:p>
          <a:p>
            <a:pPr lvl="0"/>
            <a:r>
              <a:rPr lang="en-US" dirty="0"/>
              <a:t>Performing Arts Venue	Historic Site		Train Station</a:t>
            </a:r>
          </a:p>
          <a:p>
            <a:pPr lvl="0"/>
            <a:r>
              <a:rPr lang="en-US" dirty="0"/>
              <a:t>Scenic Lookout		Pier</a:t>
            </a:r>
          </a:p>
          <a:p>
            <a:endParaRPr lang="en-US" dirty="0"/>
          </a:p>
          <a:p>
            <a:endParaRPr lang="en-US" dirty="0"/>
          </a:p>
        </p:txBody>
      </p:sp>
    </p:spTree>
    <p:extLst>
      <p:ext uri="{BB962C8B-B14F-4D97-AF65-F5344CB8AC3E}">
        <p14:creationId xmlns:p14="http://schemas.microsoft.com/office/powerpoint/2010/main" val="122131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437F8-6629-464A-80D8-780F8BDCF02B}"/>
              </a:ext>
            </a:extLst>
          </p:cNvPr>
          <p:cNvSpPr>
            <a:spLocks noGrp="1"/>
          </p:cNvSpPr>
          <p:nvPr>
            <p:ph type="title"/>
          </p:nvPr>
        </p:nvSpPr>
        <p:spPr>
          <a:xfrm>
            <a:off x="6411685" y="634946"/>
            <a:ext cx="5127171" cy="1450757"/>
          </a:xfrm>
        </p:spPr>
        <p:txBody>
          <a:bodyPr>
            <a:normAutofit/>
          </a:bodyPr>
          <a:lstStyle/>
          <a:p>
            <a:r>
              <a:rPr lang="en-US" dirty="0"/>
              <a:t>Analysis</a:t>
            </a:r>
          </a:p>
        </p:txBody>
      </p:sp>
      <p:pic>
        <p:nvPicPr>
          <p:cNvPr id="4" name="Content Placeholder 3" descr="A screenshot of a cell phone&#10;&#10;Description automatically generated">
            <a:extLst>
              <a:ext uri="{FF2B5EF4-FFF2-40B4-BE49-F238E27FC236}">
                <a16:creationId xmlns:a16="http://schemas.microsoft.com/office/drawing/2014/main" id="{034C5263-9FE7-4F4A-809C-87E0A39D9DF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43192" y="1171687"/>
            <a:ext cx="5115347" cy="419458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5FD59AC-90AA-48ED-8CCA-3304C7115AEC}"/>
              </a:ext>
            </a:extLst>
          </p:cNvPr>
          <p:cNvSpPr>
            <a:spLocks noGrp="1"/>
          </p:cNvSpPr>
          <p:nvPr>
            <p:ph idx="1"/>
          </p:nvPr>
        </p:nvSpPr>
        <p:spPr>
          <a:xfrm>
            <a:off x="6411684" y="2407436"/>
            <a:ext cx="5127172" cy="3461658"/>
          </a:xfrm>
        </p:spPr>
        <p:txBody>
          <a:bodyPr>
            <a:normAutofit/>
          </a:bodyPr>
          <a:lstStyle/>
          <a:p>
            <a:r>
              <a:rPr lang="en-US" dirty="0"/>
              <a:t>- Using bar chart to show the number of big crowd venues in each neighborhood.</a:t>
            </a:r>
          </a:p>
          <a:p>
            <a:r>
              <a:rPr lang="en-US" dirty="0"/>
              <a:t>- The below neighborhoods have the largest number of big crowd venues</a:t>
            </a:r>
          </a:p>
          <a:p>
            <a:pPr lvl="1"/>
            <a:r>
              <a:rPr lang="en-US" dirty="0"/>
              <a:t>Delta Hotel (21)</a:t>
            </a:r>
          </a:p>
          <a:p>
            <a:pPr lvl="1"/>
            <a:r>
              <a:rPr lang="en-US" dirty="0"/>
              <a:t>Land Mark (14)</a:t>
            </a:r>
          </a:p>
          <a:p>
            <a:pPr lvl="1"/>
            <a:r>
              <a:rPr lang="en-US" dirty="0"/>
              <a:t>United Centre, Cheung Kong Centre, and Time Square (13)</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419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E1061-DC16-4253-B7D4-73872866191D}"/>
              </a:ext>
            </a:extLst>
          </p:cNvPr>
          <p:cNvSpPr>
            <a:spLocks noGrp="1"/>
          </p:cNvSpPr>
          <p:nvPr>
            <p:ph type="title"/>
          </p:nvPr>
        </p:nvSpPr>
        <p:spPr>
          <a:xfrm>
            <a:off x="6411685" y="634946"/>
            <a:ext cx="5127171" cy="1450757"/>
          </a:xfrm>
        </p:spPr>
        <p:txBody>
          <a:bodyPr>
            <a:normAutofit/>
          </a:bodyPr>
          <a:lstStyle/>
          <a:p>
            <a:r>
              <a:rPr lang="en-US" dirty="0"/>
              <a:t>Analysis</a:t>
            </a:r>
          </a:p>
        </p:txBody>
      </p:sp>
      <p:pic>
        <p:nvPicPr>
          <p:cNvPr id="4" name="Content Placeholder 3" descr="A screenshot of a cell phone&#10;&#10;Description automatically generated">
            <a:extLst>
              <a:ext uri="{FF2B5EF4-FFF2-40B4-BE49-F238E27FC236}">
                <a16:creationId xmlns:a16="http://schemas.microsoft.com/office/drawing/2014/main" id="{0BDCA0E6-F20A-44A0-BD65-1FB5C79B7B1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45939" y="645106"/>
            <a:ext cx="4709852" cy="5247747"/>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5EE5CC4-DCEE-41F4-8CD2-13015439CC75}"/>
              </a:ext>
            </a:extLst>
          </p:cNvPr>
          <p:cNvSpPr>
            <a:spLocks noGrp="1"/>
          </p:cNvSpPr>
          <p:nvPr>
            <p:ph idx="1"/>
          </p:nvPr>
        </p:nvSpPr>
        <p:spPr>
          <a:xfrm>
            <a:off x="6411684" y="2407436"/>
            <a:ext cx="5127172" cy="3461658"/>
          </a:xfrm>
        </p:spPr>
        <p:txBody>
          <a:bodyPr>
            <a:normAutofit/>
          </a:bodyPr>
          <a:lstStyle/>
          <a:p>
            <a:r>
              <a:rPr lang="en-US" dirty="0"/>
              <a:t>- Now look at the number of dessert shop in each neighborhood</a:t>
            </a:r>
          </a:p>
          <a:p>
            <a:r>
              <a:rPr lang="en-US" dirty="0"/>
              <a:t>- The below neighborhoods have the lowest number of dessert shop</a:t>
            </a:r>
          </a:p>
          <a:p>
            <a:pPr lvl="1"/>
            <a:r>
              <a:rPr lang="en-US" dirty="0"/>
              <a:t>Delta Hotel (1)</a:t>
            </a:r>
          </a:p>
          <a:p>
            <a:pPr lvl="1"/>
            <a:r>
              <a:rPr lang="en-US" dirty="0"/>
              <a:t>Land Mark (1)</a:t>
            </a:r>
          </a:p>
          <a:p>
            <a:pPr lvl="1"/>
            <a:r>
              <a:rPr lang="en-US" dirty="0"/>
              <a:t>United Centre (1)</a:t>
            </a:r>
          </a:p>
          <a:p>
            <a:pPr lvl="1"/>
            <a:r>
              <a:rPr lang="en-US" dirty="0" err="1"/>
              <a:t>Yau</a:t>
            </a:r>
            <a:r>
              <a:rPr lang="en-US" dirty="0"/>
              <a:t> Ma </a:t>
            </a:r>
            <a:r>
              <a:rPr lang="en-US" dirty="0" err="1"/>
              <a:t>Tei</a:t>
            </a:r>
            <a:r>
              <a:rPr lang="en-US" dirty="0"/>
              <a:t> (1)</a:t>
            </a:r>
          </a:p>
          <a:p>
            <a:endParaRPr lang="en-US" dirty="0"/>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306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2C16-954F-430C-B29B-7E9BF0DCC6AF}"/>
              </a:ext>
            </a:extLst>
          </p:cNvPr>
          <p:cNvSpPr>
            <a:spLocks noGrp="1"/>
          </p:cNvSpPr>
          <p:nvPr>
            <p:ph type="title"/>
          </p:nvPr>
        </p:nvSpPr>
        <p:spPr/>
        <p:txBody>
          <a:bodyPr/>
          <a:lstStyle/>
          <a:p>
            <a:r>
              <a:rPr lang="en-US" dirty="0"/>
              <a:t>Other Consideration</a:t>
            </a:r>
          </a:p>
        </p:txBody>
      </p:sp>
      <p:sp>
        <p:nvSpPr>
          <p:cNvPr id="3" name="Content Placeholder 2">
            <a:extLst>
              <a:ext uri="{FF2B5EF4-FFF2-40B4-BE49-F238E27FC236}">
                <a16:creationId xmlns:a16="http://schemas.microsoft.com/office/drawing/2014/main" id="{6F9E7917-9166-406F-B9E5-BC7E9E55F7F0}"/>
              </a:ext>
            </a:extLst>
          </p:cNvPr>
          <p:cNvSpPr>
            <a:spLocks noGrp="1"/>
          </p:cNvSpPr>
          <p:nvPr>
            <p:ph idx="1"/>
          </p:nvPr>
        </p:nvSpPr>
        <p:spPr/>
        <p:txBody>
          <a:bodyPr/>
          <a:lstStyle/>
          <a:p>
            <a:r>
              <a:rPr lang="en-US" dirty="0"/>
              <a:t>Rental price is usually the largest expense for a dessert shop.  We also looked at the average retail rental price for the three large districts.</a:t>
            </a:r>
          </a:p>
          <a:p>
            <a:r>
              <a:rPr lang="en-US" dirty="0"/>
              <a:t>Hong Kong Island: HK$1,633/m</a:t>
            </a:r>
            <a:r>
              <a:rPr lang="en-US" baseline="30000" dirty="0"/>
              <a:t>2</a:t>
            </a:r>
            <a:endParaRPr lang="en-US" dirty="0"/>
          </a:p>
          <a:p>
            <a:r>
              <a:rPr lang="en-US" dirty="0"/>
              <a:t>Kowloon: HK$1,009/m</a:t>
            </a:r>
            <a:r>
              <a:rPr lang="en-US" baseline="30000" dirty="0"/>
              <a:t>2</a:t>
            </a:r>
            <a:r>
              <a:rPr lang="en-US" dirty="0"/>
              <a:t>  </a:t>
            </a:r>
          </a:p>
          <a:p>
            <a:r>
              <a:rPr lang="en-US" dirty="0"/>
              <a:t>New Territories: HK$ 1,301/m</a:t>
            </a:r>
            <a:r>
              <a:rPr lang="en-US" baseline="30000" dirty="0"/>
              <a:t>2</a:t>
            </a:r>
            <a:r>
              <a:rPr lang="en-US" dirty="0"/>
              <a:t> </a:t>
            </a:r>
          </a:p>
        </p:txBody>
      </p:sp>
    </p:spTree>
    <p:extLst>
      <p:ext uri="{BB962C8B-B14F-4D97-AF65-F5344CB8AC3E}">
        <p14:creationId xmlns:p14="http://schemas.microsoft.com/office/powerpoint/2010/main" val="331696460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Dessert Shop Location Selection</vt:lpstr>
      <vt:lpstr>Background</vt:lpstr>
      <vt:lpstr>Approach</vt:lpstr>
      <vt:lpstr>Analysis</vt:lpstr>
      <vt:lpstr>Analysis</vt:lpstr>
      <vt:lpstr>Analysis</vt:lpstr>
      <vt:lpstr>Analysis</vt:lpstr>
      <vt:lpstr>Analysis</vt:lpstr>
      <vt:lpstr>Other Consideration</vt:lpstr>
      <vt:lpstr>Recommendation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2020-06-04T04:32:15Z</dcterms:created>
  <dcterms:modified xsi:type="dcterms:W3CDTF">2020-06-04T04:41:14Z</dcterms:modified>
</cp:coreProperties>
</file>