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9" r:id="rId3"/>
    <p:sldId id="382" r:id="rId4"/>
    <p:sldId id="38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288" y="-72"/>
      </p:cViewPr>
      <p:guideLst>
        <p:guide orient="horz" pos="1933"/>
        <p:guide pos="3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</a:fld>
            <a:endParaRPr lang="ja-JP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4119880" y="2670810"/>
            <a:ext cx="1819275" cy="589915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Spring Security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438515" y="2671445"/>
            <a:ext cx="2152650" cy="58928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JWT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pPr algn="ctr"/>
            <a:r>
              <a:rPr lang="ja-JP" altLang="en-US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「JSON Web Tokens」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975" y="1753870"/>
            <a:ext cx="659765" cy="65976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4" idx="3"/>
            <a:endCxn id="3" idx="0"/>
          </p:cNvCxnSpPr>
          <p:nvPr/>
        </p:nvCxnSpPr>
        <p:spPr>
          <a:xfrm>
            <a:off x="3253740" y="2155825"/>
            <a:ext cx="1776095" cy="58674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46170" y="2106930"/>
            <a:ext cx="804545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① 認証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cxnSp>
        <p:nvCxnSpPr>
          <p:cNvPr id="28" name="直接箭头连接符 27"/>
          <p:cNvCxnSpPr>
            <a:stCxn id="3" idx="3"/>
            <a:endCxn id="22" idx="1"/>
          </p:cNvCxnSpPr>
          <p:nvPr/>
        </p:nvCxnSpPr>
        <p:spPr>
          <a:xfrm>
            <a:off x="5939155" y="3037840"/>
            <a:ext cx="2499360" cy="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946775" y="3137535"/>
            <a:ext cx="2520315" cy="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10960" y="2866390"/>
            <a:ext cx="159258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② トークン生成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27500" y="4300220"/>
            <a:ext cx="1819275" cy="589915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Redis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029835" y="3260725"/>
            <a:ext cx="7620" cy="103949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65575" y="3627120"/>
            <a:ext cx="198120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③ トークン期限管理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cxnSp>
        <p:nvCxnSpPr>
          <p:cNvPr id="35" name="直接箭头连接符 34"/>
          <p:cNvCxnSpPr>
            <a:endCxn id="24" idx="2"/>
          </p:cNvCxnSpPr>
          <p:nvPr/>
        </p:nvCxnSpPr>
        <p:spPr>
          <a:xfrm flipH="1" flipV="1">
            <a:off x="2924175" y="2485390"/>
            <a:ext cx="1222375" cy="43561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124710" y="2531110"/>
            <a:ext cx="1521460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④ トークン＆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認可情報を返却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7220" y="118745"/>
            <a:ext cx="4963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 b="1">
                <a:latin typeface="游ゴシック" panose="020B0400000000000000" charset="-128"/>
                <a:ea typeface="游ゴシック" panose="020B0400000000000000" charset="-128"/>
              </a:rPr>
              <a:t>１、ユーザー登録時の動き</a:t>
            </a:r>
            <a:endParaRPr lang="ja-JP" altLang="zh-CN" sz="2800" b="1"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467090" y="3369945"/>
            <a:ext cx="2124075" cy="45148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>
                <a:solidFill>
                  <a:schemeClr val="tx1"/>
                </a:solidFill>
              </a:rPr>
              <a:t>トークン発行機能</a:t>
            </a:r>
            <a:endParaRPr lang="ja-JP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164330" y="4952365"/>
            <a:ext cx="1781810" cy="45148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>
                <a:solidFill>
                  <a:schemeClr val="tx1"/>
                </a:solidFill>
              </a:rPr>
              <a:t>トークン管理機能</a:t>
            </a:r>
            <a:endParaRPr lang="ja-JP" altLang="zh-CN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15535" y="2155825"/>
            <a:ext cx="1781810" cy="45148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>
                <a:solidFill>
                  <a:schemeClr val="tx1"/>
                </a:solidFill>
              </a:rPr>
              <a:t>認証認可機能</a:t>
            </a:r>
            <a:endParaRPr lang="ja-JP" altLang="zh-CN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2515" y="1547495"/>
            <a:ext cx="152146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⑤ トークン保存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832860" y="2957830"/>
            <a:ext cx="1819275" cy="589915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Spring Security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435465" y="2900680"/>
            <a:ext cx="2247265" cy="64643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JWT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pPr algn="ctr"/>
            <a:r>
              <a:rPr lang="ja-JP" altLang="en-US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「JSON Web Tokens」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2040890"/>
            <a:ext cx="659765" cy="65976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4" idx="3"/>
            <a:endCxn id="3" idx="0"/>
          </p:cNvCxnSpPr>
          <p:nvPr/>
        </p:nvCxnSpPr>
        <p:spPr>
          <a:xfrm>
            <a:off x="2966720" y="2442845"/>
            <a:ext cx="1776095" cy="58674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59150" y="1852295"/>
            <a:ext cx="1524635" cy="737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① 認証で保存したトークンを用いて検証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cxnSp>
        <p:nvCxnSpPr>
          <p:cNvPr id="28" name="直接箭头连接符 27"/>
          <p:cNvCxnSpPr>
            <a:stCxn id="3" idx="3"/>
            <a:endCxn id="22" idx="1"/>
          </p:cNvCxnSpPr>
          <p:nvPr/>
        </p:nvCxnSpPr>
        <p:spPr>
          <a:xfrm flipV="1">
            <a:off x="5652135" y="3295650"/>
            <a:ext cx="3783330" cy="2921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659755" y="3424555"/>
            <a:ext cx="3816350" cy="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72860" y="2957830"/>
            <a:ext cx="2524125" cy="9531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③ トークン状態</a:t>
            </a:r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解析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・正常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・異常「期限切れ、無効など」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 </a:t>
            </a:r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・無し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840480" y="4587240"/>
            <a:ext cx="1819275" cy="589915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Redis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742815" y="3547745"/>
            <a:ext cx="7620" cy="103949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4" idx="2"/>
          </p:cNvCxnSpPr>
          <p:nvPr/>
        </p:nvCxnSpPr>
        <p:spPr>
          <a:xfrm flipH="1" flipV="1">
            <a:off x="2637155" y="2772410"/>
            <a:ext cx="1222375" cy="43561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052955" y="2900680"/>
            <a:ext cx="1372870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④ 検証結果を返却する 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7220" y="118745"/>
            <a:ext cx="4963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 b="1">
                <a:latin typeface="游ゴシック" panose="020B0400000000000000" charset="-128"/>
                <a:ea typeface="游ゴシック" panose="020B0400000000000000" charset="-128"/>
              </a:rPr>
              <a:t>２、トークン検証の動き</a:t>
            </a:r>
            <a:endParaRPr lang="ja-JP" altLang="zh-CN" sz="2800" b="1"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436110" y="3568065"/>
            <a:ext cx="0" cy="100838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79825" y="3914140"/>
            <a:ext cx="1905635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ja-JP" altLang="zh-CN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② トークン状態検索</a:t>
            </a:r>
            <a:endParaRPr lang="ja-JP" altLang="zh-CN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文本框 37"/>
          <p:cNvSpPr txBox="1"/>
          <p:nvPr/>
        </p:nvSpPr>
        <p:spPr>
          <a:xfrm>
            <a:off x="617220" y="118745"/>
            <a:ext cx="4963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 b="1">
                <a:latin typeface="游ゴシック" panose="020B0400000000000000" charset="-128"/>
                <a:ea typeface="游ゴシック" panose="020B0400000000000000" charset="-128"/>
              </a:rPr>
              <a:t>３、デモ説明</a:t>
            </a:r>
            <a:endParaRPr lang="ja-JP" altLang="zh-CN" sz="2800" b="1"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065" y="878840"/>
            <a:ext cx="25908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１、ユーザー一覧：</a:t>
            </a:r>
            <a:endParaRPr lang="ja-JP" altLang="zh-CN" sz="2000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admin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：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Roles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「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admin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」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user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：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Roles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「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user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」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guest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：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Roles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「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guest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」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065" y="2194560"/>
            <a:ext cx="214376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2</a:t>
            </a:r>
            <a:r>
              <a:rPr lang="ja-JP" altLang="zh-CN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、ページ一覧：</a:t>
            </a:r>
            <a:endParaRPr lang="ja-JP" altLang="zh-CN" sz="2000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/admin/1.html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/admin/2.html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/admin/3.html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/user/1.html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/user/2.html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/user/3.html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/guest/1.html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/guest/2.html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  <a:sym typeface="+mn-ea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  <a:sym typeface="+mn-ea"/>
              </a:rPr>
              <a:t>/guest/3.html</a:t>
            </a:r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en-US" altLang="ja-JP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09445" y="3253105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admin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9445" y="2544445"/>
            <a:ext cx="1819275" cy="457835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アクセス対象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  <a:p>
            <a:pPr algn="ctr"/>
            <a:r>
              <a:rPr lang="ja-JP" altLang="en-US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ユーザー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09445" y="4010660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admin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09445" y="4362450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user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09445" y="4845685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admin</a:t>
            </a:r>
            <a:endParaRPr lang="ja-JP" altLang="en-US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09445" y="5197475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user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09445" y="5549265"/>
            <a:ext cx="1819275" cy="351790"/>
          </a:xfrm>
          <a:prstGeom prst="roundRect">
            <a:avLst/>
          </a:prstGeom>
          <a:solidFill>
            <a:schemeClr val="accent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游ゴシック" panose="020B0400000000000000" charset="-128"/>
                <a:ea typeface="游ゴシック" panose="020B0400000000000000" charset="-128"/>
              </a:rPr>
              <a:t>guest</a:t>
            </a:r>
            <a:endParaRPr lang="en-US" altLang="ja-JP" b="1">
              <a:solidFill>
                <a:schemeClr val="tx1"/>
              </a:solidFill>
              <a:latin typeface="游ゴシック" panose="020B0400000000000000" charset="-128"/>
              <a:ea typeface="游ゴシック" panose="020B040000000000000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8920" y="852805"/>
            <a:ext cx="6555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３、トークン検証：</a:t>
            </a:r>
            <a:endParaRPr lang="ja-JP" altLang="zh-CN" sz="2000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・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Success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の場合：もらったトークンを用いて検証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・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Failure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の場合：もらったトークン 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+ “123” 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で検証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  <a:p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※ redis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の保存期限：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15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秒、なので、</a:t>
            </a:r>
            <a:r>
              <a:rPr lang="en-US" altLang="ja-JP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15</a:t>
            </a:r>
            <a:r>
              <a:rPr lang="ja-JP" altLang="en-US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秒後両方ともに、エラーになる。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835" y="2819400"/>
            <a:ext cx="7489825" cy="4038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28920" y="2420620"/>
            <a:ext cx="6555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４、</a:t>
            </a:r>
            <a:r>
              <a:rPr lang="en-US" altLang="ja-JP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Admin</a:t>
            </a:r>
            <a:r>
              <a:rPr lang="ja-JP" altLang="en-US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でログインしたページ</a:t>
            </a:r>
            <a:r>
              <a:rPr lang="ja-JP" altLang="zh-CN" sz="2000" b="1">
                <a:latin typeface="游ゴシック" panose="020B0400000000000000" charset="-128"/>
                <a:ea typeface="游ゴシック" panose="020B0400000000000000" charset="-128"/>
                <a:cs typeface="游ゴシック" panose="020B0400000000000000" charset="-128"/>
              </a:rPr>
              <a:t>：</a:t>
            </a:r>
            <a:endParaRPr lang="ja-JP" altLang="en-US" b="1">
              <a:latin typeface="游ゴシック" panose="020B0400000000000000" charset="-128"/>
              <a:ea typeface="游ゴシック" panose="020B0400000000000000" charset="-128"/>
              <a:cs typeface="游ゴシック" panose="020B04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rgbClr val="FF0000"/>
          </a:solidFill>
          <a:prstDash val="solid"/>
        </a:ln>
      </a:spPr>
      <a:bodyPr rtlCol="0" anchor="ctr"/>
      <a:lstStyle>
        <a:defPPr algn="ctr">
          <a:defRPr lang="ja-JP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ユーザー設定</PresentationFormat>
  <Paragraphs>94</Paragraphs>
  <Slides>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ＭＳ 明朝</vt:lpstr>
      <vt:lpstr>ＭＳ Ｐゴシック</vt:lpstr>
      <vt:lpstr>Microsoft YaHei</vt:lpstr>
      <vt:lpstr>Arial Unicode MS</vt:lpstr>
      <vt:lpstr>游ゴシック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圣堂</cp:lastModifiedBy>
  <cp:revision>1311</cp:revision>
  <dcterms:created xsi:type="dcterms:W3CDTF">2020-05-22T00:19:00Z</dcterms:created>
  <dcterms:modified xsi:type="dcterms:W3CDTF">2021-01-07T03:41:03Z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