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759" r:id="rId9"/>
    <p:sldId id="757" r:id="rId10"/>
    <p:sldId id="785" r:id="rId11"/>
    <p:sldId id="760" r:id="rId12"/>
    <p:sldId id="521" r:id="rId13"/>
    <p:sldId id="691" r:id="rId14"/>
    <p:sldId id="763" r:id="rId15"/>
    <p:sldId id="761" r:id="rId16"/>
    <p:sldId id="762" r:id="rId17"/>
    <p:sldId id="764" r:id="rId18"/>
    <p:sldId id="765" r:id="rId19"/>
    <p:sldId id="766" r:id="rId20"/>
    <p:sldId id="767" r:id="rId21"/>
    <p:sldId id="768" r:id="rId22"/>
    <p:sldId id="770" r:id="rId23"/>
    <p:sldId id="772" r:id="rId24"/>
    <p:sldId id="771" r:id="rId25"/>
    <p:sldId id="773" r:id="rId26"/>
    <p:sldId id="774" r:id="rId27"/>
    <p:sldId id="776" r:id="rId28"/>
    <p:sldId id="777" r:id="rId29"/>
    <p:sldId id="778" r:id="rId30"/>
    <p:sldId id="781" r:id="rId31"/>
    <p:sldId id="780" r:id="rId32"/>
    <p:sldId id="782" r:id="rId33"/>
    <p:sldId id="783" r:id="rId34"/>
    <p:sldId id="784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60004"/>
    <a:srgbClr val="F933D3"/>
    <a:srgbClr val="9BBB59"/>
    <a:srgbClr val="49504F"/>
    <a:srgbClr val="DF0011"/>
    <a:srgbClr val="E7E7E7"/>
    <a:srgbClr val="E1F7FF"/>
    <a:srgbClr val="C5F0FF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7" autoAdjust="0"/>
    <p:restoredTop sz="84105" autoAdjust="0"/>
  </p:normalViewPr>
  <p:slideViewPr>
    <p:cSldViewPr snapToGrid="0">
      <p:cViewPr varScale="1">
        <p:scale>
          <a:sx n="87" d="100"/>
          <a:sy n="87" d="100"/>
        </p:scale>
        <p:origin x="446" y="101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/>
              <a:t>面试题 </a:t>
            </a:r>
            <a:r>
              <a:rPr kumimoji="1" lang="en-US" altLang="zh-CN" sz="4400" dirty="0"/>
              <a:t>- </a:t>
            </a:r>
            <a:r>
              <a:rPr kumimoji="1" lang="zh-CN" altLang="en-US" sz="4400" dirty="0"/>
              <a:t>如何保证</a:t>
            </a:r>
            <a:r>
              <a:rPr kumimoji="1" lang="en-US" altLang="zh-CN" sz="4400" dirty="0"/>
              <a:t>Redis</a:t>
            </a:r>
            <a:r>
              <a:rPr kumimoji="1" lang="zh-CN" altLang="en-US" sz="4400" dirty="0"/>
              <a:t>双写一致性？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842E-D4DF-402E-E5E2-0F19986DD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8675" y="1463040"/>
            <a:ext cx="6248447" cy="4511040"/>
          </a:xfrm>
        </p:spPr>
        <p:txBody>
          <a:bodyPr/>
          <a:lstStyle/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E3936"/>
                </a:solidFill>
              </a:rPr>
              <a:t>先更新缓存，再更新数据库这种方案可行吗？为什么？</a:t>
            </a: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BE3936"/>
                </a:solidFill>
              </a:rPr>
              <a:t>     </a:t>
            </a:r>
            <a:r>
              <a:rPr lang="zh-CN" altLang="en-US" sz="1400" dirty="0"/>
              <a:t>不可行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1</a:t>
            </a:r>
            <a:r>
              <a:rPr lang="zh-CN" altLang="en-US" sz="1400" dirty="0"/>
              <a:t>、不同数据库之间双写不具备</a:t>
            </a:r>
            <a:r>
              <a:rPr lang="zh-CN" altLang="en-US" sz="1400" dirty="0">
                <a:solidFill>
                  <a:srgbClr val="B60004"/>
                </a:solidFill>
              </a:rPr>
              <a:t>事务原子性</a:t>
            </a:r>
            <a:r>
              <a:rPr lang="zh-CN" altLang="en-US" sz="1400" dirty="0"/>
              <a:t>，造成数据不一致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2</a:t>
            </a:r>
            <a:r>
              <a:rPr lang="zh-CN" altLang="en-US" sz="1400" dirty="0"/>
              <a:t>、线程</a:t>
            </a:r>
            <a:r>
              <a:rPr lang="zh-CN" altLang="en-US" sz="1400" dirty="0">
                <a:solidFill>
                  <a:srgbClr val="B60004"/>
                </a:solidFill>
              </a:rPr>
              <a:t>并发导致数据覆盖</a:t>
            </a:r>
            <a:r>
              <a:rPr lang="zh-CN" altLang="en-US" sz="1400" dirty="0"/>
              <a:t>，造成数据不一致</a:t>
            </a:r>
            <a:r>
              <a:rPr lang="en-US" altLang="zh-CN" sz="1400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2</a:t>
            </a:r>
            <a:r>
              <a:rPr lang="zh-CN" altLang="en-US" dirty="0">
                <a:solidFill>
                  <a:srgbClr val="BE3936"/>
                </a:solidFill>
              </a:rPr>
              <a:t>、先更新数据库，再更新缓存  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710880" y="1941513"/>
            <a:ext cx="6068119" cy="20114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目标：清楚的知道造成这种方案不可行的原因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）、不同数据库之间双写不具备</a:t>
            </a:r>
            <a:r>
              <a:rPr lang="zh-CN" altLang="en-US" dirty="0">
                <a:solidFill>
                  <a:srgbClr val="B60004"/>
                </a:solidFill>
              </a:rPr>
              <a:t>事务原子性</a:t>
            </a:r>
            <a:r>
              <a:rPr lang="zh-CN" altLang="en-US" dirty="0">
                <a:solidFill>
                  <a:schemeClr val="tx1"/>
                </a:solidFill>
              </a:rPr>
              <a:t>，造成数据不一致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）、线程</a:t>
            </a:r>
            <a:r>
              <a:rPr lang="zh-CN" altLang="en-US" dirty="0">
                <a:solidFill>
                  <a:srgbClr val="B60004"/>
                </a:solidFill>
              </a:rPr>
              <a:t>并发导致数据覆盖</a:t>
            </a:r>
            <a:r>
              <a:rPr lang="zh-CN" altLang="en-US" dirty="0">
                <a:solidFill>
                  <a:schemeClr val="tx1"/>
                </a:solidFill>
              </a:rPr>
              <a:t>，造成数据不一致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57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2</a:t>
            </a:r>
            <a:r>
              <a:rPr lang="zh-CN" altLang="en-US" dirty="0">
                <a:solidFill>
                  <a:srgbClr val="BE3936"/>
                </a:solidFill>
              </a:rPr>
              <a:t>、先更新数据库，再更新缓存 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E2C611-8ECF-F710-5183-BC8FC4F4C65B}"/>
              </a:ext>
            </a:extLst>
          </p:cNvPr>
          <p:cNvSpPr/>
          <p:nvPr/>
        </p:nvSpPr>
        <p:spPr>
          <a:xfrm>
            <a:off x="1594197" y="2303888"/>
            <a:ext cx="873760" cy="432327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1147AA-B510-EA1C-8C79-E32E4CEC9497}"/>
              </a:ext>
            </a:extLst>
          </p:cNvPr>
          <p:cNvSpPr txBox="1"/>
          <p:nvPr/>
        </p:nvSpPr>
        <p:spPr>
          <a:xfrm>
            <a:off x="2669605" y="3496609"/>
            <a:ext cx="70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32A874-6823-A020-C511-F6F3CBCABF97}"/>
              </a:ext>
            </a:extLst>
          </p:cNvPr>
          <p:cNvSpPr txBox="1"/>
          <p:nvPr/>
        </p:nvSpPr>
        <p:spPr>
          <a:xfrm>
            <a:off x="2669605" y="4757990"/>
            <a:ext cx="630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B13204-24DC-0850-AEA5-055F9F49FD6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031077" y="2736215"/>
            <a:ext cx="4187" cy="5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672670-F6A0-98C5-3F2E-22F7EB0C80FD}"/>
              </a:ext>
            </a:extLst>
          </p:cNvPr>
          <p:cNvSpPr txBox="1"/>
          <p:nvPr/>
        </p:nvSpPr>
        <p:spPr>
          <a:xfrm>
            <a:off x="2692625" y="3506064"/>
            <a:ext cx="701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D5B5B07-0DDD-1184-B13A-B5811728CBA3}"/>
              </a:ext>
            </a:extLst>
          </p:cNvPr>
          <p:cNvCxnSpPr>
            <a:cxnSpLocks/>
          </p:cNvCxnSpPr>
          <p:nvPr/>
        </p:nvCxnSpPr>
        <p:spPr>
          <a:xfrm flipH="1">
            <a:off x="2020662" y="3916829"/>
            <a:ext cx="14602" cy="68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4DF87E-60AC-5074-0BB2-122D9E252BAA}"/>
              </a:ext>
            </a:extLst>
          </p:cNvPr>
          <p:cNvSpPr txBox="1"/>
          <p:nvPr/>
        </p:nvSpPr>
        <p:spPr>
          <a:xfrm>
            <a:off x="3180073" y="4785733"/>
            <a:ext cx="1098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出现异常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5AF0332-A373-67DE-DD4B-6C6CDA4D7C90}"/>
              </a:ext>
            </a:extLst>
          </p:cNvPr>
          <p:cNvSpPr/>
          <p:nvPr/>
        </p:nvSpPr>
        <p:spPr>
          <a:xfrm>
            <a:off x="1570408" y="5925396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其他业务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逻辑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708DDA2-6471-0E75-DCF1-5834577E6C3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016455" y="5249707"/>
            <a:ext cx="8505" cy="67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87C0A1-5814-C617-84FB-BE3F8FD9EBCA}"/>
              </a:ext>
            </a:extLst>
          </p:cNvPr>
          <p:cNvSpPr txBox="1"/>
          <p:nvPr/>
        </p:nvSpPr>
        <p:spPr>
          <a:xfrm>
            <a:off x="1645601" y="2891543"/>
            <a:ext cx="112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1A65D2-E488-8D45-4D89-8B202E1AC77B}"/>
              </a:ext>
            </a:extLst>
          </p:cNvPr>
          <p:cNvSpPr txBox="1"/>
          <p:nvPr/>
        </p:nvSpPr>
        <p:spPr>
          <a:xfrm>
            <a:off x="1640148" y="4108670"/>
            <a:ext cx="112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338" y="1707983"/>
            <a:ext cx="3814733" cy="595905"/>
          </a:xfrm>
        </p:spPr>
        <p:txBody>
          <a:bodyPr/>
          <a:lstStyle/>
          <a:p>
            <a:r>
              <a:rPr lang="zh-CN" altLang="en-US" dirty="0"/>
              <a:t>场景：将用户账户余额从</a:t>
            </a:r>
            <a:r>
              <a:rPr lang="en-US" altLang="zh-CN" dirty="0"/>
              <a:t>100</a:t>
            </a:r>
            <a:r>
              <a:rPr lang="zh-CN" altLang="en-US" dirty="0"/>
              <a:t>更新为</a:t>
            </a:r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994430-E450-426C-1829-00A2E2A631CE}"/>
              </a:ext>
            </a:extLst>
          </p:cNvPr>
          <p:cNvSpPr txBox="1"/>
          <p:nvPr/>
        </p:nvSpPr>
        <p:spPr>
          <a:xfrm>
            <a:off x="2692625" y="4780146"/>
            <a:ext cx="701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517FB3-434A-9DA6-AC38-4108AD1429A6}"/>
              </a:ext>
            </a:extLst>
          </p:cNvPr>
          <p:cNvSpPr txBox="1"/>
          <p:nvPr/>
        </p:nvSpPr>
        <p:spPr>
          <a:xfrm>
            <a:off x="2622015" y="5925396"/>
            <a:ext cx="1098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出现异常</a:t>
            </a:r>
          </a:p>
        </p:txBody>
      </p:sp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7B2002C9-529F-71EA-F990-A71C9BBEEDDC}"/>
              </a:ext>
            </a:extLst>
          </p:cNvPr>
          <p:cNvSpPr txBox="1">
            <a:spLocks/>
          </p:cNvSpPr>
          <p:nvPr/>
        </p:nvSpPr>
        <p:spPr>
          <a:xfrm>
            <a:off x="5305012" y="3731428"/>
            <a:ext cx="6022087" cy="23499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出现问题的根本原因？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两个数据库写操作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并不具备事务的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ACID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，无法保证这两个写操作的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原子性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。问题场景有如下一个：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、整个过程其他业务逻辑出现异常，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会进行回滚，而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却不会回滚。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5281996" y="2374253"/>
            <a:ext cx="6068119" cy="20114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出现了什么问题？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两个数据库中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数据不一致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不可行（事务问题导致数据不一致）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11C9A-8EB0-ABB9-C222-62CD5D66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92" y="4600052"/>
            <a:ext cx="848539" cy="675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73F217-9472-6DA1-D553-53208988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5" y="3246845"/>
            <a:ext cx="758718" cy="6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5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5" grpId="0"/>
      <p:bldP spid="25" grpId="1"/>
      <p:bldP spid="28" grpId="0"/>
      <p:bldP spid="28" grpId="1"/>
      <p:bldP spid="31" grpId="0" animBg="1"/>
      <p:bldP spid="42" grpId="0"/>
      <p:bldP spid="43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2</a:t>
            </a:r>
            <a:r>
              <a:rPr lang="zh-CN" altLang="en-US" dirty="0">
                <a:solidFill>
                  <a:srgbClr val="BE3936"/>
                </a:solidFill>
              </a:rPr>
              <a:t>、先更新数据库，再更新缓存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491" y="1941513"/>
            <a:ext cx="3814733" cy="595905"/>
          </a:xfrm>
        </p:spPr>
        <p:txBody>
          <a:bodyPr/>
          <a:lstStyle/>
          <a:p>
            <a:r>
              <a:rPr lang="zh-CN" altLang="en-US" dirty="0"/>
              <a:t>场景：多线程并发更新用户账户余额</a:t>
            </a:r>
          </a:p>
        </p:txBody>
      </p:sp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7B2002C9-529F-71EA-F990-A71C9BBEEDDC}"/>
              </a:ext>
            </a:extLst>
          </p:cNvPr>
          <p:cNvSpPr txBox="1">
            <a:spLocks/>
          </p:cNvSpPr>
          <p:nvPr/>
        </p:nvSpPr>
        <p:spPr>
          <a:xfrm>
            <a:off x="5481707" y="4549621"/>
            <a:ext cx="5838664" cy="22323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出现问题的根本原因？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dirty="0">
                <a:solidFill>
                  <a:srgbClr val="B6000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并发导致数据覆盖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，造成数据不一致</a:t>
            </a:r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909729" y="4559346"/>
            <a:ext cx="3914259" cy="11815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出现了什么问题？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两个数据库中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数据不一致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不可行（并发问题导致数据不一致）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876815-0C9C-7362-AB8B-620ACEB8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762" y="1941513"/>
            <a:ext cx="5930088" cy="21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842E-D4DF-402E-E5E2-0F19986DD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0409" y="1453515"/>
            <a:ext cx="5760538" cy="4511040"/>
          </a:xfrm>
        </p:spPr>
        <p:txBody>
          <a:bodyPr/>
          <a:lstStyle/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E3936"/>
                </a:solidFill>
              </a:rPr>
              <a:t>先更新数据库，再更新缓存这种方案可行吗？为什么？</a:t>
            </a: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BE3936"/>
                </a:solidFill>
              </a:rPr>
              <a:t>     </a:t>
            </a:r>
            <a:r>
              <a:rPr lang="zh-CN" altLang="en-US" sz="1400" dirty="0"/>
              <a:t>不可行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1</a:t>
            </a:r>
            <a:r>
              <a:rPr lang="zh-CN" altLang="en-US" sz="1400" dirty="0"/>
              <a:t>、不同数据库之间双写不具备</a:t>
            </a:r>
            <a:r>
              <a:rPr lang="zh-CN" altLang="en-US" sz="1400" dirty="0">
                <a:solidFill>
                  <a:srgbClr val="B60004"/>
                </a:solidFill>
              </a:rPr>
              <a:t>事务原子性</a:t>
            </a:r>
            <a:r>
              <a:rPr lang="zh-CN" altLang="en-US" sz="1400" dirty="0"/>
              <a:t>，造成数据不一致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2</a:t>
            </a:r>
            <a:r>
              <a:rPr lang="zh-CN" altLang="en-US" sz="1400" dirty="0"/>
              <a:t>、线程</a:t>
            </a:r>
            <a:r>
              <a:rPr lang="zh-CN" altLang="en-US" sz="1400" dirty="0">
                <a:solidFill>
                  <a:srgbClr val="B60004"/>
                </a:solidFill>
              </a:rPr>
              <a:t>并发导致数据覆盖</a:t>
            </a:r>
            <a:r>
              <a:rPr lang="zh-CN" altLang="en-US" sz="1400" dirty="0"/>
              <a:t>，造成数据不一致</a:t>
            </a:r>
            <a:r>
              <a:rPr lang="en-US" altLang="zh-CN" sz="1400" dirty="0"/>
              <a:t> 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</a:t>
            </a:r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9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3</a:t>
            </a:r>
            <a:r>
              <a:rPr lang="zh-CN" altLang="en-US" dirty="0">
                <a:solidFill>
                  <a:srgbClr val="BE3936"/>
                </a:solidFill>
              </a:rPr>
              <a:t>、先删除缓存，再更新数据库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710880" y="1941513"/>
            <a:ext cx="7404420" cy="15827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目标：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1</a:t>
            </a:r>
            <a:r>
              <a:rPr lang="zh-CN" altLang="en-US" dirty="0">
                <a:solidFill>
                  <a:schemeClr val="tx1"/>
                </a:solidFill>
              </a:rPr>
              <a:t>、清楚的知道如何解决这种方案并发时造成的数据不一致问题  </a:t>
            </a:r>
            <a:r>
              <a:rPr lang="en-US" altLang="zh-CN" dirty="0">
                <a:solidFill>
                  <a:schemeClr val="tx1"/>
                </a:solidFill>
              </a:rPr>
              <a:t>-  </a:t>
            </a:r>
            <a:r>
              <a:rPr lang="zh-CN" altLang="en-US" dirty="0">
                <a:solidFill>
                  <a:schemeClr val="tx1"/>
                </a:solidFill>
              </a:rPr>
              <a:t>延时双删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可行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3</a:t>
            </a:r>
            <a:r>
              <a:rPr lang="zh-CN" altLang="en-US" dirty="0">
                <a:solidFill>
                  <a:srgbClr val="BE3936"/>
                </a:solidFill>
              </a:rPr>
              <a:t>、先删除缓存，再更新数据库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255" y="1710687"/>
            <a:ext cx="4038995" cy="595905"/>
          </a:xfrm>
        </p:spPr>
        <p:txBody>
          <a:bodyPr/>
          <a:lstStyle/>
          <a:p>
            <a:r>
              <a:rPr lang="zh-CN" altLang="en-US" dirty="0"/>
              <a:t>场景：多线程并发更新用户账户余额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可行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F163AA-86CB-83C2-D9F5-19DD5925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7" y="2223320"/>
            <a:ext cx="4728011" cy="1916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E906F7-7787-113E-F983-7D8CC586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7" y="4468411"/>
            <a:ext cx="4905373" cy="1872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E36A53-653A-9776-0FEC-E3A72453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2223318"/>
            <a:ext cx="4697213" cy="1916393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D2C66844-75D1-FE9B-84AE-BB6644557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9281" y="4795336"/>
            <a:ext cx="1510777" cy="1510777"/>
          </a:xfrm>
          <a:prstGeom prst="rect">
            <a:avLst/>
          </a:prstGeom>
        </p:spPr>
      </p:pic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0B17A772-FC42-7FC2-3C0C-C3B8C931B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9281" y="2469852"/>
            <a:ext cx="1584822" cy="1584822"/>
          </a:xfrm>
          <a:prstGeom prst="rect">
            <a:avLst/>
          </a:prstGeom>
        </p:spPr>
      </p:pic>
      <p:pic>
        <p:nvPicPr>
          <p:cNvPr id="13" name="图形 12" descr="复选标记">
            <a:extLst>
              <a:ext uri="{FF2B5EF4-FFF2-40B4-BE49-F238E27FC236}">
                <a16:creationId xmlns:a16="http://schemas.microsoft.com/office/drawing/2014/main" id="{6507F39B-B8A2-EE21-7A1F-529447AD2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7382" y="2565647"/>
            <a:ext cx="1473552" cy="14735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54A856-4103-4C8C-B5FA-81FE80EEF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451" y="4377604"/>
            <a:ext cx="4697212" cy="2054371"/>
          </a:xfrm>
          <a:prstGeom prst="rect">
            <a:avLst/>
          </a:prstGeom>
        </p:spPr>
      </p:pic>
      <p:pic>
        <p:nvPicPr>
          <p:cNvPr id="15" name="图形 14" descr="关闭">
            <a:extLst>
              <a:ext uri="{FF2B5EF4-FFF2-40B4-BE49-F238E27FC236}">
                <a16:creationId xmlns:a16="http://schemas.microsoft.com/office/drawing/2014/main" id="{420326ED-4DF0-8F63-75C6-29F2584D7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7381" y="4930581"/>
            <a:ext cx="1375532" cy="13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3</a:t>
            </a:r>
            <a:r>
              <a:rPr lang="zh-CN" altLang="en-US" dirty="0">
                <a:solidFill>
                  <a:srgbClr val="BE3936"/>
                </a:solidFill>
              </a:rPr>
              <a:t>、先删除缓存，再更新数据库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255" y="1710687"/>
            <a:ext cx="4038995" cy="595905"/>
          </a:xfrm>
        </p:spPr>
        <p:txBody>
          <a:bodyPr/>
          <a:lstStyle/>
          <a:p>
            <a:r>
              <a:rPr lang="zh-CN" altLang="en-US" dirty="0"/>
              <a:t>场景：多线程并发更新用户账户余额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可行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9651E-F08D-33D5-C831-E32B5E63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73" y="2449467"/>
            <a:ext cx="5634151" cy="2244817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AFF6853B-DED3-8EC5-8576-CE8A22A0F69D}"/>
              </a:ext>
            </a:extLst>
          </p:cNvPr>
          <p:cNvSpPr txBox="1">
            <a:spLocks/>
          </p:cNvSpPr>
          <p:nvPr/>
        </p:nvSpPr>
        <p:spPr>
          <a:xfrm>
            <a:off x="4711453" y="5361680"/>
            <a:ext cx="1384547" cy="37465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b="1" dirty="0">
                <a:solidFill>
                  <a:srgbClr val="BE3936"/>
                </a:solidFill>
              </a:rPr>
              <a:t>延时双删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C384E19-D1EF-6973-E34C-021BC3B8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22" y="4709649"/>
            <a:ext cx="5653202" cy="2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842E-D4DF-402E-E5E2-0F19986DD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0" y="1463040"/>
            <a:ext cx="6515100" cy="4511040"/>
          </a:xfrm>
        </p:spPr>
        <p:txBody>
          <a:bodyPr/>
          <a:lstStyle/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r>
              <a:rPr lang="zh-CN" altLang="en-US" dirty="0">
                <a:solidFill>
                  <a:srgbClr val="BE3936"/>
                </a:solidFill>
              </a:rPr>
              <a:t>什么情况下出现了什么问题？</a:t>
            </a: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BE3936"/>
                </a:solidFill>
              </a:rPr>
              <a:t>     </a:t>
            </a:r>
            <a:r>
              <a:rPr lang="zh-CN" altLang="en-US" sz="1400" dirty="0"/>
              <a:t>在并发读写场景之下，发生了脏读，导致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写入了脏数据，数据不一致了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、如何解决？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400" dirty="0"/>
              <a:t>     可以采用</a:t>
            </a:r>
            <a:r>
              <a:rPr lang="zh-CN" altLang="en-US" sz="1400" dirty="0">
                <a:solidFill>
                  <a:srgbClr val="C00000"/>
                </a:solidFill>
              </a:rPr>
              <a:t>延时双删方案</a:t>
            </a:r>
            <a:r>
              <a:rPr lang="zh-CN" altLang="en-US" sz="1400" dirty="0"/>
              <a:t>解决：在更新完数据库后，延时一段时间再删除一次缓存，目的是为了清除掉缓存中的脏数据。而延时时间要根据业务估算，最好不小于一次完整读业务所产生的耗时。</a:t>
            </a:r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4</a:t>
            </a:r>
            <a:r>
              <a:rPr lang="zh-CN" altLang="en-US" dirty="0">
                <a:solidFill>
                  <a:srgbClr val="BE3936"/>
                </a:solidFill>
              </a:rPr>
              <a:t>、先更新数据库，再删除缓存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710879" y="1941513"/>
            <a:ext cx="8347395" cy="15827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目标：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1</a:t>
            </a:r>
            <a:r>
              <a:rPr lang="zh-CN" altLang="en-US" dirty="0">
                <a:solidFill>
                  <a:schemeClr val="tx1"/>
                </a:solidFill>
              </a:rPr>
              <a:t>、清楚的知道这种方案在哪些极端情况下会出现数据不一致情况，以及如何解决。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可行！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69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3E63DF5-E365-BDD8-AB2B-E1AADACE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59" y="1885203"/>
            <a:ext cx="6520096" cy="3320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6501A7-2B5C-31E1-42D0-0696ABC9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76" y="1692380"/>
            <a:ext cx="9360161" cy="36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4</a:t>
            </a:r>
            <a:r>
              <a:rPr lang="zh-CN" altLang="en-US" dirty="0">
                <a:solidFill>
                  <a:srgbClr val="BE3936"/>
                </a:solidFill>
              </a:rPr>
              <a:t>、先更新数据库，再删除缓存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255" y="1710687"/>
            <a:ext cx="4038995" cy="595905"/>
          </a:xfrm>
        </p:spPr>
        <p:txBody>
          <a:bodyPr/>
          <a:lstStyle/>
          <a:p>
            <a:r>
              <a:rPr lang="zh-CN" altLang="en-US" dirty="0"/>
              <a:t>场景：多线程并发更新用户账户余额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可行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B35B8-DB68-AD31-DA8A-34F68F9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7" y="2306592"/>
            <a:ext cx="4869602" cy="1981372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D2C66844-75D1-FE9B-84AE-BB664455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280" y="2605051"/>
            <a:ext cx="1590675" cy="15906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8C92D0-BC1B-7F8C-863A-CDE469318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55" y="4473648"/>
            <a:ext cx="5027506" cy="2067828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37A0CD1-C147-E6E7-36F5-2BD5FBA23674}"/>
              </a:ext>
            </a:extLst>
          </p:cNvPr>
          <p:cNvSpPr/>
          <p:nvPr/>
        </p:nvSpPr>
        <p:spPr>
          <a:xfrm>
            <a:off x="6728592" y="1768080"/>
            <a:ext cx="4156199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dirty="0">
                <a:solidFill>
                  <a:srgbClr val="49504F"/>
                </a:solidFill>
              </a:rPr>
              <a:t>数据出现了短暂的不一致，但是最终一致，可以接受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2D88E6-6FF9-93FF-AA59-00E532DB3C41}"/>
              </a:ext>
            </a:extLst>
          </p:cNvPr>
          <p:cNvSpPr/>
          <p:nvPr/>
        </p:nvSpPr>
        <p:spPr>
          <a:xfrm>
            <a:off x="6259980" y="5069390"/>
            <a:ext cx="4400308" cy="11927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zh-CN" altLang="en-US" sz="1400" dirty="0">
                <a:solidFill>
                  <a:srgbClr val="49504F"/>
                </a:solidFill>
              </a:rPr>
              <a:t>   </a:t>
            </a:r>
            <a:r>
              <a:rPr lang="zh-CN" altLang="en-US" sz="1400" dirty="0">
                <a:solidFill>
                  <a:srgbClr val="C00000"/>
                </a:solidFill>
              </a:rPr>
              <a:t>出现的概率极低</a:t>
            </a:r>
            <a:r>
              <a:rPr lang="zh-CN" altLang="en-US" sz="1400" dirty="0">
                <a:solidFill>
                  <a:srgbClr val="49504F"/>
                </a:solidFill>
              </a:rPr>
              <a:t>：要求读写并发时，缓存正好失效，且数据库查询耗时远远大于更新耗时才有可能发生</a:t>
            </a:r>
            <a:endParaRPr lang="en-US" altLang="zh-CN" sz="1400" dirty="0">
              <a:solidFill>
                <a:srgbClr val="49504F"/>
              </a:solidFill>
            </a:endParaRPr>
          </a:p>
          <a:p>
            <a:endParaRPr lang="en-US" altLang="zh-CN" sz="1400" dirty="0">
              <a:solidFill>
                <a:srgbClr val="49504F"/>
              </a:solidFill>
            </a:endParaRPr>
          </a:p>
          <a:p>
            <a:r>
              <a:rPr lang="zh-CN" altLang="en-US" sz="1400" dirty="0">
                <a:solidFill>
                  <a:srgbClr val="49504F"/>
                </a:solidFill>
              </a:rPr>
              <a:t>   解决：也可以通过延时双删解决，或者给</a:t>
            </a:r>
            <a:r>
              <a:rPr lang="en-US" altLang="zh-CN" sz="1400" dirty="0" err="1">
                <a:solidFill>
                  <a:srgbClr val="49504F"/>
                </a:solidFill>
              </a:rPr>
              <a:t>redis</a:t>
            </a:r>
            <a:r>
              <a:rPr lang="zh-CN" altLang="en-US" sz="1400" dirty="0">
                <a:solidFill>
                  <a:srgbClr val="49504F"/>
                </a:solidFill>
              </a:rPr>
              <a:t>设置较短的存活时间，达到最终一致。</a:t>
            </a:r>
          </a:p>
        </p:txBody>
      </p:sp>
      <p:pic>
        <p:nvPicPr>
          <p:cNvPr id="20" name="图形 19" descr="复选标记">
            <a:extLst>
              <a:ext uri="{FF2B5EF4-FFF2-40B4-BE49-F238E27FC236}">
                <a16:creationId xmlns:a16="http://schemas.microsoft.com/office/drawing/2014/main" id="{681DCA9B-E467-D8DA-8947-F6550D2DD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280" y="4423356"/>
            <a:ext cx="1590675" cy="15906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A1787D-E558-9433-6D19-3A9E22B2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592" y="2306592"/>
            <a:ext cx="4710933" cy="1981372"/>
          </a:xfrm>
          <a:prstGeom prst="rect">
            <a:avLst/>
          </a:prstGeom>
        </p:spPr>
      </p:pic>
      <p:pic>
        <p:nvPicPr>
          <p:cNvPr id="17" name="图形 16" descr="复选标记">
            <a:extLst>
              <a:ext uri="{FF2B5EF4-FFF2-40B4-BE49-F238E27FC236}">
                <a16:creationId xmlns:a16="http://schemas.microsoft.com/office/drawing/2014/main" id="{85E1752D-1F45-A175-9A23-C11D22A5E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355" y="2595489"/>
            <a:ext cx="1590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842E-D4DF-402E-E5E2-0F19986DD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341516" cy="4511040"/>
          </a:xfrm>
        </p:spPr>
        <p:txBody>
          <a:bodyPr/>
          <a:lstStyle/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r>
              <a:rPr lang="zh-CN" altLang="en-US" dirty="0">
                <a:solidFill>
                  <a:srgbClr val="BE3936"/>
                </a:solidFill>
              </a:rPr>
              <a:t>先更新数据库，再删除缓存这种方案可行吗？</a:t>
            </a: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BE3936"/>
                </a:solidFill>
              </a:rPr>
              <a:t>     </a:t>
            </a:r>
            <a:r>
              <a:rPr lang="zh-CN" altLang="en-US" sz="1400" dirty="0"/>
              <a:t>可行，但是要允许读写并发场景下出现的数据短暂不一致情况，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和极端情况下产生的数据不一致情况，但是数据最终一致。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、数据不一致场景有哪些？如何解决？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、场景一：并发读写情况下产生的短暂数据不一致场景，业务场景要能接受。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、场景二：并发读写情况下，缓存正好失效且读操作耗时大于写操作而产生的数据不一致。可以通过延时删除解决，或者给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设置较短的存活时间。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1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5</a:t>
            </a:r>
            <a:r>
              <a:rPr lang="zh-CN" altLang="en-US" dirty="0">
                <a:solidFill>
                  <a:srgbClr val="BE3936"/>
                </a:solidFill>
              </a:rPr>
              <a:t>、补充 </a:t>
            </a:r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/>
              <a:t>缓存删除失败方案</a:t>
            </a:r>
            <a:endParaRPr lang="zh-CN" altLang="en-US" dirty="0">
              <a:solidFill>
                <a:srgbClr val="BE3936"/>
              </a:solidFill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889672" y="4522788"/>
            <a:ext cx="7404420" cy="15827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现象：缓存删除失败，导致缓存中一直是脏数据。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目标：知道缓存删除失败解决方案有哪些？各自的优缺点。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6DAD6-E75A-8024-6623-C06C7C22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5" y="2097087"/>
            <a:ext cx="5669771" cy="19432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53979D-B5BB-963F-A22D-F07395FA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7087"/>
            <a:ext cx="566976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6175695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5</a:t>
            </a:r>
            <a:r>
              <a:rPr lang="zh-CN" altLang="en-US" dirty="0">
                <a:solidFill>
                  <a:srgbClr val="BE3936"/>
                </a:solidFill>
              </a:rPr>
              <a:t>、补充 </a:t>
            </a:r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/>
              <a:t>缓存删除失败方案 </a:t>
            </a:r>
            <a:r>
              <a:rPr lang="en-US" altLang="zh-CN" dirty="0"/>
              <a:t>– MQ</a:t>
            </a:r>
            <a:r>
              <a:rPr lang="zh-CN" altLang="en-US" dirty="0"/>
              <a:t>异步重试删除</a:t>
            </a:r>
            <a:endParaRPr lang="zh-CN" altLang="en-US" dirty="0">
              <a:solidFill>
                <a:srgbClr val="BE393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7629C-061A-845D-E877-1F263AD1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29" y="3842770"/>
            <a:ext cx="848539" cy="675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02557-BEA3-6828-751E-0267DDF6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03" y="2598537"/>
            <a:ext cx="765179" cy="675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B6D319-9A43-DCE7-4C20-93BF93F5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837" y="2570808"/>
            <a:ext cx="2366120" cy="5361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26B5BC-8DC5-44DA-4A4B-C45B634B767B}"/>
              </a:ext>
            </a:extLst>
          </p:cNvPr>
          <p:cNvSpPr txBox="1"/>
          <p:nvPr/>
        </p:nvSpPr>
        <p:spPr>
          <a:xfrm>
            <a:off x="2186551" y="2228045"/>
            <a:ext cx="1260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、更新数据库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E8DB27-A412-6707-E44E-58DF9BB2C1B1}"/>
              </a:ext>
            </a:extLst>
          </p:cNvPr>
          <p:cNvSpPr txBox="1"/>
          <p:nvPr/>
        </p:nvSpPr>
        <p:spPr>
          <a:xfrm>
            <a:off x="2169142" y="3444013"/>
            <a:ext cx="1031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、删除缓存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E46490-C1B0-FE8B-FF56-EE8D6037AB1F}"/>
              </a:ext>
            </a:extLst>
          </p:cNvPr>
          <p:cNvSpPr txBox="1"/>
          <p:nvPr/>
        </p:nvSpPr>
        <p:spPr>
          <a:xfrm>
            <a:off x="7157245" y="3158105"/>
            <a:ext cx="181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、删除失败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重新投递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742FDC-826E-97B2-3C43-EB9D63F66133}"/>
              </a:ext>
            </a:extLst>
          </p:cNvPr>
          <p:cNvSpPr/>
          <p:nvPr/>
        </p:nvSpPr>
        <p:spPr>
          <a:xfrm>
            <a:off x="1650626" y="1792811"/>
            <a:ext cx="914400" cy="32108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5C59D4C-10CC-CDA3-2DD1-6EBB37683896}"/>
              </a:ext>
            </a:extLst>
          </p:cNvPr>
          <p:cNvSpPr txBox="1"/>
          <p:nvPr/>
        </p:nvSpPr>
        <p:spPr>
          <a:xfrm>
            <a:off x="5508576" y="3593142"/>
            <a:ext cx="2009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、投递消息至消费者删除缓存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60D72C4E-1D1C-86D2-9F65-A62F34556907}"/>
              </a:ext>
            </a:extLst>
          </p:cNvPr>
          <p:cNvSpPr txBox="1">
            <a:spLocks/>
          </p:cNvSpPr>
          <p:nvPr/>
        </p:nvSpPr>
        <p:spPr>
          <a:xfrm>
            <a:off x="1585500" y="4631096"/>
            <a:ext cx="6710002" cy="162532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/>
              <a:t>核心思想：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、当删除缓存失败，投递删除消息至</a:t>
            </a:r>
            <a:r>
              <a:rPr lang="en-US" altLang="zh-CN" sz="1400" dirty="0"/>
              <a:t>MQ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MQ</a:t>
            </a:r>
            <a:r>
              <a:rPr lang="zh-CN" altLang="en-US" sz="1400" dirty="0"/>
              <a:t>将消息投递至消费者；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、如果消费失败，继续投递、消费；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、如果开启了本地重试机制，则会优先在本地重试，本地重试耗尽后，消息会投递    至错误消息交换机，最终进入人工监控。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	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ABD9520-2AF3-848A-EA29-701F8CCE5BB1}"/>
              </a:ext>
            </a:extLst>
          </p:cNvPr>
          <p:cNvCxnSpPr>
            <a:stCxn id="23" idx="2"/>
            <a:endCxn id="5" idx="0"/>
          </p:cNvCxnSpPr>
          <p:nvPr/>
        </p:nvCxnSpPr>
        <p:spPr>
          <a:xfrm flipH="1">
            <a:off x="2102093" y="2113896"/>
            <a:ext cx="5733" cy="48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A5F12C4-ED79-D15B-4B09-A7BD7936DDB1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100099" y="3274226"/>
            <a:ext cx="1994" cy="56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643ECA8-7CCE-F84B-2244-2612CC03F9D0}"/>
              </a:ext>
            </a:extLst>
          </p:cNvPr>
          <p:cNvSpPr/>
          <p:nvPr/>
        </p:nvSpPr>
        <p:spPr>
          <a:xfrm>
            <a:off x="2201824" y="3153454"/>
            <a:ext cx="3458467" cy="1325029"/>
          </a:xfrm>
          <a:custGeom>
            <a:avLst/>
            <a:gdLst>
              <a:gd name="connsiteX0" fmla="*/ 0 w 3458467"/>
              <a:gd name="connsiteY0" fmla="*/ 1325029 h 1325029"/>
              <a:gd name="connsiteX1" fmla="*/ 2228850 w 3458467"/>
              <a:gd name="connsiteY1" fmla="*/ 20104 h 1325029"/>
              <a:gd name="connsiteX2" fmla="*/ 2847975 w 3458467"/>
              <a:gd name="connsiteY2" fmla="*/ 534454 h 1325029"/>
              <a:gd name="connsiteX3" fmla="*/ 2847975 w 3458467"/>
              <a:gd name="connsiteY3" fmla="*/ 563029 h 1325029"/>
              <a:gd name="connsiteX4" fmla="*/ 3448050 w 3458467"/>
              <a:gd name="connsiteY4" fmla="*/ 1229779 h 1325029"/>
              <a:gd name="connsiteX5" fmla="*/ 3228975 w 3458467"/>
              <a:gd name="connsiteY5" fmla="*/ 458254 h 1325029"/>
              <a:gd name="connsiteX6" fmla="*/ 3228975 w 3458467"/>
              <a:gd name="connsiteY6" fmla="*/ 524929 h 1325029"/>
              <a:gd name="connsiteX7" fmla="*/ 3228975 w 3458467"/>
              <a:gd name="connsiteY7" fmla="*/ 524929 h 1325029"/>
              <a:gd name="connsiteX8" fmla="*/ 3448050 w 3458467"/>
              <a:gd name="connsiteY8" fmla="*/ 467779 h 1325029"/>
              <a:gd name="connsiteX9" fmla="*/ 3448050 w 3458467"/>
              <a:gd name="connsiteY9" fmla="*/ 467779 h 13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8467" h="1325029">
                <a:moveTo>
                  <a:pt x="0" y="1325029"/>
                </a:moveTo>
                <a:cubicBezTo>
                  <a:pt x="877093" y="738448"/>
                  <a:pt x="1754187" y="151867"/>
                  <a:pt x="2228850" y="20104"/>
                </a:cubicBezTo>
                <a:cubicBezTo>
                  <a:pt x="2703513" y="-111659"/>
                  <a:pt x="2744788" y="443967"/>
                  <a:pt x="2847975" y="534454"/>
                </a:cubicBezTo>
                <a:cubicBezTo>
                  <a:pt x="2951162" y="624941"/>
                  <a:pt x="2847975" y="563029"/>
                  <a:pt x="2847975" y="563029"/>
                </a:cubicBezTo>
                <a:cubicBezTo>
                  <a:pt x="2947988" y="678916"/>
                  <a:pt x="3384550" y="1247241"/>
                  <a:pt x="3448050" y="1229779"/>
                </a:cubicBezTo>
                <a:cubicBezTo>
                  <a:pt x="3511550" y="1212317"/>
                  <a:pt x="3265488" y="575729"/>
                  <a:pt x="3228975" y="458254"/>
                </a:cubicBezTo>
                <a:cubicBezTo>
                  <a:pt x="3192462" y="340779"/>
                  <a:pt x="3228975" y="524929"/>
                  <a:pt x="3228975" y="524929"/>
                </a:cubicBezTo>
                <a:lnTo>
                  <a:pt x="3228975" y="524929"/>
                </a:lnTo>
                <a:lnTo>
                  <a:pt x="3448050" y="467779"/>
                </a:lnTo>
                <a:lnTo>
                  <a:pt x="3448050" y="467779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64B830ED-66EC-B9E8-2A1A-EEB190E760CB}"/>
              </a:ext>
            </a:extLst>
          </p:cNvPr>
          <p:cNvSpPr/>
          <p:nvPr/>
        </p:nvSpPr>
        <p:spPr>
          <a:xfrm>
            <a:off x="2114550" y="2780880"/>
            <a:ext cx="3695700" cy="1714920"/>
          </a:xfrm>
          <a:custGeom>
            <a:avLst/>
            <a:gdLst>
              <a:gd name="connsiteX0" fmla="*/ 0 w 3695700"/>
              <a:gd name="connsiteY0" fmla="*/ 1714920 h 1714920"/>
              <a:gd name="connsiteX1" fmla="*/ 3076575 w 3695700"/>
              <a:gd name="connsiteY1" fmla="*/ 9945 h 1714920"/>
              <a:gd name="connsiteX2" fmla="*/ 3609975 w 3695700"/>
              <a:gd name="connsiteY2" fmla="*/ 1010070 h 1714920"/>
              <a:gd name="connsiteX3" fmla="*/ 3629025 w 3695700"/>
              <a:gd name="connsiteY3" fmla="*/ 962445 h 1714920"/>
              <a:gd name="connsiteX4" fmla="*/ 3695700 w 3695700"/>
              <a:gd name="connsiteY4" fmla="*/ 1029120 h 171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714920">
                <a:moveTo>
                  <a:pt x="0" y="1714920"/>
                </a:moveTo>
                <a:cubicBezTo>
                  <a:pt x="1237456" y="921170"/>
                  <a:pt x="2474913" y="127420"/>
                  <a:pt x="3076575" y="9945"/>
                </a:cubicBezTo>
                <a:cubicBezTo>
                  <a:pt x="3678237" y="-107530"/>
                  <a:pt x="3517900" y="851320"/>
                  <a:pt x="3609975" y="1010070"/>
                </a:cubicBezTo>
                <a:cubicBezTo>
                  <a:pt x="3702050" y="1168820"/>
                  <a:pt x="3614738" y="959270"/>
                  <a:pt x="3629025" y="962445"/>
                </a:cubicBezTo>
                <a:cubicBezTo>
                  <a:pt x="3643312" y="965620"/>
                  <a:pt x="3669506" y="997370"/>
                  <a:pt x="3695700" y="102912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B4433E19-1E51-A6DB-5259-DF371F056387}"/>
              </a:ext>
            </a:extLst>
          </p:cNvPr>
          <p:cNvSpPr/>
          <p:nvPr/>
        </p:nvSpPr>
        <p:spPr>
          <a:xfrm>
            <a:off x="2095500" y="2000250"/>
            <a:ext cx="3286737" cy="2524125"/>
          </a:xfrm>
          <a:custGeom>
            <a:avLst/>
            <a:gdLst>
              <a:gd name="connsiteX0" fmla="*/ 0 w 3286737"/>
              <a:gd name="connsiteY0" fmla="*/ 2524125 h 2524125"/>
              <a:gd name="connsiteX1" fmla="*/ 2333625 w 3286737"/>
              <a:gd name="connsiteY1" fmla="*/ 0 h 2524125"/>
              <a:gd name="connsiteX2" fmla="*/ 2333625 w 3286737"/>
              <a:gd name="connsiteY2" fmla="*/ 0 h 2524125"/>
              <a:gd name="connsiteX3" fmla="*/ 3286125 w 3286737"/>
              <a:gd name="connsiteY3" fmla="*/ 771525 h 2524125"/>
              <a:gd name="connsiteX4" fmla="*/ 2447925 w 3286737"/>
              <a:gd name="connsiteY4" fmla="*/ 990600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737" h="2524125">
                <a:moveTo>
                  <a:pt x="0" y="2524125"/>
                </a:moveTo>
                <a:lnTo>
                  <a:pt x="2333625" y="0"/>
                </a:lnTo>
                <a:lnTo>
                  <a:pt x="2333625" y="0"/>
                </a:lnTo>
                <a:cubicBezTo>
                  <a:pt x="2492375" y="128587"/>
                  <a:pt x="3267075" y="606425"/>
                  <a:pt x="3286125" y="771525"/>
                </a:cubicBezTo>
                <a:cubicBezTo>
                  <a:pt x="3305175" y="936625"/>
                  <a:pt x="2876550" y="963612"/>
                  <a:pt x="2447925" y="9906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E64E73A-8C35-8827-4983-184F219D8214}"/>
              </a:ext>
            </a:extLst>
          </p:cNvPr>
          <p:cNvSpPr/>
          <p:nvPr/>
        </p:nvSpPr>
        <p:spPr>
          <a:xfrm>
            <a:off x="1981200" y="2257425"/>
            <a:ext cx="3581400" cy="2266950"/>
          </a:xfrm>
          <a:custGeom>
            <a:avLst/>
            <a:gdLst>
              <a:gd name="connsiteX0" fmla="*/ 0 w 3581400"/>
              <a:gd name="connsiteY0" fmla="*/ 2266950 h 2266950"/>
              <a:gd name="connsiteX1" fmla="*/ 2438400 w 3581400"/>
              <a:gd name="connsiteY1" fmla="*/ 0 h 2266950"/>
              <a:gd name="connsiteX2" fmla="*/ 2438400 w 3581400"/>
              <a:gd name="connsiteY2" fmla="*/ 0 h 2266950"/>
              <a:gd name="connsiteX3" fmla="*/ 3581400 w 3581400"/>
              <a:gd name="connsiteY3" fmla="*/ 590550 h 2266950"/>
              <a:gd name="connsiteX4" fmla="*/ 3581400 w 3581400"/>
              <a:gd name="connsiteY4" fmla="*/ 5905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66950">
                <a:moveTo>
                  <a:pt x="0" y="2266950"/>
                </a:moveTo>
                <a:lnTo>
                  <a:pt x="2438400" y="0"/>
                </a:lnTo>
                <a:lnTo>
                  <a:pt x="2438400" y="0"/>
                </a:lnTo>
                <a:lnTo>
                  <a:pt x="3581400" y="590550"/>
                </a:lnTo>
                <a:lnTo>
                  <a:pt x="3581400" y="5905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25396705-E456-2BC5-6442-FA7FA3F7C6E3}"/>
              </a:ext>
            </a:extLst>
          </p:cNvPr>
          <p:cNvSpPr/>
          <p:nvPr/>
        </p:nvSpPr>
        <p:spPr>
          <a:xfrm>
            <a:off x="2085975" y="2314568"/>
            <a:ext cx="3534657" cy="2567172"/>
          </a:xfrm>
          <a:custGeom>
            <a:avLst/>
            <a:gdLst>
              <a:gd name="connsiteX0" fmla="*/ 0 w 3534657"/>
              <a:gd name="connsiteY0" fmla="*/ 2181232 h 2567172"/>
              <a:gd name="connsiteX1" fmla="*/ 66675 w 3534657"/>
              <a:gd name="connsiteY1" fmla="*/ 2409832 h 2567172"/>
              <a:gd name="connsiteX2" fmla="*/ 2019300 w 3534657"/>
              <a:gd name="connsiteY2" fmla="*/ 2266957 h 2567172"/>
              <a:gd name="connsiteX3" fmla="*/ 2543175 w 3534657"/>
              <a:gd name="connsiteY3" fmla="*/ 1924057 h 2567172"/>
              <a:gd name="connsiteX4" fmla="*/ 3314700 w 3534657"/>
              <a:gd name="connsiteY4" fmla="*/ 1219207 h 2567172"/>
              <a:gd name="connsiteX5" fmla="*/ 3495675 w 3534657"/>
              <a:gd name="connsiteY5" fmla="*/ 314332 h 2567172"/>
              <a:gd name="connsiteX6" fmla="*/ 3228975 w 3534657"/>
              <a:gd name="connsiteY6" fmla="*/ 95257 h 2567172"/>
              <a:gd name="connsiteX7" fmla="*/ 3028950 w 3534657"/>
              <a:gd name="connsiteY7" fmla="*/ 19057 h 2567172"/>
              <a:gd name="connsiteX8" fmla="*/ 3028950 w 3534657"/>
              <a:gd name="connsiteY8" fmla="*/ 409582 h 256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4657" h="2567172">
                <a:moveTo>
                  <a:pt x="0" y="2181232"/>
                </a:moveTo>
                <a:cubicBezTo>
                  <a:pt x="22225" y="2257432"/>
                  <a:pt x="-8818" y="2385313"/>
                  <a:pt x="66675" y="2409832"/>
                </a:cubicBezTo>
                <a:cubicBezTo>
                  <a:pt x="1000736" y="2713202"/>
                  <a:pt x="1159764" y="2529342"/>
                  <a:pt x="2019300" y="2266957"/>
                </a:cubicBezTo>
                <a:cubicBezTo>
                  <a:pt x="2193925" y="2152657"/>
                  <a:pt x="2380903" y="2055306"/>
                  <a:pt x="2543175" y="1924057"/>
                </a:cubicBezTo>
                <a:cubicBezTo>
                  <a:pt x="2814013" y="1704997"/>
                  <a:pt x="3314700" y="1219207"/>
                  <a:pt x="3314700" y="1219207"/>
                </a:cubicBezTo>
                <a:cubicBezTo>
                  <a:pt x="3463071" y="912573"/>
                  <a:pt x="3605642" y="712961"/>
                  <a:pt x="3495675" y="314332"/>
                </a:cubicBezTo>
                <a:cubicBezTo>
                  <a:pt x="3465081" y="203427"/>
                  <a:pt x="3326199" y="156766"/>
                  <a:pt x="3228975" y="95257"/>
                </a:cubicBezTo>
                <a:cubicBezTo>
                  <a:pt x="3168679" y="57111"/>
                  <a:pt x="3067256" y="-41138"/>
                  <a:pt x="3028950" y="19057"/>
                </a:cubicBezTo>
                <a:cubicBezTo>
                  <a:pt x="2959062" y="128881"/>
                  <a:pt x="3028950" y="279407"/>
                  <a:pt x="3028950" y="409582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677CF1F-3EA8-A65C-B511-600D93733051}"/>
              </a:ext>
            </a:extLst>
          </p:cNvPr>
          <p:cNvCxnSpPr>
            <a:cxnSpLocks/>
          </p:cNvCxnSpPr>
          <p:nvPr/>
        </p:nvCxnSpPr>
        <p:spPr>
          <a:xfrm flipV="1">
            <a:off x="2529749" y="3042009"/>
            <a:ext cx="1612635" cy="105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9603E5-B964-E17A-E412-2DB388AF8B77}"/>
              </a:ext>
            </a:extLst>
          </p:cNvPr>
          <p:cNvSpPr txBox="1"/>
          <p:nvPr/>
        </p:nvSpPr>
        <p:spPr>
          <a:xfrm>
            <a:off x="3259188" y="3562052"/>
            <a:ext cx="181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、删除失败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发消息至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MQ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3909DE3-CE67-3402-A372-875D763050B3}"/>
              </a:ext>
            </a:extLst>
          </p:cNvPr>
          <p:cNvSpPr/>
          <p:nvPr/>
        </p:nvSpPr>
        <p:spPr>
          <a:xfrm>
            <a:off x="7916837" y="4004852"/>
            <a:ext cx="1086430" cy="42592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87A709E-47AF-EA73-9BBB-31CF35151F83}"/>
              </a:ext>
            </a:extLst>
          </p:cNvPr>
          <p:cNvCxnSpPr>
            <a:cxnSpLocks/>
          </p:cNvCxnSpPr>
          <p:nvPr/>
        </p:nvCxnSpPr>
        <p:spPr>
          <a:xfrm>
            <a:off x="6482462" y="3042009"/>
            <a:ext cx="1402374" cy="11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703064E-CD99-7171-1773-C2842795E5C4}"/>
              </a:ext>
            </a:extLst>
          </p:cNvPr>
          <p:cNvCxnSpPr>
            <a:cxnSpLocks/>
          </p:cNvCxnSpPr>
          <p:nvPr/>
        </p:nvCxnSpPr>
        <p:spPr>
          <a:xfrm flipH="1" flipV="1">
            <a:off x="6491957" y="2819190"/>
            <a:ext cx="1424880" cy="118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 descr="箭头圆形">
            <a:extLst>
              <a:ext uri="{FF2B5EF4-FFF2-40B4-BE49-F238E27FC236}">
                <a16:creationId xmlns:a16="http://schemas.microsoft.com/office/drawing/2014/main" id="{A91B341D-D3DD-EFE4-ADAF-A6F65D778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5904" y="3099412"/>
            <a:ext cx="2387704" cy="227465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A42DEB3-D5F3-376F-966A-E5A20D8F5437}"/>
              </a:ext>
            </a:extLst>
          </p:cNvPr>
          <p:cNvCxnSpPr>
            <a:cxnSpLocks/>
          </p:cNvCxnSpPr>
          <p:nvPr/>
        </p:nvCxnSpPr>
        <p:spPr>
          <a:xfrm flipV="1">
            <a:off x="8375402" y="2355003"/>
            <a:ext cx="27787" cy="162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8F481E08-A284-8784-F6E2-4CC79C8B2080}"/>
              </a:ext>
            </a:extLst>
          </p:cNvPr>
          <p:cNvSpPr/>
          <p:nvPr/>
        </p:nvSpPr>
        <p:spPr>
          <a:xfrm>
            <a:off x="7662962" y="1806895"/>
            <a:ext cx="1424880" cy="49880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指定交换机</a:t>
            </a:r>
            <a:endParaRPr lang="en-US" altLang="zh-CN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AD3BB15-B960-AD96-DEAD-CB08DDE3F77D}"/>
              </a:ext>
            </a:extLst>
          </p:cNvPr>
          <p:cNvSpPr txBox="1"/>
          <p:nvPr/>
        </p:nvSpPr>
        <p:spPr>
          <a:xfrm>
            <a:off x="7828261" y="2622677"/>
            <a:ext cx="2009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、重试次数耗尽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49E7B-BFF4-AFE6-6117-1CB8DEA71A31}"/>
              </a:ext>
            </a:extLst>
          </p:cNvPr>
          <p:cNvSpPr txBox="1">
            <a:spLocks/>
          </p:cNvSpPr>
          <p:nvPr/>
        </p:nvSpPr>
        <p:spPr>
          <a:xfrm>
            <a:off x="3860903" y="3313555"/>
            <a:ext cx="6710002" cy="57742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E87EE4E-AA25-F6AF-95CD-6074C18B275D}"/>
              </a:ext>
            </a:extLst>
          </p:cNvPr>
          <p:cNvSpPr txBox="1">
            <a:spLocks/>
          </p:cNvSpPr>
          <p:nvPr/>
        </p:nvSpPr>
        <p:spPr>
          <a:xfrm>
            <a:off x="1602280" y="6312731"/>
            <a:ext cx="2673334" cy="37814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优点：</a:t>
            </a:r>
            <a:r>
              <a:rPr lang="zh-CN" altLang="en-US" sz="1400" dirty="0"/>
              <a:t>实现简单，易于理解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7ACA8DF-C3FD-3C0E-801D-BC94DEC4BB2F}"/>
              </a:ext>
            </a:extLst>
          </p:cNvPr>
          <p:cNvSpPr txBox="1">
            <a:spLocks/>
          </p:cNvSpPr>
          <p:nvPr/>
        </p:nvSpPr>
        <p:spPr>
          <a:xfrm>
            <a:off x="4334118" y="6312731"/>
            <a:ext cx="3087614" cy="37814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弊端：</a:t>
            </a:r>
            <a:r>
              <a:rPr lang="zh-CN" altLang="en-US" sz="1400" dirty="0"/>
              <a:t>耦合度较高，对业务有侵入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B2083A-9685-6191-C462-93A68CA51C42}"/>
              </a:ext>
            </a:extLst>
          </p:cNvPr>
          <p:cNvSpPr txBox="1"/>
          <p:nvPr/>
        </p:nvSpPr>
        <p:spPr>
          <a:xfrm>
            <a:off x="9299620" y="4109782"/>
            <a:ext cx="2009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本地重试</a:t>
            </a:r>
          </a:p>
        </p:txBody>
      </p:sp>
    </p:spTree>
    <p:extLst>
      <p:ext uri="{BB962C8B-B14F-4D97-AF65-F5344CB8AC3E}">
        <p14:creationId xmlns:p14="http://schemas.microsoft.com/office/powerpoint/2010/main" val="275680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112" grpId="0"/>
      <p:bldP spid="113" grpId="0" animBg="1"/>
      <p:bldP spid="135" grpId="0" animBg="1"/>
      <p:bldP spid="13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95" y="849173"/>
            <a:ext cx="6175695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5</a:t>
            </a:r>
            <a:r>
              <a:rPr lang="zh-CN" altLang="en-US" dirty="0">
                <a:solidFill>
                  <a:srgbClr val="BE3936"/>
                </a:solidFill>
              </a:rPr>
              <a:t>、补充 </a:t>
            </a:r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/>
              <a:t>缓存删除失败方案 </a:t>
            </a:r>
            <a:r>
              <a:rPr lang="en-US" altLang="zh-CN" dirty="0"/>
              <a:t>–</a:t>
            </a:r>
            <a:r>
              <a:rPr lang="zh-CN" altLang="en-US" dirty="0"/>
              <a:t>监控</a:t>
            </a:r>
            <a:r>
              <a:rPr lang="en-US" altLang="zh-CN" dirty="0" err="1"/>
              <a:t>binlog</a:t>
            </a:r>
            <a:r>
              <a:rPr lang="zh-CN" altLang="en-US" dirty="0"/>
              <a:t>删除</a:t>
            </a:r>
            <a:endParaRPr lang="zh-CN" altLang="en-US" dirty="0">
              <a:solidFill>
                <a:srgbClr val="BE3936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337A5-DEEE-4030-56AD-3BE3DD12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4" y="1923229"/>
            <a:ext cx="6437855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BBEFB1-8E41-9C26-017D-0149CFE34317}"/>
              </a:ext>
            </a:extLst>
          </p:cNvPr>
          <p:cNvSpPr txBox="1"/>
          <p:nvPr/>
        </p:nvSpPr>
        <p:spPr>
          <a:xfrm>
            <a:off x="7008088" y="1923229"/>
            <a:ext cx="46256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、</a:t>
            </a:r>
            <a:r>
              <a:rPr lang="en-US" altLang="zh-CN" dirty="0" err="1">
                <a:latin typeface="-apple-system"/>
              </a:rPr>
              <a:t>Mysql</a:t>
            </a:r>
            <a:r>
              <a:rPr lang="en-US" altLang="zh-CN" dirty="0"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主库</a:t>
            </a:r>
            <a:r>
              <a:rPr lang="en-US" altLang="zh-CN" dirty="0">
                <a:latin typeface="-apple-system"/>
              </a:rPr>
              <a:t>M</a:t>
            </a:r>
            <a:r>
              <a:rPr lang="en-US" altLang="zh-CN" b="0" i="0" dirty="0">
                <a:effectLst/>
                <a:latin typeface="-apple-system"/>
              </a:rPr>
              <a:t>aster</a:t>
            </a:r>
            <a:r>
              <a:rPr lang="zh-CN" altLang="en-US" b="0" i="0" dirty="0">
                <a:effectLst/>
                <a:latin typeface="-apple-system"/>
              </a:rPr>
              <a:t>会将每次写操作记录到二进制日志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(binary log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中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2</a:t>
            </a:r>
            <a:r>
              <a:rPr lang="zh-CN" altLang="en-US" b="0" i="0" dirty="0">
                <a:effectLst/>
                <a:latin typeface="-apple-system"/>
              </a:rPr>
              <a:t>、从库</a:t>
            </a:r>
            <a:r>
              <a:rPr lang="en-US" altLang="zh-CN" dirty="0">
                <a:latin typeface="-apple-system"/>
              </a:rPr>
              <a:t>S</a:t>
            </a:r>
            <a:r>
              <a:rPr lang="en-US" altLang="zh-CN" b="0" i="0" dirty="0">
                <a:effectLst/>
                <a:latin typeface="-apple-system"/>
              </a:rPr>
              <a:t>lave</a:t>
            </a:r>
            <a:r>
              <a:rPr lang="zh-CN" altLang="en-US" b="0" i="0" dirty="0">
                <a:effectLst/>
                <a:latin typeface="-apple-system"/>
              </a:rPr>
              <a:t>会有一个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线程</a:t>
            </a:r>
            <a:r>
              <a:rPr lang="zh-CN" altLang="en-US" b="0" i="0" dirty="0">
                <a:effectLst/>
                <a:latin typeface="-apple-system"/>
              </a:rPr>
              <a:t>始终监听</a:t>
            </a:r>
            <a:r>
              <a:rPr lang="en-US" altLang="zh-CN" b="0" i="0" dirty="0">
                <a:effectLst/>
                <a:latin typeface="-apple-system"/>
              </a:rPr>
              <a:t>Master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 err="1">
                <a:effectLst/>
                <a:latin typeface="-apple-system"/>
              </a:rPr>
              <a:t>binlog</a:t>
            </a:r>
            <a:r>
              <a:rPr lang="zh-CN" altLang="en-US" b="0" i="0" dirty="0">
                <a:effectLst/>
                <a:latin typeface="-apple-system"/>
              </a:rPr>
              <a:t>，将</a:t>
            </a:r>
            <a:r>
              <a:rPr lang="en-US" altLang="zh-CN" b="0" i="0" dirty="0" err="1">
                <a:effectLst/>
                <a:latin typeface="-apple-system"/>
              </a:rPr>
              <a:t>binlog</a:t>
            </a:r>
            <a:r>
              <a:rPr lang="zh-CN" altLang="en-US" b="0" i="0" dirty="0">
                <a:effectLst/>
                <a:latin typeface="-apple-system"/>
              </a:rPr>
              <a:t>中的事件拷贝到它的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中继日志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(relay log)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、从库</a:t>
            </a:r>
            <a:r>
              <a:rPr lang="en-US" altLang="zh-CN" dirty="0">
                <a:latin typeface="-apple-system"/>
              </a:rPr>
              <a:t>S</a:t>
            </a:r>
            <a:r>
              <a:rPr lang="en-US" altLang="zh-CN" b="0" i="0" dirty="0">
                <a:effectLst/>
                <a:latin typeface="-apple-system"/>
              </a:rPr>
              <a:t>lave</a:t>
            </a:r>
            <a:r>
              <a:rPr lang="zh-CN" altLang="en-US" b="0" i="0" dirty="0">
                <a:effectLst/>
                <a:latin typeface="-apple-system"/>
              </a:rPr>
              <a:t>会有一个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线程</a:t>
            </a:r>
            <a:r>
              <a:rPr lang="zh-CN" altLang="en-US" b="0" i="0" dirty="0">
                <a:effectLst/>
                <a:latin typeface="-apple-system"/>
              </a:rPr>
              <a:t>负责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重做中继日志中的事件</a:t>
            </a:r>
            <a:r>
              <a:rPr lang="zh-CN" altLang="en-US" b="0" i="0" dirty="0">
                <a:effectLst/>
                <a:latin typeface="-apple-system"/>
              </a:rPr>
              <a:t>，同步数据到当前库</a:t>
            </a:r>
            <a:r>
              <a:rPr lang="en-US" altLang="zh-CN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92BA95-6AF3-75BF-C799-B0E90C58C555}"/>
              </a:ext>
            </a:extLst>
          </p:cNvPr>
          <p:cNvSpPr txBox="1">
            <a:spLocks/>
          </p:cNvSpPr>
          <p:nvPr/>
        </p:nvSpPr>
        <p:spPr>
          <a:xfrm>
            <a:off x="908524" y="1370720"/>
            <a:ext cx="6175695" cy="749299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err="1">
                <a:solidFill>
                  <a:srgbClr val="BE3936"/>
                </a:solidFill>
              </a:rPr>
              <a:t>Mysql</a:t>
            </a:r>
            <a:r>
              <a:rPr lang="zh-CN" altLang="en-US" dirty="0">
                <a:solidFill>
                  <a:srgbClr val="BE3936"/>
                </a:solidFill>
              </a:rPr>
              <a:t>主从同步原理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8134B6-F572-02ED-0D46-FC58BF3D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71" y="5112178"/>
            <a:ext cx="1574529" cy="5201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A1DE417-9C82-6CBE-05E7-BB1F563569D8}"/>
              </a:ext>
            </a:extLst>
          </p:cNvPr>
          <p:cNvSpPr txBox="1"/>
          <p:nvPr/>
        </p:nvSpPr>
        <p:spPr>
          <a:xfrm>
            <a:off x="7003144" y="4729323"/>
            <a:ext cx="202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-apple-system"/>
              </a:rPr>
              <a:t>阿里旗下开源项目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CBDE8F-6E3E-0521-C60E-F9FD4E0EDED8}"/>
              </a:ext>
            </a:extLst>
          </p:cNvPr>
          <p:cNvSpPr txBox="1"/>
          <p:nvPr/>
        </p:nvSpPr>
        <p:spPr>
          <a:xfrm>
            <a:off x="6822169" y="5810970"/>
            <a:ext cx="5500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可以模拟 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MySQL slave </a:t>
            </a:r>
            <a:r>
              <a:rPr lang="zh-CN" alt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的交互协议，将伪装自己为 </a:t>
            </a:r>
            <a:r>
              <a:rPr lang="en-US" altLang="zh-CN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MySQL slave 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C4DF520-E3B2-D5DC-F5E8-F38022F32153}"/>
              </a:ext>
            </a:extLst>
          </p:cNvPr>
          <p:cNvCxnSpPr>
            <a:cxnSpLocks/>
          </p:cNvCxnSpPr>
          <p:nvPr/>
        </p:nvCxnSpPr>
        <p:spPr>
          <a:xfrm>
            <a:off x="8877300" y="5391317"/>
            <a:ext cx="124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A1D937B-5DC9-2ECD-FD89-3C397565D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478" y="5034422"/>
            <a:ext cx="765179" cy="6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6175695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5</a:t>
            </a:r>
            <a:r>
              <a:rPr lang="zh-CN" altLang="en-US" dirty="0">
                <a:solidFill>
                  <a:srgbClr val="BE3936"/>
                </a:solidFill>
              </a:rPr>
              <a:t>、补充 </a:t>
            </a:r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/>
              <a:t>缓存删除失败方案 </a:t>
            </a:r>
            <a:r>
              <a:rPr lang="en-US" altLang="zh-CN" dirty="0"/>
              <a:t>–</a:t>
            </a:r>
            <a:r>
              <a:rPr lang="zh-CN" altLang="en-US" dirty="0"/>
              <a:t>监控</a:t>
            </a:r>
            <a:r>
              <a:rPr lang="en-US" altLang="zh-CN" dirty="0" err="1"/>
              <a:t>binlog</a:t>
            </a:r>
            <a:r>
              <a:rPr lang="zh-CN" altLang="en-US" dirty="0"/>
              <a:t>删除</a:t>
            </a:r>
            <a:endParaRPr lang="zh-CN" altLang="en-US" dirty="0">
              <a:solidFill>
                <a:srgbClr val="BE393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802557-BEA3-6828-751E-0267DDF6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28" y="2598537"/>
            <a:ext cx="765179" cy="675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B6D319-9A43-DCE7-4C20-93BF93F5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72" y="1830792"/>
            <a:ext cx="2366120" cy="53613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C892F0-8AA7-6A3C-EC22-07FCE7D52D17}"/>
              </a:ext>
            </a:extLst>
          </p:cNvPr>
          <p:cNvCxnSpPr>
            <a:cxnSpLocks/>
          </p:cNvCxnSpPr>
          <p:nvPr/>
        </p:nvCxnSpPr>
        <p:spPr>
          <a:xfrm flipV="1">
            <a:off x="1052735" y="291665"/>
            <a:ext cx="1602063" cy="3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6B5BC-8DC5-44DA-4A4B-C45B634B767B}"/>
              </a:ext>
            </a:extLst>
          </p:cNvPr>
          <p:cNvSpPr txBox="1"/>
          <p:nvPr/>
        </p:nvSpPr>
        <p:spPr>
          <a:xfrm>
            <a:off x="2386576" y="2228045"/>
            <a:ext cx="1260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、更新数据库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E8DB27-A412-6707-E44E-58DF9BB2C1B1}"/>
              </a:ext>
            </a:extLst>
          </p:cNvPr>
          <p:cNvSpPr txBox="1"/>
          <p:nvPr/>
        </p:nvSpPr>
        <p:spPr>
          <a:xfrm>
            <a:off x="1294861" y="3456569"/>
            <a:ext cx="1860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、伪装成从库监听</a:t>
            </a:r>
            <a:r>
              <a:rPr lang="en-US" altLang="zh-CN" sz="105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binlog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E46490-C1B0-FE8B-FF56-EE8D6037AB1F}"/>
              </a:ext>
            </a:extLst>
          </p:cNvPr>
          <p:cNvSpPr txBox="1"/>
          <p:nvPr/>
        </p:nvSpPr>
        <p:spPr>
          <a:xfrm>
            <a:off x="7856252" y="3198639"/>
            <a:ext cx="181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、删除失败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通知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MQ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742FDC-826E-97B2-3C43-EB9D63F66133}"/>
              </a:ext>
            </a:extLst>
          </p:cNvPr>
          <p:cNvSpPr/>
          <p:nvPr/>
        </p:nvSpPr>
        <p:spPr>
          <a:xfrm>
            <a:off x="1850651" y="1792811"/>
            <a:ext cx="914400" cy="32108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5C59D4C-10CC-CDA3-2DD1-6EBB37683896}"/>
              </a:ext>
            </a:extLst>
          </p:cNvPr>
          <p:cNvSpPr txBox="1"/>
          <p:nvPr/>
        </p:nvSpPr>
        <p:spPr>
          <a:xfrm>
            <a:off x="6367798" y="3565194"/>
            <a:ext cx="2009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、删除缓存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60D72C4E-1D1C-86D2-9F65-A62F34556907}"/>
              </a:ext>
            </a:extLst>
          </p:cNvPr>
          <p:cNvSpPr txBox="1">
            <a:spLocks/>
          </p:cNvSpPr>
          <p:nvPr/>
        </p:nvSpPr>
        <p:spPr>
          <a:xfrm>
            <a:off x="1693187" y="4552960"/>
            <a:ext cx="6684452" cy="1904990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/>
              <a:t>核心思想：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、当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主库有新的数据写入，库中的</a:t>
            </a:r>
            <a:r>
              <a:rPr lang="en-US" altLang="zh-CN" sz="1400" dirty="0" err="1"/>
              <a:t>binlog</a:t>
            </a:r>
            <a:r>
              <a:rPr lang="zh-CN" altLang="en-US" sz="1400" dirty="0"/>
              <a:t>日志会发生变化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canal</a:t>
            </a:r>
            <a:r>
              <a:rPr lang="zh-CN" altLang="en-US" sz="1400" dirty="0"/>
              <a:t>伪装成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主库的从库，监听着</a:t>
            </a:r>
            <a:r>
              <a:rPr lang="en-US" altLang="zh-CN" sz="1400" dirty="0" err="1"/>
              <a:t>binlog</a:t>
            </a:r>
            <a:r>
              <a:rPr lang="zh-CN" altLang="en-US" sz="1400" dirty="0"/>
              <a:t>日志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、通知</a:t>
            </a:r>
            <a:r>
              <a:rPr lang="en-US" altLang="zh-CN" sz="1400" dirty="0"/>
              <a:t>canal java</a:t>
            </a:r>
            <a:r>
              <a:rPr lang="zh-CN" altLang="en-US" sz="1400" dirty="0"/>
              <a:t>客户端，进行缓存的删除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、如果删除失败，交给</a:t>
            </a:r>
            <a:r>
              <a:rPr lang="en-US" altLang="zh-CN" sz="1400" dirty="0"/>
              <a:t>MQ</a:t>
            </a:r>
            <a:r>
              <a:rPr lang="zh-CN" altLang="en-US" sz="1400" dirty="0"/>
              <a:t>进行重试删除。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ABD9520-2AF3-848A-EA29-701F8CCE5BB1}"/>
              </a:ext>
            </a:extLst>
          </p:cNvPr>
          <p:cNvCxnSpPr>
            <a:stCxn id="23" idx="2"/>
            <a:endCxn id="5" idx="0"/>
          </p:cNvCxnSpPr>
          <p:nvPr/>
        </p:nvCxnSpPr>
        <p:spPr>
          <a:xfrm flipH="1">
            <a:off x="2302118" y="2113896"/>
            <a:ext cx="5733" cy="48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643ECA8-7CCE-F84B-2244-2612CC03F9D0}"/>
              </a:ext>
            </a:extLst>
          </p:cNvPr>
          <p:cNvSpPr/>
          <p:nvPr/>
        </p:nvSpPr>
        <p:spPr>
          <a:xfrm>
            <a:off x="2401849" y="3153454"/>
            <a:ext cx="3458467" cy="1325029"/>
          </a:xfrm>
          <a:custGeom>
            <a:avLst/>
            <a:gdLst>
              <a:gd name="connsiteX0" fmla="*/ 0 w 3458467"/>
              <a:gd name="connsiteY0" fmla="*/ 1325029 h 1325029"/>
              <a:gd name="connsiteX1" fmla="*/ 2228850 w 3458467"/>
              <a:gd name="connsiteY1" fmla="*/ 20104 h 1325029"/>
              <a:gd name="connsiteX2" fmla="*/ 2847975 w 3458467"/>
              <a:gd name="connsiteY2" fmla="*/ 534454 h 1325029"/>
              <a:gd name="connsiteX3" fmla="*/ 2847975 w 3458467"/>
              <a:gd name="connsiteY3" fmla="*/ 563029 h 1325029"/>
              <a:gd name="connsiteX4" fmla="*/ 3448050 w 3458467"/>
              <a:gd name="connsiteY4" fmla="*/ 1229779 h 1325029"/>
              <a:gd name="connsiteX5" fmla="*/ 3228975 w 3458467"/>
              <a:gd name="connsiteY5" fmla="*/ 458254 h 1325029"/>
              <a:gd name="connsiteX6" fmla="*/ 3228975 w 3458467"/>
              <a:gd name="connsiteY6" fmla="*/ 524929 h 1325029"/>
              <a:gd name="connsiteX7" fmla="*/ 3228975 w 3458467"/>
              <a:gd name="connsiteY7" fmla="*/ 524929 h 1325029"/>
              <a:gd name="connsiteX8" fmla="*/ 3448050 w 3458467"/>
              <a:gd name="connsiteY8" fmla="*/ 467779 h 1325029"/>
              <a:gd name="connsiteX9" fmla="*/ 3448050 w 3458467"/>
              <a:gd name="connsiteY9" fmla="*/ 467779 h 13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8467" h="1325029">
                <a:moveTo>
                  <a:pt x="0" y="1325029"/>
                </a:moveTo>
                <a:cubicBezTo>
                  <a:pt x="877093" y="738448"/>
                  <a:pt x="1754187" y="151867"/>
                  <a:pt x="2228850" y="20104"/>
                </a:cubicBezTo>
                <a:cubicBezTo>
                  <a:pt x="2703513" y="-111659"/>
                  <a:pt x="2744788" y="443967"/>
                  <a:pt x="2847975" y="534454"/>
                </a:cubicBezTo>
                <a:cubicBezTo>
                  <a:pt x="2951162" y="624941"/>
                  <a:pt x="2847975" y="563029"/>
                  <a:pt x="2847975" y="563029"/>
                </a:cubicBezTo>
                <a:cubicBezTo>
                  <a:pt x="2947988" y="678916"/>
                  <a:pt x="3384550" y="1247241"/>
                  <a:pt x="3448050" y="1229779"/>
                </a:cubicBezTo>
                <a:cubicBezTo>
                  <a:pt x="3511550" y="1212317"/>
                  <a:pt x="3265488" y="575729"/>
                  <a:pt x="3228975" y="458254"/>
                </a:cubicBezTo>
                <a:cubicBezTo>
                  <a:pt x="3192462" y="340779"/>
                  <a:pt x="3228975" y="524929"/>
                  <a:pt x="3228975" y="524929"/>
                </a:cubicBezTo>
                <a:lnTo>
                  <a:pt x="3228975" y="524929"/>
                </a:lnTo>
                <a:lnTo>
                  <a:pt x="3448050" y="467779"/>
                </a:lnTo>
                <a:lnTo>
                  <a:pt x="3448050" y="467779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64B830ED-66EC-B9E8-2A1A-EEB190E760CB}"/>
              </a:ext>
            </a:extLst>
          </p:cNvPr>
          <p:cNvSpPr/>
          <p:nvPr/>
        </p:nvSpPr>
        <p:spPr>
          <a:xfrm>
            <a:off x="2314575" y="2780880"/>
            <a:ext cx="3695700" cy="1714920"/>
          </a:xfrm>
          <a:custGeom>
            <a:avLst/>
            <a:gdLst>
              <a:gd name="connsiteX0" fmla="*/ 0 w 3695700"/>
              <a:gd name="connsiteY0" fmla="*/ 1714920 h 1714920"/>
              <a:gd name="connsiteX1" fmla="*/ 3076575 w 3695700"/>
              <a:gd name="connsiteY1" fmla="*/ 9945 h 1714920"/>
              <a:gd name="connsiteX2" fmla="*/ 3609975 w 3695700"/>
              <a:gd name="connsiteY2" fmla="*/ 1010070 h 1714920"/>
              <a:gd name="connsiteX3" fmla="*/ 3629025 w 3695700"/>
              <a:gd name="connsiteY3" fmla="*/ 962445 h 1714920"/>
              <a:gd name="connsiteX4" fmla="*/ 3695700 w 3695700"/>
              <a:gd name="connsiteY4" fmla="*/ 1029120 h 171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714920">
                <a:moveTo>
                  <a:pt x="0" y="1714920"/>
                </a:moveTo>
                <a:cubicBezTo>
                  <a:pt x="1237456" y="921170"/>
                  <a:pt x="2474913" y="127420"/>
                  <a:pt x="3076575" y="9945"/>
                </a:cubicBezTo>
                <a:cubicBezTo>
                  <a:pt x="3678237" y="-107530"/>
                  <a:pt x="3517900" y="851320"/>
                  <a:pt x="3609975" y="1010070"/>
                </a:cubicBezTo>
                <a:cubicBezTo>
                  <a:pt x="3702050" y="1168820"/>
                  <a:pt x="3614738" y="959270"/>
                  <a:pt x="3629025" y="962445"/>
                </a:cubicBezTo>
                <a:cubicBezTo>
                  <a:pt x="3643312" y="965620"/>
                  <a:pt x="3669506" y="997370"/>
                  <a:pt x="3695700" y="102912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B4433E19-1E51-A6DB-5259-DF371F056387}"/>
              </a:ext>
            </a:extLst>
          </p:cNvPr>
          <p:cNvSpPr/>
          <p:nvPr/>
        </p:nvSpPr>
        <p:spPr>
          <a:xfrm>
            <a:off x="2295525" y="2000250"/>
            <a:ext cx="3286737" cy="2524125"/>
          </a:xfrm>
          <a:custGeom>
            <a:avLst/>
            <a:gdLst>
              <a:gd name="connsiteX0" fmla="*/ 0 w 3286737"/>
              <a:gd name="connsiteY0" fmla="*/ 2524125 h 2524125"/>
              <a:gd name="connsiteX1" fmla="*/ 2333625 w 3286737"/>
              <a:gd name="connsiteY1" fmla="*/ 0 h 2524125"/>
              <a:gd name="connsiteX2" fmla="*/ 2333625 w 3286737"/>
              <a:gd name="connsiteY2" fmla="*/ 0 h 2524125"/>
              <a:gd name="connsiteX3" fmla="*/ 3286125 w 3286737"/>
              <a:gd name="connsiteY3" fmla="*/ 771525 h 2524125"/>
              <a:gd name="connsiteX4" fmla="*/ 2447925 w 3286737"/>
              <a:gd name="connsiteY4" fmla="*/ 990600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737" h="2524125">
                <a:moveTo>
                  <a:pt x="0" y="2524125"/>
                </a:moveTo>
                <a:lnTo>
                  <a:pt x="2333625" y="0"/>
                </a:lnTo>
                <a:lnTo>
                  <a:pt x="2333625" y="0"/>
                </a:lnTo>
                <a:cubicBezTo>
                  <a:pt x="2492375" y="128587"/>
                  <a:pt x="3267075" y="606425"/>
                  <a:pt x="3286125" y="771525"/>
                </a:cubicBezTo>
                <a:cubicBezTo>
                  <a:pt x="3305175" y="936625"/>
                  <a:pt x="2876550" y="963612"/>
                  <a:pt x="2447925" y="9906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DE64E73A-8C35-8827-4983-184F219D8214}"/>
              </a:ext>
            </a:extLst>
          </p:cNvPr>
          <p:cNvSpPr/>
          <p:nvPr/>
        </p:nvSpPr>
        <p:spPr>
          <a:xfrm>
            <a:off x="2181225" y="2257425"/>
            <a:ext cx="3581400" cy="2266950"/>
          </a:xfrm>
          <a:custGeom>
            <a:avLst/>
            <a:gdLst>
              <a:gd name="connsiteX0" fmla="*/ 0 w 3581400"/>
              <a:gd name="connsiteY0" fmla="*/ 2266950 h 2266950"/>
              <a:gd name="connsiteX1" fmla="*/ 2438400 w 3581400"/>
              <a:gd name="connsiteY1" fmla="*/ 0 h 2266950"/>
              <a:gd name="connsiteX2" fmla="*/ 2438400 w 3581400"/>
              <a:gd name="connsiteY2" fmla="*/ 0 h 2266950"/>
              <a:gd name="connsiteX3" fmla="*/ 3581400 w 3581400"/>
              <a:gd name="connsiteY3" fmla="*/ 590550 h 2266950"/>
              <a:gd name="connsiteX4" fmla="*/ 3581400 w 3581400"/>
              <a:gd name="connsiteY4" fmla="*/ 5905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66950">
                <a:moveTo>
                  <a:pt x="0" y="2266950"/>
                </a:moveTo>
                <a:lnTo>
                  <a:pt x="2438400" y="0"/>
                </a:lnTo>
                <a:lnTo>
                  <a:pt x="2438400" y="0"/>
                </a:lnTo>
                <a:lnTo>
                  <a:pt x="3581400" y="590550"/>
                </a:lnTo>
                <a:lnTo>
                  <a:pt x="3581400" y="5905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25396705-E456-2BC5-6442-FA7FA3F7C6E3}"/>
              </a:ext>
            </a:extLst>
          </p:cNvPr>
          <p:cNvSpPr/>
          <p:nvPr/>
        </p:nvSpPr>
        <p:spPr>
          <a:xfrm>
            <a:off x="2386576" y="2305040"/>
            <a:ext cx="3534657" cy="2567172"/>
          </a:xfrm>
          <a:custGeom>
            <a:avLst/>
            <a:gdLst>
              <a:gd name="connsiteX0" fmla="*/ 0 w 3534657"/>
              <a:gd name="connsiteY0" fmla="*/ 2181232 h 2567172"/>
              <a:gd name="connsiteX1" fmla="*/ 66675 w 3534657"/>
              <a:gd name="connsiteY1" fmla="*/ 2409832 h 2567172"/>
              <a:gd name="connsiteX2" fmla="*/ 2019300 w 3534657"/>
              <a:gd name="connsiteY2" fmla="*/ 2266957 h 2567172"/>
              <a:gd name="connsiteX3" fmla="*/ 2543175 w 3534657"/>
              <a:gd name="connsiteY3" fmla="*/ 1924057 h 2567172"/>
              <a:gd name="connsiteX4" fmla="*/ 3314700 w 3534657"/>
              <a:gd name="connsiteY4" fmla="*/ 1219207 h 2567172"/>
              <a:gd name="connsiteX5" fmla="*/ 3495675 w 3534657"/>
              <a:gd name="connsiteY5" fmla="*/ 314332 h 2567172"/>
              <a:gd name="connsiteX6" fmla="*/ 3228975 w 3534657"/>
              <a:gd name="connsiteY6" fmla="*/ 95257 h 2567172"/>
              <a:gd name="connsiteX7" fmla="*/ 3028950 w 3534657"/>
              <a:gd name="connsiteY7" fmla="*/ 19057 h 2567172"/>
              <a:gd name="connsiteX8" fmla="*/ 3028950 w 3534657"/>
              <a:gd name="connsiteY8" fmla="*/ 409582 h 256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4657" h="2567172">
                <a:moveTo>
                  <a:pt x="0" y="2181232"/>
                </a:moveTo>
                <a:cubicBezTo>
                  <a:pt x="22225" y="2257432"/>
                  <a:pt x="-8818" y="2385313"/>
                  <a:pt x="66675" y="2409832"/>
                </a:cubicBezTo>
                <a:cubicBezTo>
                  <a:pt x="1000736" y="2713202"/>
                  <a:pt x="1159764" y="2529342"/>
                  <a:pt x="2019300" y="2266957"/>
                </a:cubicBezTo>
                <a:cubicBezTo>
                  <a:pt x="2193925" y="2152657"/>
                  <a:pt x="2380903" y="2055306"/>
                  <a:pt x="2543175" y="1924057"/>
                </a:cubicBezTo>
                <a:cubicBezTo>
                  <a:pt x="2814013" y="1704997"/>
                  <a:pt x="3314700" y="1219207"/>
                  <a:pt x="3314700" y="1219207"/>
                </a:cubicBezTo>
                <a:cubicBezTo>
                  <a:pt x="3463071" y="912573"/>
                  <a:pt x="3605642" y="712961"/>
                  <a:pt x="3495675" y="314332"/>
                </a:cubicBezTo>
                <a:cubicBezTo>
                  <a:pt x="3465081" y="203427"/>
                  <a:pt x="3326199" y="156766"/>
                  <a:pt x="3228975" y="95257"/>
                </a:cubicBezTo>
                <a:cubicBezTo>
                  <a:pt x="3168679" y="57111"/>
                  <a:pt x="3067256" y="-41138"/>
                  <a:pt x="3028950" y="19057"/>
                </a:cubicBezTo>
                <a:cubicBezTo>
                  <a:pt x="2959062" y="128881"/>
                  <a:pt x="3028950" y="279407"/>
                  <a:pt x="3028950" y="409582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677CF1F-3EA8-A65C-B511-600D93733051}"/>
              </a:ext>
            </a:extLst>
          </p:cNvPr>
          <p:cNvCxnSpPr>
            <a:cxnSpLocks/>
          </p:cNvCxnSpPr>
          <p:nvPr/>
        </p:nvCxnSpPr>
        <p:spPr>
          <a:xfrm flipV="1">
            <a:off x="2729774" y="3042009"/>
            <a:ext cx="1612635" cy="105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9603E5-B964-E17A-E412-2DB388AF8B77}"/>
              </a:ext>
            </a:extLst>
          </p:cNvPr>
          <p:cNvSpPr txBox="1"/>
          <p:nvPr/>
        </p:nvSpPr>
        <p:spPr>
          <a:xfrm>
            <a:off x="3487549" y="3558924"/>
            <a:ext cx="181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、每当有数据写入，通知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87A709E-47AF-EA73-9BBB-31CF35151F83}"/>
              </a:ext>
            </a:extLst>
          </p:cNvPr>
          <p:cNvCxnSpPr>
            <a:cxnSpLocks/>
          </p:cNvCxnSpPr>
          <p:nvPr/>
        </p:nvCxnSpPr>
        <p:spPr>
          <a:xfrm>
            <a:off x="6263969" y="3042009"/>
            <a:ext cx="1820892" cy="11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A42DEB3-D5F3-376F-966A-E5A20D8F5437}"/>
              </a:ext>
            </a:extLst>
          </p:cNvPr>
          <p:cNvCxnSpPr>
            <a:cxnSpLocks/>
          </p:cNvCxnSpPr>
          <p:nvPr/>
        </p:nvCxnSpPr>
        <p:spPr>
          <a:xfrm flipV="1">
            <a:off x="8575427" y="2355003"/>
            <a:ext cx="27787" cy="162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D5713-B386-C904-6DE3-0579642991EA}"/>
              </a:ext>
            </a:extLst>
          </p:cNvPr>
          <p:cNvCxnSpPr>
            <a:cxnSpLocks/>
          </p:cNvCxnSpPr>
          <p:nvPr/>
        </p:nvCxnSpPr>
        <p:spPr>
          <a:xfrm flipV="1">
            <a:off x="2295525" y="3274226"/>
            <a:ext cx="0" cy="60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7185DC-299D-8693-7B3D-DF7DE300105E}"/>
              </a:ext>
            </a:extLst>
          </p:cNvPr>
          <p:cNvSpPr/>
          <p:nvPr/>
        </p:nvSpPr>
        <p:spPr>
          <a:xfrm>
            <a:off x="4464010" y="2734037"/>
            <a:ext cx="1670089" cy="49880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Canal Java</a:t>
            </a:r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36A2303-EC15-9217-FFA1-A1BF3B1FA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05" y="3985657"/>
            <a:ext cx="848539" cy="6756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6DEBA42-3A0B-CFC4-FFCA-E5DB938E6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10" y="3902151"/>
            <a:ext cx="1574529" cy="56292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5FAF4-3F02-BEF4-1B3A-2A98A19F6B2B}"/>
              </a:ext>
            </a:extLst>
          </p:cNvPr>
          <p:cNvSpPr txBox="1">
            <a:spLocks/>
          </p:cNvSpPr>
          <p:nvPr/>
        </p:nvSpPr>
        <p:spPr>
          <a:xfrm>
            <a:off x="1679830" y="6108389"/>
            <a:ext cx="2951602" cy="37814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优点：</a:t>
            </a:r>
            <a:r>
              <a:rPr lang="zh-CN" altLang="en-US" sz="1400" dirty="0"/>
              <a:t>实现了缓存删除的业务解耦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576ECB1-21E2-0F37-C833-ADE7B5924EFC}"/>
              </a:ext>
            </a:extLst>
          </p:cNvPr>
          <p:cNvSpPr txBox="1">
            <a:spLocks/>
          </p:cNvSpPr>
          <p:nvPr/>
        </p:nvSpPr>
        <p:spPr>
          <a:xfrm>
            <a:off x="5286772" y="6108389"/>
            <a:ext cx="1954394" cy="29718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弊端：</a:t>
            </a:r>
            <a:r>
              <a:rPr lang="zh-CN" altLang="en-US" sz="1400" dirty="0"/>
              <a:t>实现较为复杂</a:t>
            </a:r>
          </a:p>
        </p:txBody>
      </p:sp>
    </p:spTree>
    <p:extLst>
      <p:ext uri="{BB962C8B-B14F-4D97-AF65-F5344CB8AC3E}">
        <p14:creationId xmlns:p14="http://schemas.microsoft.com/office/powerpoint/2010/main" val="81838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112" grpId="0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842E-D4DF-402E-E5E2-0F19986DD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0" y="1463040"/>
            <a:ext cx="6515100" cy="4511040"/>
          </a:xfrm>
        </p:spPr>
        <p:txBody>
          <a:bodyPr/>
          <a:lstStyle/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E3936"/>
                </a:solidFill>
              </a:rPr>
              <a:t>如何解决缓存删除失败的问题？优缺点是什么？</a:t>
            </a:r>
            <a:endParaRPr lang="en-US" altLang="zh-CN" dirty="0">
              <a:solidFill>
                <a:srgbClr val="BE3936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r>
              <a:rPr lang="zh-CN" altLang="en-US" sz="1400" dirty="0">
                <a:solidFill>
                  <a:srgbClr val="C00000"/>
                </a:solidFill>
              </a:rPr>
              <a:t>）、</a:t>
            </a:r>
            <a:r>
              <a:rPr lang="en-US" altLang="zh-CN" sz="1400" dirty="0">
                <a:solidFill>
                  <a:srgbClr val="C00000"/>
                </a:solidFill>
              </a:rPr>
              <a:t>MQ</a:t>
            </a:r>
            <a:r>
              <a:rPr lang="zh-CN" altLang="en-US" sz="1400" dirty="0">
                <a:solidFill>
                  <a:srgbClr val="C00000"/>
                </a:solidFill>
              </a:rPr>
              <a:t>异步重试删除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            </a:t>
            </a:r>
            <a:r>
              <a:rPr lang="zh-CN" altLang="en-US" sz="1400" b="1" dirty="0"/>
              <a:t>优点：</a:t>
            </a:r>
            <a:r>
              <a:rPr lang="zh-CN" altLang="en-US" sz="1400" dirty="0"/>
              <a:t>实现简单，易于理解</a:t>
            </a:r>
            <a:r>
              <a:rPr lang="zh-CN" altLang="en-US" sz="1400" b="1" dirty="0"/>
              <a:t>  </a:t>
            </a:r>
            <a:r>
              <a:rPr lang="en-US" altLang="zh-CN" sz="1400" b="1" dirty="0"/>
              <a:t> </a:t>
            </a:r>
          </a:p>
          <a:p>
            <a:pPr marL="0" indent="0">
              <a:buNone/>
            </a:pPr>
            <a:r>
              <a:rPr lang="en-US" altLang="zh-CN" sz="1400" b="1" dirty="0"/>
              <a:t>              </a:t>
            </a:r>
            <a:r>
              <a:rPr lang="zh-CN" altLang="en-US" sz="1400" b="1" dirty="0"/>
              <a:t>缺点：</a:t>
            </a:r>
            <a:r>
              <a:rPr lang="zh-CN" altLang="en-US" sz="1400" dirty="0"/>
              <a:t>耦合度较高，对业务有侵入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    2</a:t>
            </a:r>
            <a:r>
              <a:rPr lang="zh-CN" altLang="en-US" sz="1400" dirty="0">
                <a:solidFill>
                  <a:srgbClr val="C00000"/>
                </a:solidFill>
              </a:rPr>
              <a:t>）、通过阿里开源组件</a:t>
            </a:r>
            <a:r>
              <a:rPr lang="en-US" altLang="zh-CN" sz="1400" dirty="0">
                <a:solidFill>
                  <a:srgbClr val="C00000"/>
                </a:solidFill>
              </a:rPr>
              <a:t>Canal</a:t>
            </a:r>
            <a:r>
              <a:rPr lang="zh-CN" altLang="en-US" sz="1400" dirty="0">
                <a:solidFill>
                  <a:srgbClr val="C00000"/>
                </a:solidFill>
              </a:rPr>
              <a:t>伪装成</a:t>
            </a:r>
            <a:r>
              <a:rPr lang="en-US" altLang="zh-CN" sz="1400" dirty="0" err="1">
                <a:solidFill>
                  <a:srgbClr val="C00000"/>
                </a:solidFill>
              </a:rPr>
              <a:t>Mysql</a:t>
            </a:r>
            <a:r>
              <a:rPr lang="zh-CN" altLang="en-US" sz="1400" dirty="0">
                <a:solidFill>
                  <a:srgbClr val="C00000"/>
                </a:solidFill>
              </a:rPr>
              <a:t>从库去监听删除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 b="1" dirty="0"/>
              <a:t>              </a:t>
            </a:r>
            <a:r>
              <a:rPr lang="zh-CN" altLang="en-US" sz="1400" b="1" dirty="0"/>
              <a:t>优点：</a:t>
            </a:r>
            <a:r>
              <a:rPr lang="zh-CN" altLang="en-US" sz="1400" dirty="0"/>
              <a:t>实现了缓存删除的业务解耦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      </a:t>
            </a:r>
            <a:r>
              <a:rPr lang="zh-CN" altLang="en-US" sz="1400" b="1" dirty="0"/>
              <a:t>缺点：</a:t>
            </a:r>
            <a:r>
              <a:rPr lang="zh-CN" altLang="en-US" sz="1400" dirty="0"/>
              <a:t>实现较为复杂</a:t>
            </a:r>
            <a:r>
              <a:rPr lang="en-US" altLang="zh-CN" sz="1400" dirty="0"/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    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en-US" altLang="zh-CN" dirty="0">
              <a:solidFill>
                <a:srgbClr val="BE393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C6E8-8212-9FC2-CB37-82CB30CA1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双写一致性完整答法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12626-4DE5-56C7-7604-7CE6EB83F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19747"/>
            <a:ext cx="9214230" cy="4806028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、摆方案</a:t>
            </a:r>
            <a:r>
              <a:rPr lang="zh-CN" altLang="en-US" dirty="0"/>
              <a:t>：</a:t>
            </a:r>
            <a:r>
              <a:rPr lang="zh-CN" altLang="en-US" sz="1400" dirty="0"/>
              <a:t>保证</a:t>
            </a:r>
            <a:r>
              <a:rPr lang="en-US" altLang="zh-CN" sz="1400" dirty="0"/>
              <a:t>Redis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数据库之间的双写一致性，我们平时可能会考虑的方案有四种：先更新</a:t>
            </a:r>
            <a:r>
              <a:rPr lang="en-US" altLang="zh-CN" sz="1400" dirty="0"/>
              <a:t>Redis</a:t>
            </a:r>
            <a:r>
              <a:rPr lang="zh-CN" altLang="en-US" sz="1400" dirty="0"/>
              <a:t>后更新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，先更新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后更新</a:t>
            </a:r>
            <a:r>
              <a:rPr lang="en-US" altLang="zh-CN" sz="1400" dirty="0"/>
              <a:t>Redis</a:t>
            </a:r>
            <a:r>
              <a:rPr lang="zh-CN" altLang="en-US" sz="1400" dirty="0"/>
              <a:t>，先删除</a:t>
            </a:r>
            <a:r>
              <a:rPr lang="en-US" altLang="zh-CN" sz="1400" dirty="0"/>
              <a:t>Redis</a:t>
            </a:r>
            <a:r>
              <a:rPr lang="zh-CN" altLang="en-US" sz="1400" dirty="0"/>
              <a:t>后更新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，先更新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后删除</a:t>
            </a:r>
            <a:r>
              <a:rPr lang="en-US" altLang="zh-CN" sz="1400" dirty="0"/>
              <a:t>Redis</a:t>
            </a:r>
          </a:p>
          <a:p>
            <a:endParaRPr lang="en-US" altLang="zh-CN" sz="1400" dirty="0"/>
          </a:p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、排除不合理的</a:t>
            </a:r>
            <a:r>
              <a:rPr lang="en-US" altLang="zh-CN" b="1" dirty="0">
                <a:solidFill>
                  <a:srgbClr val="C00000"/>
                </a:solidFill>
              </a:rPr>
              <a:t>&amp;</a:t>
            </a:r>
            <a:r>
              <a:rPr lang="zh-CN" altLang="en-US" b="1" dirty="0">
                <a:solidFill>
                  <a:srgbClr val="C00000"/>
                </a:solidFill>
              </a:rPr>
              <a:t>讲原因</a:t>
            </a:r>
            <a:r>
              <a:rPr lang="zh-CN" altLang="en-US" dirty="0"/>
              <a:t>：</a:t>
            </a:r>
            <a:r>
              <a:rPr lang="zh-CN" altLang="en-US" sz="1400" dirty="0"/>
              <a:t>两种双更新方案不可用，原因有两个</a:t>
            </a:r>
            <a:endParaRPr lang="en-US" altLang="zh-CN" sz="1400" dirty="0"/>
          </a:p>
          <a:p>
            <a:r>
              <a:rPr lang="en-US" altLang="zh-CN" sz="1200" dirty="0"/>
              <a:t>    1</a:t>
            </a:r>
            <a:r>
              <a:rPr lang="zh-CN" altLang="en-US" sz="1200" dirty="0"/>
              <a:t>）、第一个是因为我们不能保证两个数据库之间写操作的事务原子性，所以有可能一个成功一个失败，造成数据不一致。</a:t>
            </a:r>
            <a:endParaRPr lang="en-US" altLang="zh-CN" sz="1200" dirty="0"/>
          </a:p>
          <a:p>
            <a:r>
              <a:rPr lang="en-US" altLang="zh-CN" sz="1200" dirty="0"/>
              <a:t>    2</a:t>
            </a:r>
            <a:r>
              <a:rPr lang="zh-CN" altLang="en-US" sz="1200" dirty="0"/>
              <a:t>）、第二个原因是因为并发写操作之下会造成数据的覆盖，导致数据不一致。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、列可用方案，阐述注意事项：</a:t>
            </a:r>
            <a:r>
              <a:rPr lang="zh-CN" altLang="en-US" sz="1400" dirty="0">
                <a:solidFill>
                  <a:schemeClr val="tx1"/>
                </a:solidFill>
              </a:rPr>
              <a:t>目前常用但是这两个问题对于很多业务场景都是可以容忍，方案有两个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）、</a:t>
            </a:r>
            <a:r>
              <a:rPr lang="zh-CN" altLang="en-US" sz="1200" dirty="0">
                <a:solidFill>
                  <a:srgbClr val="C00000"/>
                </a:solidFill>
              </a:rPr>
              <a:t>先删除缓存，再更新数据库</a:t>
            </a:r>
            <a:r>
              <a:rPr lang="zh-CN" altLang="en-US" sz="1200" dirty="0">
                <a:solidFill>
                  <a:schemeClr val="tx1"/>
                </a:solidFill>
              </a:rPr>
              <a:t>：这个方案理想情况下，当删除了缓存后，根据旁路缓存模式，下次查询的时候，优先从缓存中查，缓存中没有从数据库中查，然后把数据库中的最新值写入到缓存，保证了数据一致性，但是这种方案有一个特殊场景是有可能出现数据不一致的，具体讲是在发生并发读写时，线程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先删除了缓存，还没来得及更新数据库，线程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此时来查询缓存为空，于是查询到了数据库的旧值，而后将缓存修改成了旧值，解决方案就是采用延时双删，在线程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更新完数据库后再延时一段时间进行缓存删除，合理延时时长要根据业务而定，通常为一次查询业务的耗时。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C6E8-8212-9FC2-CB37-82CB30CA1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双写一致性完整答法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12626-4DE5-56C7-7604-7CE6EB83F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806028"/>
          </a:xfrm>
        </p:spPr>
        <p:txBody>
          <a:bodyPr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2</a:t>
            </a:r>
            <a:r>
              <a:rPr lang="zh-CN" altLang="en-US" sz="1200" dirty="0">
                <a:solidFill>
                  <a:schemeClr val="tx1"/>
                </a:solidFill>
              </a:rPr>
              <a:t>）、</a:t>
            </a:r>
            <a:r>
              <a:rPr lang="zh-CN" altLang="en-US" sz="1200" dirty="0">
                <a:solidFill>
                  <a:srgbClr val="C00000"/>
                </a:solidFill>
              </a:rPr>
              <a:t>先更新数据库，再删除缓存</a:t>
            </a:r>
            <a:r>
              <a:rPr lang="zh-CN" altLang="en-US" sz="1200" dirty="0">
                <a:solidFill>
                  <a:schemeClr val="tx1"/>
                </a:solidFill>
              </a:rPr>
              <a:t>：这个方案理想情况下，也是没有问题的，但是这种方案有两个特殊场景是有可能出现一些数据一致性问题的，但是这两个问题对于很多业务场景都是可以容忍的</a:t>
            </a:r>
            <a:r>
              <a:rPr lang="zh-CN" altLang="en-US" sz="1200" dirty="0">
                <a:solidFill>
                  <a:srgbClr val="C00000"/>
                </a:solidFill>
              </a:rPr>
              <a:t>，第一种场景是由于并发读写导致的短暂数据不一致</a:t>
            </a:r>
            <a:r>
              <a:rPr lang="zh-CN" altLang="en-US" sz="1200" dirty="0">
                <a:solidFill>
                  <a:schemeClr val="tx1"/>
                </a:solidFill>
              </a:rPr>
              <a:t>，但是最终数据一致，</a:t>
            </a:r>
            <a:r>
              <a:rPr lang="zh-CN" altLang="en-US" sz="1200" dirty="0">
                <a:solidFill>
                  <a:srgbClr val="C00000"/>
                </a:solidFill>
              </a:rPr>
              <a:t>第二种场景出现几率很低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zh-CN" altLang="en-US" sz="1200" dirty="0">
                <a:solidFill>
                  <a:srgbClr val="C00000"/>
                </a:solidFill>
              </a:rPr>
              <a:t>要求读写并发时缓存正好失效，且数据库查询耗时远远大于更新耗时才有可能发生数据不一致</a:t>
            </a:r>
            <a:r>
              <a:rPr lang="zh-CN" altLang="en-US" sz="1200" dirty="0">
                <a:solidFill>
                  <a:schemeClr val="tx1"/>
                </a:solidFill>
              </a:rPr>
              <a:t>，当然也是可以通过延时双删或者给</a:t>
            </a:r>
            <a:r>
              <a:rPr lang="en-US" altLang="zh-CN" sz="1200" dirty="0" err="1">
                <a:solidFill>
                  <a:schemeClr val="tx1"/>
                </a:solidFill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</a:rPr>
              <a:t>设置比较短的存活时间，来达到最终一致。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、补充如何保证缓存成功删除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sz="1200" dirty="0">
                <a:solidFill>
                  <a:schemeClr val="tx1"/>
                </a:solidFill>
              </a:rPr>
              <a:t>之前两种方案都是通过删除缓存来保证双写一致性的，如果缓存删除失败会导致缓存中都是脏数据，所以必须保证缓存删除成功，方案有两种：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</a:t>
            </a:r>
            <a:r>
              <a:rPr lang="zh-CN" altLang="en-US" sz="1200" dirty="0">
                <a:solidFill>
                  <a:srgbClr val="C00000"/>
                </a:solidFill>
              </a:rPr>
              <a:t>第一种方案：使用</a:t>
            </a:r>
            <a:r>
              <a:rPr lang="en-US" altLang="zh-CN" sz="1200" dirty="0">
                <a:solidFill>
                  <a:srgbClr val="C00000"/>
                </a:solidFill>
              </a:rPr>
              <a:t>MQ</a:t>
            </a:r>
            <a:r>
              <a:rPr lang="zh-CN" altLang="en-US" sz="1200" dirty="0">
                <a:solidFill>
                  <a:srgbClr val="C00000"/>
                </a:solidFill>
              </a:rPr>
              <a:t>异步重试删除</a:t>
            </a:r>
            <a:r>
              <a:rPr lang="zh-CN" altLang="en-US" sz="1200" dirty="0">
                <a:solidFill>
                  <a:schemeClr val="tx1"/>
                </a:solidFill>
              </a:rPr>
              <a:t>，比较直观简单、缺点就是对业务代码会产生侵入，耦合度比较高。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 </a:t>
            </a:r>
            <a:r>
              <a:rPr lang="zh-CN" altLang="en-US" sz="1200" dirty="0">
                <a:solidFill>
                  <a:srgbClr val="C00000"/>
                </a:solidFill>
              </a:rPr>
              <a:t>第二种方案：使用阿里的</a:t>
            </a:r>
            <a:r>
              <a:rPr lang="en-US" altLang="zh-CN" sz="1200" dirty="0">
                <a:solidFill>
                  <a:srgbClr val="C00000"/>
                </a:solidFill>
              </a:rPr>
              <a:t>canal</a:t>
            </a:r>
            <a:r>
              <a:rPr lang="zh-CN" altLang="en-US" sz="1200" dirty="0">
                <a:solidFill>
                  <a:srgbClr val="C00000"/>
                </a:solidFill>
              </a:rPr>
              <a:t>模拟</a:t>
            </a:r>
            <a:r>
              <a:rPr lang="en-US" altLang="zh-CN" sz="1200" dirty="0" err="1">
                <a:solidFill>
                  <a:srgbClr val="C00000"/>
                </a:solidFill>
              </a:rPr>
              <a:t>mysql</a:t>
            </a:r>
            <a:r>
              <a:rPr lang="zh-CN" altLang="en-US" sz="1200" dirty="0">
                <a:solidFill>
                  <a:srgbClr val="C00000"/>
                </a:solidFill>
              </a:rPr>
              <a:t>的从库</a:t>
            </a:r>
            <a:r>
              <a:rPr lang="zh-CN" altLang="en-US" sz="1200" dirty="0">
                <a:solidFill>
                  <a:schemeClr val="tx1"/>
                </a:solidFill>
              </a:rPr>
              <a:t>，监听主库的</a:t>
            </a:r>
            <a:r>
              <a:rPr lang="en-US" altLang="zh-CN" sz="1200" dirty="0" err="1">
                <a:solidFill>
                  <a:schemeClr val="tx1"/>
                </a:solidFill>
              </a:rPr>
              <a:t>binlog</a:t>
            </a:r>
            <a:r>
              <a:rPr lang="zh-CN" altLang="en-US" sz="1200" dirty="0">
                <a:solidFill>
                  <a:schemeClr val="tx1"/>
                </a:solidFill>
              </a:rPr>
              <a:t>，当数据库发生数据变更，</a:t>
            </a:r>
            <a:r>
              <a:rPr lang="en-US" altLang="zh-CN" sz="1200" dirty="0">
                <a:solidFill>
                  <a:schemeClr val="tx1"/>
                </a:solidFill>
              </a:rPr>
              <a:t>canal</a:t>
            </a:r>
            <a:r>
              <a:rPr lang="zh-CN" altLang="en-US" sz="1200" dirty="0">
                <a:solidFill>
                  <a:schemeClr val="tx1"/>
                </a:solidFill>
              </a:rPr>
              <a:t>可以监听到并且通知</a:t>
            </a:r>
            <a:r>
              <a:rPr lang="en-US" altLang="zh-CN" sz="1200" dirty="0">
                <a:solidFill>
                  <a:schemeClr val="tx1"/>
                </a:solidFill>
              </a:rPr>
              <a:t>java</a:t>
            </a:r>
            <a:r>
              <a:rPr lang="zh-CN" altLang="en-US" sz="1200" dirty="0">
                <a:solidFill>
                  <a:schemeClr val="tx1"/>
                </a:solidFill>
              </a:rPr>
              <a:t>客户端，进而实现缓存的删除，它的优点是对业务代码没有侵入性，进行了解耦。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2206422" y="2364035"/>
            <a:ext cx="873760" cy="432327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6335076" y="2149928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命中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6343445" y="2692168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未命中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AC0E09E-A209-0B2E-173D-284E3A61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913955"/>
            <a:ext cx="10698800" cy="517190"/>
          </a:xfrm>
        </p:spPr>
        <p:txBody>
          <a:bodyPr/>
          <a:lstStyle/>
          <a:p>
            <a:r>
              <a:rPr lang="en-US" altLang="zh-CN" dirty="0"/>
              <a:t>Cache-Aside Pattern - </a:t>
            </a:r>
            <a:r>
              <a:rPr lang="zh-CN" altLang="en-US" dirty="0"/>
              <a:t>旁路缓存模式 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2D07BC-954A-772D-F978-77277A68006F}"/>
              </a:ext>
            </a:extLst>
          </p:cNvPr>
          <p:cNvCxnSpPr>
            <a:cxnSpLocks/>
            <a:stCxn id="74" idx="3"/>
            <a:endCxn id="228" idx="1"/>
          </p:cNvCxnSpPr>
          <p:nvPr/>
        </p:nvCxnSpPr>
        <p:spPr>
          <a:xfrm flipV="1">
            <a:off x="5248787" y="2264528"/>
            <a:ext cx="1086289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7FFD0C-F3F5-BC99-3ECE-6CA72ED51F22}"/>
              </a:ext>
            </a:extLst>
          </p:cNvPr>
          <p:cNvCxnSpPr>
            <a:cxnSpLocks/>
            <a:stCxn id="74" idx="3"/>
            <a:endCxn id="229" idx="1"/>
          </p:cNvCxnSpPr>
          <p:nvPr/>
        </p:nvCxnSpPr>
        <p:spPr>
          <a:xfrm>
            <a:off x="5248787" y="2628165"/>
            <a:ext cx="1094658" cy="1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097748-4DF4-08F7-C34D-8CF41A6D5B4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80182" y="2580199"/>
            <a:ext cx="1169466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F0896A-2991-0755-D3AB-1061049346E3}"/>
              </a:ext>
            </a:extLst>
          </p:cNvPr>
          <p:cNvSpPr/>
          <p:nvPr/>
        </p:nvSpPr>
        <p:spPr>
          <a:xfrm>
            <a:off x="8092344" y="2059551"/>
            <a:ext cx="811955" cy="388241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47CAD7-ADDE-6111-BEC8-BE8A48AE1901}"/>
              </a:ext>
            </a:extLst>
          </p:cNvPr>
          <p:cNvCxnSpPr>
            <a:cxnSpLocks/>
            <a:stCxn id="228" idx="3"/>
            <a:endCxn id="37" idx="1"/>
          </p:cNvCxnSpPr>
          <p:nvPr/>
        </p:nvCxnSpPr>
        <p:spPr>
          <a:xfrm flipV="1">
            <a:off x="6994935" y="2253672"/>
            <a:ext cx="1097409" cy="1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EF60F9-E7D1-1FAA-3386-7C95F45811D9}"/>
              </a:ext>
            </a:extLst>
          </p:cNvPr>
          <p:cNvCxnSpPr>
            <a:cxnSpLocks/>
            <a:stCxn id="229" idx="2"/>
          </p:cNvCxnSpPr>
          <p:nvPr/>
        </p:nvCxnSpPr>
        <p:spPr>
          <a:xfrm flipH="1">
            <a:off x="6673374" y="2921367"/>
            <a:ext cx="1" cy="5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45A87CD-0130-54E8-1FEB-3D8CDCA9A7CE}"/>
              </a:ext>
            </a:extLst>
          </p:cNvPr>
          <p:cNvCxnSpPr>
            <a:cxnSpLocks/>
            <a:endCxn id="74" idx="2"/>
          </p:cNvCxnSpPr>
          <p:nvPr/>
        </p:nvCxnSpPr>
        <p:spPr>
          <a:xfrm rot="10800000">
            <a:off x="4824519" y="2966009"/>
            <a:ext cx="1336843" cy="955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B911641-9B0A-B661-1626-4E4CA9C3B11A}"/>
              </a:ext>
            </a:extLst>
          </p:cNvPr>
          <p:cNvSpPr txBox="1"/>
          <p:nvPr/>
        </p:nvSpPr>
        <p:spPr>
          <a:xfrm>
            <a:off x="4633942" y="3424062"/>
            <a:ext cx="587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BD1B6C-EEAF-BF2A-0418-44030FF6AC18}"/>
              </a:ext>
            </a:extLst>
          </p:cNvPr>
          <p:cNvSpPr txBox="1"/>
          <p:nvPr/>
        </p:nvSpPr>
        <p:spPr>
          <a:xfrm>
            <a:off x="3364088" y="2326282"/>
            <a:ext cx="1031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发起查询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60A6F28-82B2-156E-825D-B2FC19BD4175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 flipH="1" flipV="1">
            <a:off x="6560312" y="336036"/>
            <a:ext cx="214495" cy="3661526"/>
          </a:xfrm>
          <a:prstGeom prst="bentConnector3">
            <a:avLst>
              <a:gd name="adj1" fmla="val 206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097DA04-6E42-B3E1-FFA1-BB51D5E217F2}"/>
              </a:ext>
            </a:extLst>
          </p:cNvPr>
          <p:cNvSpPr txBox="1"/>
          <p:nvPr/>
        </p:nvSpPr>
        <p:spPr>
          <a:xfrm>
            <a:off x="6477020" y="3100306"/>
            <a:ext cx="1031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8A57DB7-BDED-EB53-DB34-8CAB4FA6AD59}"/>
              </a:ext>
            </a:extLst>
          </p:cNvPr>
          <p:cNvSpPr txBox="1"/>
          <p:nvPr/>
        </p:nvSpPr>
        <p:spPr>
          <a:xfrm>
            <a:off x="6448403" y="1573386"/>
            <a:ext cx="587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8308C86-A17B-601E-70C5-7CC3168968CB}"/>
              </a:ext>
            </a:extLst>
          </p:cNvPr>
          <p:cNvSpPr txBox="1"/>
          <p:nvPr/>
        </p:nvSpPr>
        <p:spPr>
          <a:xfrm>
            <a:off x="7300830" y="2068232"/>
            <a:ext cx="587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5523BDCD-36DF-ACA1-0373-94C3A70F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48" y="2290320"/>
            <a:ext cx="848539" cy="675689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9DF742D5-B186-3759-3E5C-16136B38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58" y="3533161"/>
            <a:ext cx="919493" cy="81195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49ECAA0D-F6F3-CCE6-1885-6D4E951C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32" y="4416080"/>
            <a:ext cx="5701643" cy="1831665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7429ECF4-3A21-D8CD-4ADA-46992DCB3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354" y="4410209"/>
            <a:ext cx="3259957" cy="19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9" grpId="0" animBg="1"/>
      <p:bldP spid="9" grpId="0"/>
      <p:bldP spid="47" grpId="0"/>
      <p:bldP spid="48" grpId="0"/>
      <p:bldP spid="66" grpId="0"/>
      <p:bldP spid="67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A6501A7-2B5C-31E1-42D0-0696ABC9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62" y="1703565"/>
            <a:ext cx="9360161" cy="36713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AF2A06B-EF03-3530-C202-B1433636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44" y="1635415"/>
            <a:ext cx="2257435" cy="1190444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31E66DCE-12B4-2ACA-6B73-1DD05F13A383}"/>
              </a:ext>
            </a:extLst>
          </p:cNvPr>
          <p:cNvSpPr/>
          <p:nvPr/>
        </p:nvSpPr>
        <p:spPr>
          <a:xfrm>
            <a:off x="5944144" y="5652100"/>
            <a:ext cx="912710" cy="31959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7FC0A7-BDD0-8106-27B0-3505D5D7347C}"/>
              </a:ext>
            </a:extLst>
          </p:cNvPr>
          <p:cNvSpPr/>
          <p:nvPr/>
        </p:nvSpPr>
        <p:spPr>
          <a:xfrm>
            <a:off x="9401755" y="5652100"/>
            <a:ext cx="912710" cy="31959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25978A7-EABB-D15B-0D29-BD541BC51EB4}"/>
              </a:ext>
            </a:extLst>
          </p:cNvPr>
          <p:cNvSpPr/>
          <p:nvPr/>
        </p:nvSpPr>
        <p:spPr>
          <a:xfrm>
            <a:off x="9401755" y="5652100"/>
            <a:ext cx="912710" cy="31959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200</a:t>
            </a:r>
            <a:endParaRPr lang="zh-CN" altLang="en-US" sz="1200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574BC93-5687-E84A-6CE2-730A5DF9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088" y="2098332"/>
            <a:ext cx="1377206" cy="8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8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A899658-62B3-287E-8276-322B85DFBB2D}"/>
              </a:ext>
            </a:extLst>
          </p:cNvPr>
          <p:cNvSpPr/>
          <p:nvPr/>
        </p:nvSpPr>
        <p:spPr>
          <a:xfrm>
            <a:off x="10440131" y="2181918"/>
            <a:ext cx="1656983" cy="419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异步延迟任务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天机学堂 </a:t>
            </a:r>
            <a:r>
              <a:rPr lang="en-US" altLang="zh-CN" sz="2000" dirty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– </a:t>
            </a:r>
            <a:r>
              <a:rPr lang="zh-CN" altLang="en-US" sz="2000" dirty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优化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播放进度提交方案</a:t>
            </a:r>
            <a:endParaRPr lang="zh-CN" altLang="en-US" sz="2000" dirty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54774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95119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96973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记录是否已经存在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24047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39666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91210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56066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12602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45657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55038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66548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26635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23370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3434" y="3335075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44960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58152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427517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73872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26636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64681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7426996" y="3328266"/>
            <a:ext cx="2962" cy="3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154163" y="33390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86447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023405" y="27931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57100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30837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课表已学习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小节数量</a:t>
            </a:r>
            <a:r>
              <a:rPr lang="en-US" altLang="zh-CN" sz="1200" dirty="0">
                <a:solidFill>
                  <a:srgbClr val="49504F"/>
                </a:solidFill>
              </a:rPr>
              <a:t>+1</a:t>
            </a:r>
            <a:endParaRPr lang="zh-CN" altLang="en-US" sz="1200" dirty="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64455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303905" y="273610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15807" y="2369497"/>
            <a:ext cx="503445" cy="366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44437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25AFF6E9-0D65-893B-B0D6-961D79740050}"/>
              </a:ext>
            </a:extLst>
          </p:cNvPr>
          <p:cNvSpPr/>
          <p:nvPr/>
        </p:nvSpPr>
        <p:spPr>
          <a:xfrm>
            <a:off x="10808060" y="59545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cxnSp>
        <p:nvCxnSpPr>
          <p:cNvPr id="1082" name="直接箭头连接符 1081">
            <a:extLst>
              <a:ext uri="{FF2B5EF4-FFF2-40B4-BE49-F238E27FC236}">
                <a16:creationId xmlns:a16="http://schemas.microsoft.com/office/drawing/2014/main" id="{6E85BAB1-F408-62C4-F552-7FD59F6BE75A}"/>
              </a:ext>
            </a:extLst>
          </p:cNvPr>
          <p:cNvCxnSpPr>
            <a:cxnSpLocks/>
            <a:stCxn id="1085" idx="2"/>
            <a:endCxn id="1081" idx="0"/>
          </p:cNvCxnSpPr>
          <p:nvPr/>
        </p:nvCxnSpPr>
        <p:spPr>
          <a:xfrm>
            <a:off x="11179921" y="5673711"/>
            <a:ext cx="0" cy="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矩形: 圆角 1084">
            <a:extLst>
              <a:ext uri="{FF2B5EF4-FFF2-40B4-BE49-F238E27FC236}">
                <a16:creationId xmlns:a16="http://schemas.microsoft.com/office/drawing/2014/main" id="{36737360-4EE9-DCA8-5E81-AF2418993CFE}"/>
              </a:ext>
            </a:extLst>
          </p:cNvPr>
          <p:cNvSpPr/>
          <p:nvPr/>
        </p:nvSpPr>
        <p:spPr>
          <a:xfrm>
            <a:off x="10701510" y="5071708"/>
            <a:ext cx="956822" cy="60200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小节、时间</a:t>
            </a:r>
          </a:p>
        </p:txBody>
      </p:sp>
      <p:cxnSp>
        <p:nvCxnSpPr>
          <p:cNvPr id="1086" name="直接箭头连接符 9">
            <a:extLst>
              <a:ext uri="{FF2B5EF4-FFF2-40B4-BE49-F238E27FC236}">
                <a16:creationId xmlns:a16="http://schemas.microsoft.com/office/drawing/2014/main" id="{D6768B6C-C02B-B1FD-406D-0DC80EE83E6D}"/>
              </a:ext>
            </a:extLst>
          </p:cNvPr>
          <p:cNvCxnSpPr>
            <a:cxnSpLocks/>
            <a:endCxn id="1085" idx="0"/>
          </p:cNvCxnSpPr>
          <p:nvPr/>
        </p:nvCxnSpPr>
        <p:spPr>
          <a:xfrm rot="5400000">
            <a:off x="11031015" y="4922613"/>
            <a:ext cx="298002" cy="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065" idx="0"/>
          </p:cNvCxnSpPr>
          <p:nvPr/>
        </p:nvCxnSpPr>
        <p:spPr>
          <a:xfrm>
            <a:off x="9719252" y="3122625"/>
            <a:ext cx="0" cy="20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2BB7B427-5CE0-36E8-4670-9B141DAECD73}"/>
              </a:ext>
            </a:extLst>
          </p:cNvPr>
          <p:cNvSpPr/>
          <p:nvPr/>
        </p:nvSpPr>
        <p:spPr>
          <a:xfrm>
            <a:off x="6817579" y="2726262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是否是第一次学完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CDCD12FB-BAF1-128A-387E-1D54E3B445EF}"/>
              </a:ext>
            </a:extLst>
          </p:cNvPr>
          <p:cNvSpPr/>
          <p:nvPr/>
        </p:nvSpPr>
        <p:spPr>
          <a:xfrm>
            <a:off x="7014611" y="3636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更新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42" name="连接符: 肘形 1041">
            <a:extLst>
              <a:ext uri="{FF2B5EF4-FFF2-40B4-BE49-F238E27FC236}">
                <a16:creationId xmlns:a16="http://schemas.microsoft.com/office/drawing/2014/main" id="{2E6EFA62-90EF-633F-897E-C823130E9198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>
            <a:off x="8036413" y="3027264"/>
            <a:ext cx="707678" cy="61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6DC83852-A216-E7E9-3C1A-8794405F5F13}"/>
              </a:ext>
            </a:extLst>
          </p:cNvPr>
          <p:cNvSpPr/>
          <p:nvPr/>
        </p:nvSpPr>
        <p:spPr>
          <a:xfrm>
            <a:off x="7014611" y="4355779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清理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en-US" altLang="zh-CN" sz="1200" dirty="0">
                <a:solidFill>
                  <a:srgbClr val="49504F"/>
                </a:solidFill>
              </a:rPr>
              <a:t>Redis</a:t>
            </a:r>
            <a:r>
              <a:rPr lang="zh-CN" altLang="en-US" sz="1200" dirty="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8BB99DD0-DE75-D7F9-9082-45872FFC79DB}"/>
              </a:ext>
            </a:extLst>
          </p:cNvPr>
          <p:cNvCxnSpPr>
            <a:cxnSpLocks/>
            <a:stCxn id="1027" idx="2"/>
            <a:endCxn id="1047" idx="0"/>
          </p:cNvCxnSpPr>
          <p:nvPr/>
        </p:nvCxnSpPr>
        <p:spPr>
          <a:xfrm>
            <a:off x="7429958" y="4023144"/>
            <a:ext cx="0" cy="3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直接箭头连接符 1057">
            <a:extLst>
              <a:ext uri="{FF2B5EF4-FFF2-40B4-BE49-F238E27FC236}">
                <a16:creationId xmlns:a16="http://schemas.microsoft.com/office/drawing/2014/main" id="{11A034B8-66E7-1B20-0CA5-5FCDA641C5FF}"/>
              </a:ext>
            </a:extLst>
          </p:cNvPr>
          <p:cNvCxnSpPr>
            <a:stCxn id="1047" idx="1"/>
            <a:endCxn id="1054" idx="3"/>
          </p:cNvCxnSpPr>
          <p:nvPr/>
        </p:nvCxnSpPr>
        <p:spPr>
          <a:xfrm flipH="1">
            <a:off x="4998524" y="4549040"/>
            <a:ext cx="2016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619DA407-7E20-EAD9-6FFD-99180A0C09AA}"/>
              </a:ext>
            </a:extLst>
          </p:cNvPr>
          <p:cNvSpPr/>
          <p:nvPr/>
        </p:nvSpPr>
        <p:spPr>
          <a:xfrm>
            <a:off x="9347391" y="5161436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2A331089-4678-CD2A-C145-8C733A668080}"/>
              </a:ext>
            </a:extLst>
          </p:cNvPr>
          <p:cNvSpPr/>
          <p:nvPr/>
        </p:nvSpPr>
        <p:spPr>
          <a:xfrm>
            <a:off x="10701510" y="437594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graphicFrame>
        <p:nvGraphicFramePr>
          <p:cNvPr id="1069" name="表格 11">
            <a:extLst>
              <a:ext uri="{FF2B5EF4-FFF2-40B4-BE49-F238E27FC236}">
                <a16:creationId xmlns:a16="http://schemas.microsoft.com/office/drawing/2014/main" id="{64632DFA-42E8-9C4D-C3B8-10FAF7A8842A}"/>
              </a:ext>
            </a:extLst>
          </p:cNvPr>
          <p:cNvGraphicFramePr>
            <a:graphicFrameLocks noGrp="1"/>
          </p:cNvGraphicFramePr>
          <p:nvPr/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HashValue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9B466038-9867-DB07-EFFA-BADDBD9EEFD4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71D0E90-1EA9-F9DC-968A-8112122865DA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63AF345C-CFDA-EB62-598A-B6C6D9A63182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3" name="组合 1072">
            <a:extLst>
              <a:ext uri="{FF2B5EF4-FFF2-40B4-BE49-F238E27FC236}">
                <a16:creationId xmlns:a16="http://schemas.microsoft.com/office/drawing/2014/main" id="{CFF3FD9C-4DC7-0058-E1A6-817F07120A1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074" name="文本框 1073">
              <a:extLst>
                <a:ext uri="{FF2B5EF4-FFF2-40B4-BE49-F238E27FC236}">
                  <a16:creationId xmlns:a16="http://schemas.microsoft.com/office/drawing/2014/main" id="{926E9881-9653-3A98-6961-438FCA42577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0AC67BF0-85EB-2B1D-84F5-7F66B78AAF78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6" name="组合 1075">
            <a:extLst>
              <a:ext uri="{FF2B5EF4-FFF2-40B4-BE49-F238E27FC236}">
                <a16:creationId xmlns:a16="http://schemas.microsoft.com/office/drawing/2014/main" id="{64A50871-DABD-3855-8ACE-5CD0C26C6F3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A4FA1944-B045-8C4D-D0D2-36BAE93107C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BB9860C5-60AE-4A58-86FE-C898BBD55EE8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9023E643-6FDD-EAF5-83A9-BDFC8A18B17F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8" name="菱形 1087">
            <a:extLst>
              <a:ext uri="{FF2B5EF4-FFF2-40B4-BE49-F238E27FC236}">
                <a16:creationId xmlns:a16="http://schemas.microsoft.com/office/drawing/2014/main" id="{A488BB45-B114-3E4F-3CBF-C3398D8AF7EB}"/>
              </a:ext>
            </a:extLst>
          </p:cNvPr>
          <p:cNvSpPr/>
          <p:nvPr/>
        </p:nvSpPr>
        <p:spPr>
          <a:xfrm>
            <a:off x="10560565" y="3462079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是否一致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C5B51571-3269-B5D3-3700-9749A9ED32AF}"/>
              </a:ext>
            </a:extLst>
          </p:cNvPr>
          <p:cNvSpPr/>
          <p:nvPr/>
        </p:nvSpPr>
        <p:spPr>
          <a:xfrm>
            <a:off x="10700151" y="2767217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查询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en-US" altLang="zh-CN" sz="1200" dirty="0">
                <a:solidFill>
                  <a:srgbClr val="49504F"/>
                </a:solidFill>
              </a:rPr>
              <a:t>Redis</a:t>
            </a:r>
            <a:r>
              <a:rPr lang="zh-CN" altLang="en-US" sz="1200" dirty="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93" name="直接箭头连接符 1092">
            <a:extLst>
              <a:ext uri="{FF2B5EF4-FFF2-40B4-BE49-F238E27FC236}">
                <a16:creationId xmlns:a16="http://schemas.microsoft.com/office/drawing/2014/main" id="{7E7AFFCA-6A51-1996-3FCB-9FC932D47EEA}"/>
              </a:ext>
            </a:extLst>
          </p:cNvPr>
          <p:cNvCxnSpPr>
            <a:stCxn id="1090" idx="2"/>
            <a:endCxn id="1088" idx="0"/>
          </p:cNvCxnSpPr>
          <p:nvPr/>
        </p:nvCxnSpPr>
        <p:spPr>
          <a:xfrm>
            <a:off x="11169982" y="3153738"/>
            <a:ext cx="0" cy="3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1822AA21-3727-7FED-2D05-ABDD57861BE4}"/>
              </a:ext>
            </a:extLst>
          </p:cNvPr>
          <p:cNvCxnSpPr>
            <a:stCxn id="1088" idx="2"/>
            <a:endCxn id="1068" idx="0"/>
          </p:cNvCxnSpPr>
          <p:nvPr/>
        </p:nvCxnSpPr>
        <p:spPr>
          <a:xfrm>
            <a:off x="11169982" y="4064083"/>
            <a:ext cx="1359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连接符: 肘形 1098">
            <a:extLst>
              <a:ext uri="{FF2B5EF4-FFF2-40B4-BE49-F238E27FC236}">
                <a16:creationId xmlns:a16="http://schemas.microsoft.com/office/drawing/2014/main" id="{6DE822FC-E9A5-9045-8B07-D5D6CD831DA1}"/>
              </a:ext>
            </a:extLst>
          </p:cNvPr>
          <p:cNvCxnSpPr>
            <a:stCxn id="1088" idx="3"/>
            <a:endCxn id="1081" idx="3"/>
          </p:cNvCxnSpPr>
          <p:nvPr/>
        </p:nvCxnSpPr>
        <p:spPr>
          <a:xfrm flipH="1">
            <a:off x="11551782" y="3763081"/>
            <a:ext cx="227617" cy="2354176"/>
          </a:xfrm>
          <a:prstGeom prst="bentConnector3">
            <a:avLst>
              <a:gd name="adj1" fmla="val -100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文本框 1101">
            <a:extLst>
              <a:ext uri="{FF2B5EF4-FFF2-40B4-BE49-F238E27FC236}">
                <a16:creationId xmlns:a16="http://schemas.microsoft.com/office/drawing/2014/main" id="{6C932ABE-3000-AEBA-EE34-0FB67ED2E7EC}"/>
              </a:ext>
            </a:extLst>
          </p:cNvPr>
          <p:cNvSpPr txBox="1"/>
          <p:nvPr/>
        </p:nvSpPr>
        <p:spPr>
          <a:xfrm>
            <a:off x="10878242" y="407790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9E8ED9F-48F8-78C7-1244-20DE63412EDF}"/>
              </a:ext>
            </a:extLst>
          </p:cNvPr>
          <p:cNvSpPr txBox="1"/>
          <p:nvPr/>
        </p:nvSpPr>
        <p:spPr>
          <a:xfrm>
            <a:off x="11779399" y="34953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05" name="连接符: 肘形 1104">
            <a:extLst>
              <a:ext uri="{FF2B5EF4-FFF2-40B4-BE49-F238E27FC236}">
                <a16:creationId xmlns:a16="http://schemas.microsoft.com/office/drawing/2014/main" id="{EAA91B09-5283-4B4D-03C9-D83C6387C9ED}"/>
              </a:ext>
            </a:extLst>
          </p:cNvPr>
          <p:cNvCxnSpPr>
            <a:cxnSpLocks/>
            <a:stCxn id="10" idx="3"/>
            <a:endCxn id="1090" idx="1"/>
          </p:cNvCxnSpPr>
          <p:nvPr/>
        </p:nvCxnSpPr>
        <p:spPr>
          <a:xfrm flipV="1">
            <a:off x="9154410" y="2960478"/>
            <a:ext cx="1545741" cy="1813228"/>
          </a:xfrm>
          <a:prstGeom prst="curvedConnector3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F5336C5C-79FC-AAB2-FB59-4640FA2D68A6}"/>
              </a:ext>
            </a:extLst>
          </p:cNvPr>
          <p:cNvSpPr txBox="1"/>
          <p:nvPr/>
        </p:nvSpPr>
        <p:spPr>
          <a:xfrm>
            <a:off x="9904169" y="3662402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C000"/>
                </a:solidFill>
                <a:latin typeface="+mn-lt"/>
                <a:ea typeface="+mn-ea"/>
              </a:rPr>
              <a:t>20</a:t>
            </a: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秒</a:t>
            </a:r>
            <a:r>
              <a:rPr lang="zh-CN" altLang="en-US" sz="1050">
                <a:solidFill>
                  <a:srgbClr val="FFC000"/>
                </a:solidFill>
              </a:rPr>
              <a:t>后</a:t>
            </a:r>
            <a:endParaRPr lang="en-US" altLang="zh-CN" sz="1050">
              <a:solidFill>
                <a:srgbClr val="FFC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执行</a:t>
            </a:r>
            <a:endParaRPr lang="zh-CN" altLang="en-US" sz="105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D41CB-7245-5C2E-CFDB-404F1E81D669}"/>
              </a:ext>
            </a:extLst>
          </p:cNvPr>
          <p:cNvSpPr/>
          <p:nvPr/>
        </p:nvSpPr>
        <p:spPr>
          <a:xfrm>
            <a:off x="8328744" y="364258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缓存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到</a:t>
            </a:r>
            <a:r>
              <a:rPr lang="en-US" altLang="zh-CN" sz="1200" dirty="0">
                <a:solidFill>
                  <a:srgbClr val="49504F"/>
                </a:solidFill>
              </a:rPr>
              <a:t>Redis</a:t>
            </a:r>
            <a:endParaRPr lang="zh-CN" altLang="en-US" sz="1200" dirty="0">
              <a:solidFill>
                <a:srgbClr val="49504F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7F3FD3-2F09-DB7C-2001-2998C115CE74}"/>
              </a:ext>
            </a:extLst>
          </p:cNvPr>
          <p:cNvSpPr/>
          <p:nvPr/>
        </p:nvSpPr>
        <p:spPr>
          <a:xfrm>
            <a:off x="8323716" y="4580445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提交延迟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检测任务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4350DA-232F-7C73-8ABC-6A43DD1932A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739063" y="4029104"/>
            <a:ext cx="5028" cy="55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561119-B732-6C84-0A09-12474DAF2FD5}"/>
              </a:ext>
            </a:extLst>
          </p:cNvPr>
          <p:cNvCxnSpPr>
            <a:cxnSpLocks/>
            <a:stCxn id="10" idx="2"/>
            <a:endCxn id="1065" idx="1"/>
          </p:cNvCxnSpPr>
          <p:nvPr/>
        </p:nvCxnSpPr>
        <p:spPr>
          <a:xfrm rot="16200000" flipH="1">
            <a:off x="8864618" y="4841411"/>
            <a:ext cx="357219" cy="608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63FB952-A3CB-242E-AD6F-A6644C4E4ECA}"/>
              </a:ext>
            </a:extLst>
          </p:cNvPr>
          <p:cNvSpPr txBox="1"/>
          <p:nvPr/>
        </p:nvSpPr>
        <p:spPr>
          <a:xfrm>
            <a:off x="8007508" y="411902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accent3">
                    <a:lumMod val="75000"/>
                  </a:schemeClr>
                </a:solidFill>
              </a:rPr>
              <a:t>本地记录本次提交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en-US" altLang="zh-CN" sz="1000" dirty="0">
                <a:solidFill>
                  <a:schemeClr val="accent3">
                    <a:lumMod val="75000"/>
                  </a:schemeClr>
                </a:solidFill>
              </a:rPr>
              <a:t>moment: 120</a:t>
            </a:r>
            <a:endParaRPr lang="zh-CN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66E3740-E0E3-8B8A-591E-14DAC90093F0}"/>
              </a:ext>
            </a:extLst>
          </p:cNvPr>
          <p:cNvSpPr txBox="1">
            <a:spLocks/>
          </p:cNvSpPr>
          <p:nvPr/>
        </p:nvSpPr>
        <p:spPr>
          <a:xfrm>
            <a:off x="178036" y="3027905"/>
            <a:ext cx="3592085" cy="29623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451FFD2-BE98-B2D1-7094-50D56130797F}"/>
              </a:ext>
            </a:extLst>
          </p:cNvPr>
          <p:cNvSpPr txBox="1">
            <a:spLocks/>
          </p:cNvSpPr>
          <p:nvPr/>
        </p:nvSpPr>
        <p:spPr>
          <a:xfrm>
            <a:off x="174527" y="3208438"/>
            <a:ext cx="4436103" cy="236270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回答要点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1</a:t>
            </a:r>
            <a:r>
              <a:rPr lang="zh-CN" altLang="en-US" sz="1200" dirty="0">
                <a:solidFill>
                  <a:schemeClr val="tx1"/>
                </a:solidFill>
              </a:rPr>
              <a:t>、交代了业务背景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2</a:t>
            </a:r>
            <a:r>
              <a:rPr lang="zh-CN" altLang="en-US" sz="1200" dirty="0">
                <a:solidFill>
                  <a:schemeClr val="tx1"/>
                </a:solidFill>
              </a:rPr>
              <a:t>、采用了更新数据库、删除缓存方案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3</a:t>
            </a:r>
            <a:r>
              <a:rPr lang="zh-CN" altLang="en-US" sz="1200" dirty="0">
                <a:solidFill>
                  <a:schemeClr val="tx1"/>
                </a:solidFill>
              </a:rPr>
              <a:t>、说明了为什么不能采用双更新方案 </a:t>
            </a:r>
            <a:r>
              <a:rPr lang="en-US" altLang="zh-CN" sz="1200" dirty="0">
                <a:solidFill>
                  <a:schemeClr val="tx1"/>
                </a:solidFill>
              </a:rPr>
              <a:t>– </a:t>
            </a:r>
            <a:r>
              <a:rPr lang="zh-CN" altLang="en-US" sz="1200" dirty="0">
                <a:solidFill>
                  <a:schemeClr val="tx1"/>
                </a:solidFill>
              </a:rPr>
              <a:t>事务问题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C00000"/>
                </a:solidFill>
              </a:rPr>
              <a:t>拓展补充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1</a:t>
            </a:r>
            <a:r>
              <a:rPr lang="zh-CN" altLang="en-US" sz="1200" dirty="0">
                <a:solidFill>
                  <a:schemeClr val="tx1"/>
                </a:solidFill>
              </a:rPr>
              <a:t>、双写一致性的其他方案、可能产生的问题、解决方案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2</a:t>
            </a:r>
            <a:r>
              <a:rPr lang="zh-CN" altLang="en-US" sz="1200" dirty="0">
                <a:solidFill>
                  <a:schemeClr val="tx1"/>
                </a:solidFill>
              </a:rPr>
              <a:t>、缓存删除失败的解决方案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6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1</a:t>
            </a:r>
            <a:r>
              <a:rPr lang="zh-CN" altLang="en-US" dirty="0">
                <a:solidFill>
                  <a:srgbClr val="BE3936"/>
                </a:solidFill>
              </a:rPr>
              <a:t>、先更新缓存，再更新数据库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、先更新数据库，再更新缓存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、先删除缓存，再更新数据库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8C56788F-0D95-203C-F071-4FAF89FF5EBD}"/>
              </a:ext>
            </a:extLst>
          </p:cNvPr>
          <p:cNvSpPr txBox="1">
            <a:spLocks/>
          </p:cNvSpPr>
          <p:nvPr/>
        </p:nvSpPr>
        <p:spPr>
          <a:xfrm>
            <a:off x="5008472" y="3747633"/>
            <a:ext cx="6097679" cy="718336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/>
              <a:t>、先更新数据库，再删除缓存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1953A0D6-3F48-8C29-3E10-327BA2FAB45A}"/>
              </a:ext>
            </a:extLst>
          </p:cNvPr>
          <p:cNvSpPr txBox="1">
            <a:spLocks/>
          </p:cNvSpPr>
          <p:nvPr/>
        </p:nvSpPr>
        <p:spPr>
          <a:xfrm>
            <a:off x="5008472" y="4744068"/>
            <a:ext cx="6097679" cy="718336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、补充 </a:t>
            </a:r>
            <a:r>
              <a:rPr lang="en-US" altLang="zh-CN" dirty="0"/>
              <a:t>- </a:t>
            </a:r>
            <a:r>
              <a:rPr lang="zh-CN" altLang="en-US" dirty="0"/>
              <a:t>缓存删除失败方案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1</a:t>
            </a:r>
            <a:r>
              <a:rPr lang="zh-CN" altLang="en-US" dirty="0">
                <a:solidFill>
                  <a:srgbClr val="BE3936"/>
                </a:solidFill>
              </a:rPr>
              <a:t>、先更新缓存，再更新数据库  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710880" y="1941513"/>
            <a:ext cx="6068119" cy="20114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目标：清楚的知道造成这种方案不可行的原因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）、不同数据库之间双写不具备</a:t>
            </a:r>
            <a:r>
              <a:rPr lang="zh-CN" altLang="en-US" dirty="0">
                <a:solidFill>
                  <a:srgbClr val="B60004"/>
                </a:solidFill>
              </a:rPr>
              <a:t>事务原子性</a:t>
            </a:r>
            <a:r>
              <a:rPr lang="zh-CN" altLang="en-US" dirty="0">
                <a:solidFill>
                  <a:schemeClr val="tx1"/>
                </a:solidFill>
              </a:rPr>
              <a:t>，造成数据不一致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）、线程</a:t>
            </a:r>
            <a:r>
              <a:rPr lang="zh-CN" altLang="en-US" dirty="0">
                <a:solidFill>
                  <a:srgbClr val="B60004"/>
                </a:solidFill>
              </a:rPr>
              <a:t>并发导致数据覆盖</a:t>
            </a:r>
            <a:r>
              <a:rPr lang="zh-CN" altLang="en-US" dirty="0">
                <a:solidFill>
                  <a:schemeClr val="tx1"/>
                </a:solidFill>
              </a:rPr>
              <a:t>，造成数据不一致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1</a:t>
            </a:r>
            <a:r>
              <a:rPr lang="zh-CN" altLang="en-US" dirty="0">
                <a:solidFill>
                  <a:srgbClr val="BE3936"/>
                </a:solidFill>
              </a:rPr>
              <a:t>、先更新缓存，再更新数据库  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E2C611-8ECF-F710-5183-BC8FC4F4C65B}"/>
              </a:ext>
            </a:extLst>
          </p:cNvPr>
          <p:cNvSpPr/>
          <p:nvPr/>
        </p:nvSpPr>
        <p:spPr>
          <a:xfrm>
            <a:off x="1594197" y="2303888"/>
            <a:ext cx="873760" cy="432327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1D9812-AA88-4922-FD35-B7C513E2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91" y="3305669"/>
            <a:ext cx="848539" cy="6756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B7FD655-B3AB-CE86-8137-D209735F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01" y="4579723"/>
            <a:ext cx="758718" cy="66998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11147AA-B510-EA1C-8C79-E32E4CEC9497}"/>
              </a:ext>
            </a:extLst>
          </p:cNvPr>
          <p:cNvSpPr txBox="1"/>
          <p:nvPr/>
        </p:nvSpPr>
        <p:spPr>
          <a:xfrm>
            <a:off x="2669605" y="3496609"/>
            <a:ext cx="701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32A874-6823-A020-C511-F6F3CBCABF97}"/>
              </a:ext>
            </a:extLst>
          </p:cNvPr>
          <p:cNvSpPr txBox="1"/>
          <p:nvPr/>
        </p:nvSpPr>
        <p:spPr>
          <a:xfrm>
            <a:off x="2669605" y="4757990"/>
            <a:ext cx="630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B13204-24DC-0850-AEA5-055F9F49FD6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024961" y="2736215"/>
            <a:ext cx="6116" cy="5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672670-F6A0-98C5-3F2E-22F7EB0C80FD}"/>
              </a:ext>
            </a:extLst>
          </p:cNvPr>
          <p:cNvSpPr txBox="1"/>
          <p:nvPr/>
        </p:nvSpPr>
        <p:spPr>
          <a:xfrm>
            <a:off x="2692625" y="3506064"/>
            <a:ext cx="701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D5B5B07-0DDD-1184-B13A-B5811728CBA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2024960" y="3981358"/>
            <a:ext cx="1" cy="59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4DF87E-60AC-5074-0BB2-122D9E252BAA}"/>
              </a:ext>
            </a:extLst>
          </p:cNvPr>
          <p:cNvSpPr txBox="1"/>
          <p:nvPr/>
        </p:nvSpPr>
        <p:spPr>
          <a:xfrm>
            <a:off x="3180073" y="4785733"/>
            <a:ext cx="1098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出现异常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5AF0332-A373-67DE-DD4B-6C6CDA4D7C90}"/>
              </a:ext>
            </a:extLst>
          </p:cNvPr>
          <p:cNvSpPr/>
          <p:nvPr/>
        </p:nvSpPr>
        <p:spPr>
          <a:xfrm>
            <a:off x="1570408" y="5925396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其他业务</a:t>
            </a:r>
            <a:endParaRPr lang="en-US" altLang="zh-CN" sz="1200" dirty="0">
              <a:solidFill>
                <a:srgbClr val="49504F"/>
              </a:solidFill>
            </a:endParaRPr>
          </a:p>
          <a:p>
            <a:pPr algn="ctr"/>
            <a:r>
              <a:rPr lang="zh-CN" altLang="en-US" sz="1200" dirty="0">
                <a:solidFill>
                  <a:srgbClr val="49504F"/>
                </a:solidFill>
              </a:rPr>
              <a:t>逻辑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708DDA2-6471-0E75-DCF1-5834577E6C33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 flipH="1">
            <a:off x="2016455" y="5249707"/>
            <a:ext cx="8505" cy="67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87C0A1-5814-C617-84FB-BE3F8FD9EBCA}"/>
              </a:ext>
            </a:extLst>
          </p:cNvPr>
          <p:cNvSpPr txBox="1"/>
          <p:nvPr/>
        </p:nvSpPr>
        <p:spPr>
          <a:xfrm>
            <a:off x="1645601" y="2891543"/>
            <a:ext cx="112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1A65D2-E488-8D45-4D89-8B202E1AC77B}"/>
              </a:ext>
            </a:extLst>
          </p:cNvPr>
          <p:cNvSpPr txBox="1"/>
          <p:nvPr/>
        </p:nvSpPr>
        <p:spPr>
          <a:xfrm>
            <a:off x="1640148" y="4108670"/>
            <a:ext cx="112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修改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338" y="1707983"/>
            <a:ext cx="3814733" cy="595905"/>
          </a:xfrm>
        </p:spPr>
        <p:txBody>
          <a:bodyPr/>
          <a:lstStyle/>
          <a:p>
            <a:r>
              <a:rPr lang="zh-CN" altLang="en-US" dirty="0"/>
              <a:t>场景：将用户账户余额从</a:t>
            </a:r>
            <a:r>
              <a:rPr lang="en-US" altLang="zh-CN" dirty="0"/>
              <a:t>100</a:t>
            </a:r>
            <a:r>
              <a:rPr lang="zh-CN" altLang="en-US" dirty="0"/>
              <a:t>更新为</a:t>
            </a:r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994430-E450-426C-1829-00A2E2A631CE}"/>
              </a:ext>
            </a:extLst>
          </p:cNvPr>
          <p:cNvSpPr txBox="1"/>
          <p:nvPr/>
        </p:nvSpPr>
        <p:spPr>
          <a:xfrm>
            <a:off x="2692625" y="4780146"/>
            <a:ext cx="701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517FB3-434A-9DA6-AC38-4108AD1429A6}"/>
              </a:ext>
            </a:extLst>
          </p:cNvPr>
          <p:cNvSpPr txBox="1"/>
          <p:nvPr/>
        </p:nvSpPr>
        <p:spPr>
          <a:xfrm>
            <a:off x="2622015" y="5925396"/>
            <a:ext cx="1098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出现异常</a:t>
            </a:r>
          </a:p>
        </p:txBody>
      </p:sp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7B2002C9-529F-71EA-F990-A71C9BBEEDDC}"/>
              </a:ext>
            </a:extLst>
          </p:cNvPr>
          <p:cNvSpPr txBox="1">
            <a:spLocks/>
          </p:cNvSpPr>
          <p:nvPr/>
        </p:nvSpPr>
        <p:spPr>
          <a:xfrm>
            <a:off x="5305012" y="3731428"/>
            <a:ext cx="6022087" cy="23499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出现问题的根本原因？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两个数据库写操作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并不具备事务的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ACID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，无法保证这两个写操作的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原子性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。问题场景有如下两个：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成功，修改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失败，而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不会回滚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、整个过程其他业务逻辑出现异常，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会进行回滚，而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却不会回滚。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5281996" y="2374253"/>
            <a:ext cx="6068119" cy="20114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出现了什么问题？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两个数据库中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数据不一致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不可行（事务问题导致数据不一致）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5" grpId="0"/>
      <p:bldP spid="28" grpId="0"/>
      <p:bldP spid="28" grpId="1"/>
      <p:bldP spid="31" grpId="0" animBg="1"/>
      <p:bldP spid="42" grpId="0"/>
      <p:bldP spid="43" grpId="0"/>
      <p:bldP spid="48" grpId="0"/>
      <p:bldP spid="48" grpId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1"/>
            <a:ext cx="3719077" cy="749299"/>
          </a:xfrm>
        </p:spPr>
        <p:txBody>
          <a:bodyPr/>
          <a:lstStyle/>
          <a:p>
            <a:r>
              <a:rPr lang="en-US" altLang="zh-CN" dirty="0">
                <a:solidFill>
                  <a:srgbClr val="BE3936"/>
                </a:solidFill>
              </a:rPr>
              <a:t>1</a:t>
            </a:r>
            <a:r>
              <a:rPr lang="zh-CN" altLang="en-US" dirty="0">
                <a:solidFill>
                  <a:srgbClr val="BE3936"/>
                </a:solidFill>
              </a:rPr>
              <a:t>、先更新缓存，再更新数据库  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E75F325E-C60E-7B32-F55C-97BA1B93C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491" y="1941513"/>
            <a:ext cx="3814733" cy="595905"/>
          </a:xfrm>
        </p:spPr>
        <p:txBody>
          <a:bodyPr/>
          <a:lstStyle/>
          <a:p>
            <a:r>
              <a:rPr lang="zh-CN" altLang="en-US" dirty="0"/>
              <a:t>场景：多线程并发更新用户账户余额</a:t>
            </a:r>
          </a:p>
        </p:txBody>
      </p:sp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7B2002C9-529F-71EA-F990-A71C9BBEEDDC}"/>
              </a:ext>
            </a:extLst>
          </p:cNvPr>
          <p:cNvSpPr txBox="1">
            <a:spLocks/>
          </p:cNvSpPr>
          <p:nvPr/>
        </p:nvSpPr>
        <p:spPr>
          <a:xfrm>
            <a:off x="5481707" y="4549621"/>
            <a:ext cx="5838664" cy="22323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出现问题的根本原因？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dirty="0">
                <a:solidFill>
                  <a:srgbClr val="B6000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并发导致数据覆盖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，造成数据不一致</a:t>
            </a:r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E65E2B4E-B100-2CEB-55B0-F1972CF1C7D2}"/>
              </a:ext>
            </a:extLst>
          </p:cNvPr>
          <p:cNvSpPr txBox="1">
            <a:spLocks/>
          </p:cNvSpPr>
          <p:nvPr/>
        </p:nvSpPr>
        <p:spPr>
          <a:xfrm>
            <a:off x="909729" y="4559346"/>
            <a:ext cx="3914259" cy="11815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出现了什么问题？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两个数据库中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数据不一致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939BBE-C12D-ADEC-B1A9-9329D6DEEC0F}"/>
              </a:ext>
            </a:extLst>
          </p:cNvPr>
          <p:cNvSpPr txBox="1"/>
          <p:nvPr/>
        </p:nvSpPr>
        <p:spPr>
          <a:xfrm>
            <a:off x="4429957" y="119221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936"/>
                </a:solidFill>
              </a:rPr>
              <a:t>- </a:t>
            </a:r>
            <a:r>
              <a:rPr lang="zh-CN" altLang="en-US" dirty="0">
                <a:solidFill>
                  <a:srgbClr val="BE3936"/>
                </a:solidFill>
              </a:rPr>
              <a:t>不可行（并发问题导致数据不一致）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3F9635-5E48-1B36-C11F-A519D86C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84" y="1931566"/>
            <a:ext cx="5943891" cy="2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39815</TotalTime>
  <Words>2426</Words>
  <Application>Microsoft Office PowerPoint</Application>
  <PresentationFormat>宽屏</PresentationFormat>
  <Paragraphs>312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 - 如何保证Redis双写一致性？</vt:lpstr>
      <vt:lpstr>PowerPoint 演示文稿</vt:lpstr>
      <vt:lpstr>Cache-Aside Pattern - 旁路缓存模式 </vt:lpstr>
      <vt:lpstr>PowerPoint 演示文稿</vt:lpstr>
      <vt:lpstr>PowerPoint 演示文稿</vt:lpstr>
      <vt:lpstr>PowerPoint 演示文稿</vt:lpstr>
      <vt:lpstr>1、先更新缓存，再更新数据库  </vt:lpstr>
      <vt:lpstr>1、先更新缓存，再更新数据库  </vt:lpstr>
      <vt:lpstr>1、先更新缓存，再更新数据库  </vt:lpstr>
      <vt:lpstr>PowerPoint 演示文稿</vt:lpstr>
      <vt:lpstr>2、先更新数据库，再更新缓存  </vt:lpstr>
      <vt:lpstr>2、先更新数据库，再更新缓存 </vt:lpstr>
      <vt:lpstr>2、先更新数据库，再更新缓存</vt:lpstr>
      <vt:lpstr>PowerPoint 演示文稿</vt:lpstr>
      <vt:lpstr>3、先删除缓存，再更新数据库</vt:lpstr>
      <vt:lpstr>3、先删除缓存，再更新数据库</vt:lpstr>
      <vt:lpstr>3、先删除缓存，再更新数据库</vt:lpstr>
      <vt:lpstr>PowerPoint 演示文稿</vt:lpstr>
      <vt:lpstr>4、先更新数据库，再删除缓存</vt:lpstr>
      <vt:lpstr>4、先更新数据库，再删除缓存</vt:lpstr>
      <vt:lpstr>PowerPoint 演示文稿</vt:lpstr>
      <vt:lpstr>5、补充 - 缓存删除失败方案</vt:lpstr>
      <vt:lpstr>5、补充 - 缓存删除失败方案 – MQ异步重试删除</vt:lpstr>
      <vt:lpstr>5、补充 - 缓存删除失败方案 –监控binlog删除</vt:lpstr>
      <vt:lpstr>5、补充 - 缓存删除失败方案 –监控binlog删除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Weidong Liu</cp:lastModifiedBy>
  <cp:revision>1054</cp:revision>
  <dcterms:created xsi:type="dcterms:W3CDTF">2020-03-31T02:23:27Z</dcterms:created>
  <dcterms:modified xsi:type="dcterms:W3CDTF">2024-07-15T07:57:10Z</dcterms:modified>
</cp:coreProperties>
</file>