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4" r:id="rId8"/>
    <p:sldId id="265" r:id="rId9"/>
    <p:sldId id="258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nodejs.dev/learn" TargetMode="External"/><Relationship Id="rId6" Type="http://schemas.openxmlformats.org/officeDocument/2006/relationships/hyperlink" Target="https://es6.ruanyifeng.com/" TargetMode="External"/><Relationship Id="rId5" Type="http://schemas.openxmlformats.org/officeDocument/2006/relationships/hyperlink" Target="https://www.tslang.cn/docs/handbook/typescript-in-5-minutes.html" TargetMode="External"/><Relationship Id="rId4" Type="http://schemas.openxmlformats.org/officeDocument/2006/relationships/hyperlink" Target="https://protoojs.org/" TargetMode="External"/><Relationship Id="rId3" Type="http://schemas.openxmlformats.org/officeDocument/2006/relationships/hyperlink" Target="https://www.gulpjs.com.cn/docs/getting-started/quick-start/" TargetMode="External"/><Relationship Id="rId2" Type="http://schemas.openxmlformats.org/officeDocument/2006/relationships/hyperlink" Target="https://zh-hans.reactjs.org/docs/getting-started.html" TargetMode="External"/><Relationship Id="rId1" Type="http://schemas.openxmlformats.org/officeDocument/2006/relationships/hyperlink" Target="https://www.redux.org.c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29</a:t>
            </a:r>
            <a:r>
              <a:rPr lang="zh-CN" altLang="en-US"/>
              <a:t>周技术分享会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分享人：</a:t>
            </a:r>
            <a:r>
              <a:rPr lang="en-US" altLang="zh-CN"/>
              <a:t>zyn</a:t>
            </a:r>
            <a:endParaRPr lang="en-US" altLang="zh-CN"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810" y="78168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worker.ts(Channel</a:t>
            </a:r>
            <a:r>
              <a:rPr lang="zh-CN" altLang="en-US"/>
              <a:t>建立，与</a:t>
            </a:r>
            <a:r>
              <a:rPr lang="en-US" altLang="zh-CN"/>
              <a:t>C++</a:t>
            </a:r>
            <a:r>
              <a:rPr lang="zh-CN" altLang="en-US"/>
              <a:t>进程通信）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Client &lt;=transport=&gt; server: app</a:t>
            </a:r>
            <a:r>
              <a:rPr lang="zh-CN" altLang="en-US"/>
              <a:t>运行过程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635" y="144145"/>
            <a:ext cx="2263140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4: </a:t>
            </a:r>
            <a:r>
              <a:rPr lang="zh-CN" altLang="en-US">
                <a:solidFill>
                  <a:schemeClr val="bg1"/>
                </a:solidFill>
              </a:rPr>
              <a:t>传输通道建立过程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ocket连接请求过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295" y="406400"/>
            <a:ext cx="9354185" cy="6257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70" y="23495"/>
            <a:ext cx="10515600" cy="766445"/>
          </a:xfrm>
        </p:spPr>
        <p:txBody>
          <a:bodyPr/>
          <a:p>
            <a:r>
              <a:rPr lang="zh-CN" altLang="en-US" sz="3600"/>
              <a:t>前后端交互图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主要分享内容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8840"/>
          </a:xfrm>
        </p:spPr>
        <p:txBody>
          <a:bodyPr>
            <a:normAutofit lnSpcReduction="20000"/>
          </a:bodyPr>
          <a:p>
            <a:endParaRPr lang="en-US" altLang="zh-CN"/>
          </a:p>
          <a:p>
            <a:r>
              <a:rPr lang="en-US" altLang="zh-CN"/>
              <a:t>1. mediasoup-demo</a:t>
            </a:r>
            <a:r>
              <a:rPr lang="zh-CN" altLang="en-US"/>
              <a:t>简述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>
                <a:sym typeface="+mn-ea"/>
              </a:rPr>
              <a:t>房间创建过程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成员</a:t>
            </a:r>
            <a:r>
              <a:rPr lang="en-US" altLang="zh-CN"/>
              <a:t>(Peer)</a:t>
            </a:r>
            <a:r>
              <a:rPr lang="zh-CN" altLang="en-US"/>
              <a:t>加入房间过程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传输通道建立过程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mediasoup-demo</a:t>
            </a:r>
            <a:r>
              <a:rPr lang="zh-CN" altLang="en-US"/>
              <a:t>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项目源码目录结构简介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1.2 </a:t>
            </a:r>
            <a:r>
              <a:rPr lang="zh-CN" altLang="en-US"/>
              <a:t>主要概念</a:t>
            </a:r>
            <a:r>
              <a:rPr lang="en-US" altLang="zh-CN"/>
              <a:t>/</a:t>
            </a:r>
            <a:r>
              <a:rPr lang="zh-CN" altLang="en-US"/>
              <a:t>类理解</a:t>
            </a:r>
            <a:r>
              <a:rPr lang="en-US" altLang="zh-CN"/>
              <a:t>(Worker, Router, Peer, Transport, Channel)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1.3 demo</a:t>
            </a:r>
            <a:r>
              <a:rPr lang="zh-CN" altLang="en-US"/>
              <a:t>使用的技术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21970"/>
            <a:ext cx="4969510" cy="1325880"/>
          </a:xfrm>
        </p:spPr>
        <p:txBody>
          <a:bodyPr/>
          <a:p>
            <a:r>
              <a:rPr lang="en-US" altLang="zh-CN"/>
              <a:t>demo/app/*</a:t>
            </a:r>
            <a:endParaRPr lang="en-US" altLang="zh-CN"/>
          </a:p>
        </p:txBody>
      </p:sp>
      <p:pic>
        <p:nvPicPr>
          <p:cNvPr id="6" name="内容占位符 3" descr="ap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9335" y="33655"/>
            <a:ext cx="2487930" cy="6776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635" y="153670"/>
            <a:ext cx="3557905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1/1.1:</a:t>
            </a:r>
            <a:r>
              <a:rPr lang="zh-CN" altLang="en-US">
                <a:solidFill>
                  <a:schemeClr val="bg1"/>
                </a:solidFill>
              </a:rPr>
              <a:t>项目源码目录结构简介</a:t>
            </a:r>
            <a:r>
              <a:rPr lang="en-US" altLang="zh-CN">
                <a:solidFill>
                  <a:schemeClr val="bg1"/>
                </a:solidFill>
              </a:rPr>
              <a:t>-app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6130" y="2589530"/>
            <a:ext cx="36944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入口文件</a:t>
            </a:r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样式文件</a:t>
            </a:r>
            <a:endParaRPr lang="zh-CN" altLang="en-US" sz="2800"/>
          </a:p>
          <a:p>
            <a:r>
              <a:rPr lang="en-US" altLang="zh-CN" sz="2800"/>
              <a:t>3. mediasoup-client</a:t>
            </a:r>
            <a:endParaRPr lang="en-US" altLang="zh-CN" sz="2800"/>
          </a:p>
          <a:p>
            <a:r>
              <a:rPr lang="en-US" altLang="zh-CN" sz="2800"/>
              <a:t>4. redux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521970"/>
            <a:ext cx="4969510" cy="1325880"/>
          </a:xfrm>
        </p:spPr>
        <p:txBody>
          <a:bodyPr/>
          <a:p>
            <a:r>
              <a:rPr lang="en-US" altLang="zh-CN"/>
              <a:t>demo/server/*</a:t>
            </a:r>
            <a:endParaRPr lang="en-US" altLang="zh-CN"/>
          </a:p>
        </p:txBody>
      </p:sp>
      <p:pic>
        <p:nvPicPr>
          <p:cNvPr id="4" name="内容占位符 3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58275" y="29845"/>
            <a:ext cx="2239010" cy="6798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635" y="153670"/>
            <a:ext cx="3721100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1/1.1:</a:t>
            </a:r>
            <a:r>
              <a:rPr lang="zh-CN" altLang="en-US">
                <a:solidFill>
                  <a:schemeClr val="bg1"/>
                </a:solidFill>
              </a:rPr>
              <a:t>项目源码目录结构简介</a:t>
            </a:r>
            <a:r>
              <a:rPr lang="en-US" altLang="zh-CN">
                <a:solidFill>
                  <a:schemeClr val="bg1"/>
                </a:solidFill>
              </a:rPr>
              <a:t>-server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930" y="2495550"/>
            <a:ext cx="39535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配置文件</a:t>
            </a:r>
            <a:r>
              <a:rPr lang="en-US" altLang="zh-CN" sz="2800"/>
              <a:t>config.js</a:t>
            </a:r>
            <a:endParaRPr lang="en-US" altLang="zh-CN" sz="2800"/>
          </a:p>
          <a:p>
            <a:r>
              <a:rPr lang="en-US" altLang="zh-CN" sz="2800"/>
              <a:t>2. </a:t>
            </a:r>
            <a:r>
              <a:rPr lang="zh-CN" altLang="en-US" sz="2800"/>
              <a:t>入口文件</a:t>
            </a:r>
            <a:r>
              <a:rPr lang="en-US" altLang="zh-CN" sz="2800"/>
              <a:t>server.js</a:t>
            </a:r>
            <a:endParaRPr lang="en-US" altLang="zh-CN" sz="2800"/>
          </a:p>
          <a:p>
            <a:r>
              <a:rPr lang="en-US" altLang="zh-CN" sz="2800"/>
              <a:t>3. mediasoup</a:t>
            </a:r>
            <a:endParaRPr lang="en-US" altLang="zh-CN" sz="2800"/>
          </a:p>
          <a:p>
            <a:r>
              <a:rPr lang="en-US" altLang="zh-CN" sz="2800"/>
              <a:t>4. </a:t>
            </a:r>
            <a:r>
              <a:rPr lang="zh-CN" altLang="en-US" sz="2800"/>
              <a:t>证书文件</a:t>
            </a:r>
            <a:r>
              <a:rPr lang="en-US" altLang="zh-CN" sz="2800"/>
              <a:t>certs/*</a:t>
            </a:r>
            <a:endParaRPr lang="en-US" altLang="zh-CN" sz="2800"/>
          </a:p>
          <a:p>
            <a:r>
              <a:rPr lang="en-US" altLang="zh-CN" sz="2800"/>
              <a:t>5. public</a:t>
            </a:r>
            <a:r>
              <a:rPr lang="zh-CN" altLang="en-US" sz="2800"/>
              <a:t>目录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矩形 82"/>
          <p:cNvSpPr/>
          <p:nvPr/>
        </p:nvSpPr>
        <p:spPr>
          <a:xfrm>
            <a:off x="9193530" y="5201285"/>
            <a:ext cx="2746375" cy="1316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035550" y="5227320"/>
            <a:ext cx="2746375" cy="1316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54050" y="5207635"/>
            <a:ext cx="2746375" cy="1316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635" y="153670"/>
            <a:ext cx="2727325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1/1.2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主要概念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类理解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1519555"/>
            <a:ext cx="1260000" cy="1260000"/>
          </a:xfrm>
          <a:prstGeom prst="rect">
            <a:avLst/>
          </a:prstGeom>
        </p:spPr>
      </p:pic>
      <p:pic>
        <p:nvPicPr>
          <p:cNvPr id="3" name="图片 2" descr="gre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10" y="1528445"/>
            <a:ext cx="1260000" cy="1260000"/>
          </a:xfrm>
          <a:prstGeom prst="rect">
            <a:avLst/>
          </a:prstGeom>
        </p:spPr>
      </p:pic>
      <p:pic>
        <p:nvPicPr>
          <p:cNvPr id="4" name="图片 3" descr="bl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970" y="1503680"/>
            <a:ext cx="1260000" cy="12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4445" y="2692400"/>
            <a:ext cx="998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447030" y="2692400"/>
            <a:ext cx="991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WorkerB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928860" y="2692400"/>
            <a:ext cx="988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WorkerC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913130" y="3278505"/>
            <a:ext cx="1095375" cy="970280"/>
            <a:chOff x="1403" y="5395"/>
            <a:chExt cx="1725" cy="1528"/>
          </a:xfrm>
        </p:grpSpPr>
        <p:sp>
          <p:nvSpPr>
            <p:cNvPr id="20" name="矩形 19"/>
            <p:cNvSpPr/>
            <p:nvPr/>
          </p:nvSpPr>
          <p:spPr>
            <a:xfrm>
              <a:off x="1472" y="5412"/>
              <a:ext cx="1656" cy="15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C:\Users\Administrator\Desktop\red.pngred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976" y="5903"/>
              <a:ext cx="703" cy="703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403" y="5395"/>
              <a:ext cx="109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Room1</a:t>
              </a:r>
              <a:endParaRPr lang="en-US" altLang="zh-CN" sz="1400"/>
            </a:p>
          </p:txBody>
        </p:sp>
      </p:grpSp>
      <p:pic>
        <p:nvPicPr>
          <p:cNvPr id="23" name="图片 22" descr="Bos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970" y="11430"/>
            <a:ext cx="1112520" cy="111252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557520" y="1028700"/>
            <a:ext cx="777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Server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679575" y="3721735"/>
            <a:ext cx="1095375" cy="970280"/>
            <a:chOff x="1403" y="5395"/>
            <a:chExt cx="1725" cy="1528"/>
          </a:xfrm>
        </p:grpSpPr>
        <p:sp>
          <p:nvSpPr>
            <p:cNvPr id="26" name="矩形 25"/>
            <p:cNvSpPr/>
            <p:nvPr/>
          </p:nvSpPr>
          <p:spPr>
            <a:xfrm>
              <a:off x="1472" y="5412"/>
              <a:ext cx="1656" cy="15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7" name="图片 26" descr="C:\Users\Administrator\Desktop\red.pngred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976" y="5903"/>
              <a:ext cx="703" cy="70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403" y="5395"/>
              <a:ext cx="109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Room4</a:t>
              </a:r>
              <a:endParaRPr lang="en-US" altLang="zh-CN" sz="1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298440" y="3289300"/>
            <a:ext cx="1126765" cy="980885"/>
            <a:chOff x="10495" y="5250"/>
            <a:chExt cx="1774" cy="1545"/>
          </a:xfrm>
        </p:grpSpPr>
        <p:sp>
          <p:nvSpPr>
            <p:cNvPr id="29" name="矩形 28"/>
            <p:cNvSpPr/>
            <p:nvPr/>
          </p:nvSpPr>
          <p:spPr>
            <a:xfrm>
              <a:off x="10614" y="5281"/>
              <a:ext cx="1655" cy="15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 descr="C:\Users\Administrator\Desktop\green.pnggreen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111" y="5764"/>
              <a:ext cx="702" cy="703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0495" y="5250"/>
              <a:ext cx="109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Room2</a:t>
              </a:r>
              <a:endParaRPr lang="en-US" altLang="zh-CN" sz="1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02800" y="3260725"/>
            <a:ext cx="1121050" cy="996760"/>
            <a:chOff x="13429" y="5255"/>
            <a:chExt cx="1765" cy="1570"/>
          </a:xfrm>
        </p:grpSpPr>
        <p:sp>
          <p:nvSpPr>
            <p:cNvPr id="32" name="矩形 31"/>
            <p:cNvSpPr/>
            <p:nvPr/>
          </p:nvSpPr>
          <p:spPr>
            <a:xfrm>
              <a:off x="13539" y="5311"/>
              <a:ext cx="1655" cy="15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 descr="C:\Users\Administrator\Desktop\blue.pngblue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4015" y="5736"/>
              <a:ext cx="702" cy="70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3429" y="5255"/>
              <a:ext cx="109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Room3</a:t>
              </a:r>
              <a:endParaRPr lang="en-US" altLang="zh-CN" sz="14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60440" y="3712845"/>
            <a:ext cx="1126765" cy="980885"/>
            <a:chOff x="10495" y="5250"/>
            <a:chExt cx="1774" cy="1545"/>
          </a:xfrm>
        </p:grpSpPr>
        <p:sp>
          <p:nvSpPr>
            <p:cNvPr id="36" name="矩形 35"/>
            <p:cNvSpPr/>
            <p:nvPr/>
          </p:nvSpPr>
          <p:spPr>
            <a:xfrm>
              <a:off x="10614" y="5281"/>
              <a:ext cx="1655" cy="15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7" name="图片 36" descr="C:\Users\Administrator\Desktop\green.pnggreen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112" y="5764"/>
              <a:ext cx="702" cy="703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495" y="5250"/>
              <a:ext cx="109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Room5</a:t>
              </a:r>
              <a:endParaRPr lang="en-US" altLang="zh-CN" sz="14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464800" y="3616960"/>
            <a:ext cx="1120775" cy="996950"/>
            <a:chOff x="13429" y="5255"/>
            <a:chExt cx="1765" cy="1570"/>
          </a:xfrm>
        </p:grpSpPr>
        <p:sp>
          <p:nvSpPr>
            <p:cNvPr id="40" name="矩形 39"/>
            <p:cNvSpPr/>
            <p:nvPr/>
          </p:nvSpPr>
          <p:spPr>
            <a:xfrm>
              <a:off x="13539" y="5311"/>
              <a:ext cx="1655" cy="15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1" name="图片 40" descr="C:\Users\Administrator\Desktop\blue.pngblue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4015" y="5738"/>
              <a:ext cx="703" cy="703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3429" y="5255"/>
              <a:ext cx="109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Room6</a:t>
              </a:r>
              <a:endParaRPr lang="en-US" altLang="zh-CN" sz="1400"/>
            </a:p>
          </p:txBody>
        </p:sp>
      </p:grpSp>
      <p:pic>
        <p:nvPicPr>
          <p:cNvPr id="47" name="图片 46" descr="C:\Users\Administrator\Desktop\greenp.pnggreenp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48288" y="5620385"/>
            <a:ext cx="490855" cy="491490"/>
          </a:xfrm>
          <a:prstGeom prst="rect">
            <a:avLst/>
          </a:prstGeom>
        </p:spPr>
      </p:pic>
      <p:pic>
        <p:nvPicPr>
          <p:cNvPr id="53" name="图片 52" descr="C:\Users\Administrator\Desktop\bluep.pngbluep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551670" y="5635210"/>
            <a:ext cx="420415" cy="420370"/>
          </a:xfrm>
          <a:prstGeom prst="rect">
            <a:avLst/>
          </a:prstGeom>
        </p:spPr>
      </p:pic>
      <p:cxnSp>
        <p:nvCxnSpPr>
          <p:cNvPr id="59" name="直接箭头连接符 58"/>
          <p:cNvCxnSpPr>
            <a:stCxn id="24" idx="0"/>
            <a:endCxn id="2" idx="0"/>
          </p:cNvCxnSpPr>
          <p:nvPr/>
        </p:nvCxnSpPr>
        <p:spPr>
          <a:xfrm flipH="1">
            <a:off x="1764030" y="1028700"/>
            <a:ext cx="4182745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3" idx="0"/>
          </p:cNvCxnSpPr>
          <p:nvPr/>
        </p:nvCxnSpPr>
        <p:spPr>
          <a:xfrm>
            <a:off x="5934710" y="1016000"/>
            <a:ext cx="7620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4" idx="0"/>
            <a:endCxn id="4" idx="0"/>
          </p:cNvCxnSpPr>
          <p:nvPr/>
        </p:nvCxnSpPr>
        <p:spPr>
          <a:xfrm>
            <a:off x="5946775" y="1028700"/>
            <a:ext cx="4476115" cy="474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81000" y="996950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C00000"/>
                </a:solidFill>
              </a:rPr>
              <a:t>first request</a:t>
            </a:r>
            <a:endParaRPr lang="en-US" altLang="zh-CN" sz="1400">
              <a:solidFill>
                <a:srgbClr val="C00000"/>
              </a:solidFill>
            </a:endParaRPr>
          </a:p>
        </p:txBody>
      </p:sp>
      <p:cxnSp>
        <p:nvCxnSpPr>
          <p:cNvPr id="64" name="直接箭头连接符 63"/>
          <p:cNvCxnSpPr>
            <a:stCxn id="5" idx="0"/>
          </p:cNvCxnSpPr>
          <p:nvPr/>
        </p:nvCxnSpPr>
        <p:spPr>
          <a:xfrm flipH="1">
            <a:off x="1525270" y="2692400"/>
            <a:ext cx="2489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673475" y="99060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Choose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7558405" y="979805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Choose</a:t>
            </a:r>
            <a:endParaRPr lang="en-US" altLang="zh-CN" sz="1400"/>
          </a:p>
        </p:txBody>
      </p:sp>
      <p:grpSp>
        <p:nvGrpSpPr>
          <p:cNvPr id="79" name="组合 78"/>
          <p:cNvGrpSpPr/>
          <p:nvPr/>
        </p:nvGrpSpPr>
        <p:grpSpPr>
          <a:xfrm>
            <a:off x="977265" y="5487035"/>
            <a:ext cx="2100580" cy="909955"/>
            <a:chOff x="1187" y="8616"/>
            <a:chExt cx="3308" cy="1433"/>
          </a:xfrm>
        </p:grpSpPr>
        <p:pic>
          <p:nvPicPr>
            <p:cNvPr id="12" name="图片 11" descr="C:\Users\Administrator\Desktop\redp.pngredp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238" y="8654"/>
              <a:ext cx="773" cy="774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1187" y="9469"/>
              <a:ext cx="95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Peer</a:t>
              </a:r>
              <a:endParaRPr lang="en-US" altLang="zh-CN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323" y="8616"/>
              <a:ext cx="1172" cy="1174"/>
              <a:chOff x="3148" y="8666"/>
              <a:chExt cx="1172" cy="1174"/>
            </a:xfrm>
          </p:grpSpPr>
          <p:pic>
            <p:nvPicPr>
              <p:cNvPr id="73" name="图片 72" descr="C:\Users\Administrator\Desktop\redp.pngredp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3148" y="8666"/>
                <a:ext cx="773" cy="774"/>
              </a:xfrm>
              <a:prstGeom prst="rect">
                <a:avLst/>
              </a:prstGeom>
            </p:spPr>
          </p:pic>
          <p:pic>
            <p:nvPicPr>
              <p:cNvPr id="75" name="图片 74" descr="C:\Users\Administrator\Desktop\redp.pngredp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3348" y="8866"/>
                <a:ext cx="773" cy="774"/>
              </a:xfrm>
              <a:prstGeom prst="rect">
                <a:avLst/>
              </a:prstGeom>
            </p:spPr>
          </p:pic>
          <p:pic>
            <p:nvPicPr>
              <p:cNvPr id="76" name="图片 75" descr="C:\Users\Administrator\Desktop\redp.pngredp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3548" y="9066"/>
                <a:ext cx="773" cy="774"/>
              </a:xfrm>
              <a:prstGeom prst="rect">
                <a:avLst/>
              </a:prstGeom>
            </p:spPr>
          </p:pic>
        </p:grpSp>
      </p:grpSp>
      <p:cxnSp>
        <p:nvCxnSpPr>
          <p:cNvPr id="80" name="肘形连接符 79"/>
          <p:cNvCxnSpPr>
            <a:stCxn id="12" idx="1"/>
            <a:endCxn id="23" idx="1"/>
          </p:cNvCxnSpPr>
          <p:nvPr/>
        </p:nvCxnSpPr>
        <p:spPr>
          <a:xfrm rot="10800000" flipH="1">
            <a:off x="1009650" y="567690"/>
            <a:ext cx="4338320" cy="5189220"/>
          </a:xfrm>
          <a:prstGeom prst="bentConnector3">
            <a:avLst>
              <a:gd name="adj1" fmla="val -548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</p:cNvCxnSpPr>
          <p:nvPr/>
        </p:nvCxnSpPr>
        <p:spPr>
          <a:xfrm flipH="1">
            <a:off x="1477010" y="4248785"/>
            <a:ext cx="5715" cy="978535"/>
          </a:xfrm>
          <a:prstGeom prst="straightConnector1">
            <a:avLst/>
          </a:prstGeom>
          <a:ln w="508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6619875" y="5572760"/>
            <a:ext cx="744220" cy="745490"/>
            <a:chOff x="10350" y="8851"/>
            <a:chExt cx="1172" cy="1174"/>
          </a:xfrm>
        </p:grpSpPr>
        <p:pic>
          <p:nvPicPr>
            <p:cNvPr id="84" name="图片 83" descr="C:\Users\Administrator\Desktop\greenp.pnggreenp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0350" y="8851"/>
              <a:ext cx="773" cy="774"/>
            </a:xfrm>
            <a:prstGeom prst="rect">
              <a:avLst/>
            </a:prstGeom>
          </p:spPr>
        </p:pic>
        <p:pic>
          <p:nvPicPr>
            <p:cNvPr id="86" name="图片 85" descr="C:\Users\Administrator\Desktop\greenp.pnggreenp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0550" y="9051"/>
              <a:ext cx="773" cy="774"/>
            </a:xfrm>
            <a:prstGeom prst="rect">
              <a:avLst/>
            </a:prstGeom>
          </p:spPr>
        </p:pic>
        <p:pic>
          <p:nvPicPr>
            <p:cNvPr id="87" name="图片 86" descr="C:\Users\Administrator\Desktop\greenp.pnggreenp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0750" y="9251"/>
              <a:ext cx="773" cy="774"/>
            </a:xfrm>
            <a:prstGeom prst="rect">
              <a:avLst/>
            </a:prstGeom>
          </p:spPr>
        </p:pic>
      </p:grpSp>
      <p:pic>
        <p:nvPicPr>
          <p:cNvPr id="89" name="图片 88" descr="C:\Users\Administrator\Desktop\bluep.pngbluep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917555" y="5614255"/>
            <a:ext cx="420415" cy="420370"/>
          </a:xfrm>
          <a:prstGeom prst="rect">
            <a:avLst/>
          </a:prstGeom>
        </p:spPr>
      </p:pic>
      <p:pic>
        <p:nvPicPr>
          <p:cNvPr id="90" name="图片 89" descr="C:\Users\Administrator\Desktop\bluep.pngbluep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044555" y="5741255"/>
            <a:ext cx="420415" cy="420370"/>
          </a:xfrm>
          <a:prstGeom prst="rect">
            <a:avLst/>
          </a:prstGeom>
        </p:spPr>
      </p:pic>
      <p:pic>
        <p:nvPicPr>
          <p:cNvPr id="91" name="图片 90" descr="C:\Users\Administrator\Desktop\bluep.pngbluep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171555" y="5868255"/>
            <a:ext cx="420415" cy="420370"/>
          </a:xfrm>
          <a:prstGeom prst="rect">
            <a:avLst/>
          </a:prstGeom>
        </p:spPr>
      </p:pic>
      <p:pic>
        <p:nvPicPr>
          <p:cNvPr id="92" name="图片 91" descr="C:\Users\Administrator\Desktop\routers .pngrouters 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1052810" y="153670"/>
            <a:ext cx="446405" cy="446405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10890885" y="480060"/>
            <a:ext cx="810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Router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-635" y="153670"/>
            <a:ext cx="2555875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1/1.3</a:t>
            </a:r>
            <a:r>
              <a:rPr lang="en-US">
                <a:solidFill>
                  <a:schemeClr val="bg1"/>
                </a:solidFill>
              </a:rPr>
              <a:t>: demo</a:t>
            </a:r>
            <a:r>
              <a:rPr lang="zh-CN" altLang="en-US">
                <a:solidFill>
                  <a:schemeClr val="bg1"/>
                </a:solidFill>
              </a:rPr>
              <a:t>使用的技术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665" y="1025525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Client side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39460" y="1762125"/>
            <a:ext cx="464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Server side: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03935" y="3971925"/>
            <a:ext cx="9480550" cy="3683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Node.js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3935" y="2130425"/>
            <a:ext cx="466534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protoo-client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9460" y="2130425"/>
            <a:ext cx="464502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protoo-server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3935" y="3235325"/>
            <a:ext cx="948055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Javascript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3935" y="2867025"/>
            <a:ext cx="9480550" cy="3683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TypeScript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935" y="2498725"/>
            <a:ext cx="9480550" cy="3683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Gulp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2665" y="1762125"/>
            <a:ext cx="4666615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React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2665" y="1393825"/>
            <a:ext cx="4666615" cy="3683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p>
            <a:pPr algn="ctr"/>
            <a:r>
              <a:rPr lang="en-US" altLang="zh-CN"/>
              <a:t>Redux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03935" y="4549140"/>
            <a:ext cx="94818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相关学习网址：</a:t>
            </a:r>
            <a:endParaRPr lang="zh-CN" altLang="en-US"/>
          </a:p>
          <a:p>
            <a:r>
              <a:rPr lang="en-US" altLang="zh-CN"/>
              <a:t>Redux: </a:t>
            </a:r>
            <a:r>
              <a:rPr lang="en-US" altLang="zh-CN">
                <a:hlinkClick r:id="rId1" action="ppaction://hlinkfile"/>
              </a:rPr>
              <a:t>https://www.redux.org.cn/</a:t>
            </a:r>
            <a:endParaRPr lang="en-US" altLang="zh-CN"/>
          </a:p>
          <a:p>
            <a:r>
              <a:rPr lang="en-US" altLang="zh-CN"/>
              <a:t>React: </a:t>
            </a:r>
            <a:r>
              <a:rPr lang="en-US" altLang="zh-CN">
                <a:hlinkClick r:id="rId2" action="ppaction://hlinkfile"/>
              </a:rPr>
              <a:t>https://zh-hans.reactjs.org/docs/getting-started.html</a:t>
            </a:r>
            <a:endParaRPr lang="en-US" altLang="zh-CN"/>
          </a:p>
          <a:p>
            <a:r>
              <a:rPr lang="en-US" altLang="zh-CN"/>
              <a:t>gulp: </a:t>
            </a:r>
            <a:r>
              <a:rPr lang="en-US" altLang="zh-CN">
                <a:hlinkClick r:id="rId3" action="ppaction://hlinkfile"/>
              </a:rPr>
              <a:t>https://www.gulpjs.com.cn/docs/getting-started/quick-start/</a:t>
            </a:r>
            <a:endParaRPr lang="en-US" altLang="zh-CN"/>
          </a:p>
          <a:p>
            <a:r>
              <a:rPr lang="en-US" altLang="zh-CN"/>
              <a:t>protoo: </a:t>
            </a:r>
            <a:r>
              <a:rPr lang="en-US" altLang="zh-CN">
                <a:hlinkClick r:id="rId4" action="ppaction://hlinkfile"/>
              </a:rPr>
              <a:t>https://protoojs.org/</a:t>
            </a:r>
            <a:endParaRPr lang="en-US" altLang="zh-CN"/>
          </a:p>
          <a:p>
            <a:r>
              <a:rPr lang="en-US" altLang="zh-CN"/>
              <a:t>TypeScript</a:t>
            </a:r>
            <a:r>
              <a:rPr lang="zh-CN" altLang="en-US"/>
              <a:t>：</a:t>
            </a:r>
            <a:r>
              <a:rPr lang="zh-CN" altLang="en-US">
                <a:hlinkClick r:id="rId5" action="ppaction://hlinkfile"/>
              </a:rPr>
              <a:t>https://www.tslang.cn/docs/handbook/typescript-in-5-minutes.html</a:t>
            </a:r>
            <a:endParaRPr lang="zh-CN" altLang="en-US"/>
          </a:p>
          <a:p>
            <a:r>
              <a:rPr lang="en-US" altLang="zh-CN"/>
              <a:t>ECMAScript6: </a:t>
            </a:r>
            <a:r>
              <a:rPr lang="en-US" altLang="zh-CN">
                <a:hlinkClick r:id="rId6" action="ppaction://hlinkfile"/>
              </a:rPr>
              <a:t>https://es6.ruanyifeng.com/</a:t>
            </a:r>
            <a:endParaRPr lang="en-US" altLang="zh-CN"/>
          </a:p>
          <a:p>
            <a:r>
              <a:rPr lang="en-US" altLang="zh-CN"/>
              <a:t>Nodejs: </a:t>
            </a:r>
            <a:r>
              <a:rPr lang="en-US" altLang="zh-CN">
                <a:hlinkClick r:id="rId7" action="ppaction://hlinkfile"/>
              </a:rPr>
              <a:t>https://nodejs.dev/learn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02665" y="3603625"/>
            <a:ext cx="9480550" cy="368300"/>
          </a:xfrm>
          <a:prstGeom prst="rect">
            <a:avLst/>
          </a:prstGeom>
          <a:solidFill>
            <a:srgbClr val="5D0229"/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ECMAScript6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810" y="78168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server</a:t>
            </a:r>
            <a:r>
              <a:rPr lang="zh-CN" altLang="en-US"/>
              <a:t>运行过程</a:t>
            </a:r>
            <a:r>
              <a:rPr lang="en-US" altLang="zh-CN"/>
              <a:t>.md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995170"/>
            <a:ext cx="10515600" cy="3366770"/>
          </a:xfrm>
        </p:spPr>
        <p:txBody>
          <a:bodyPr/>
          <a:p>
            <a:pPr marL="0" indent="0">
              <a:buNone/>
            </a:pPr>
            <a:r>
              <a:rPr lang="zh-CN" altLang="en-US"/>
              <a:t>主要参考文件：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server.js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room.js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roomClient.js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worker.ts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-635" y="144145"/>
            <a:ext cx="3172460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2: </a:t>
            </a:r>
            <a:r>
              <a:rPr lang="zh-CN" altLang="en-US">
                <a:solidFill>
                  <a:schemeClr val="bg1"/>
                </a:solidFill>
              </a:rPr>
              <a:t>房间</a:t>
            </a:r>
            <a:r>
              <a:rPr lang="en-US" altLang="zh-CN">
                <a:solidFill>
                  <a:schemeClr val="bg1"/>
                </a:solidFill>
              </a:rPr>
              <a:t>/Room/Router</a:t>
            </a:r>
            <a:r>
              <a:rPr lang="zh-CN" altLang="en-US">
                <a:solidFill>
                  <a:schemeClr val="bg1"/>
                </a:solidFill>
              </a:rPr>
              <a:t>创建过程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810" y="78168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Room.js.md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635" y="144145"/>
            <a:ext cx="2215515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3: Peer</a:t>
            </a:r>
            <a:r>
              <a:rPr lang="zh-CN" altLang="en-US">
                <a:solidFill>
                  <a:schemeClr val="bg1"/>
                </a:solidFill>
              </a:rPr>
              <a:t>加入房间过程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宽屏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29周技术分享会</vt:lpstr>
      <vt:lpstr>主要分享内容</vt:lpstr>
      <vt:lpstr>1. mediasoup-demo简述</vt:lpstr>
      <vt:lpstr>demo/app/*</vt:lpstr>
      <vt:lpstr>demo/server/*</vt:lpstr>
      <vt:lpstr>PowerPoint 演示文稿</vt:lpstr>
      <vt:lpstr>PowerPoint 演示文稿</vt:lpstr>
      <vt:lpstr>server运行过程.md</vt:lpstr>
      <vt:lpstr>Room.js.md</vt:lpstr>
      <vt:lpstr>worker.ts(Channel建立，与C++进程通信）</vt:lpstr>
      <vt:lpstr>前后端交互图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</cp:lastModifiedBy>
  <cp:revision>20</cp:revision>
  <dcterms:created xsi:type="dcterms:W3CDTF">2020-07-13T01:38:00Z</dcterms:created>
  <dcterms:modified xsi:type="dcterms:W3CDTF">2022-01-13T03:21:10Z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