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20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286" r:id="rId10"/>
    <p:sldId id="329" r:id="rId11"/>
    <p:sldId id="330" r:id="rId12"/>
    <p:sldId id="337" r:id="rId13"/>
    <p:sldId id="338" r:id="rId14"/>
  </p:sldIdLst>
  <p:sldSz cx="12192000" cy="6858000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2" autoAdjust="0"/>
    <p:restoredTop sz="95074" autoAdjust="0"/>
  </p:normalViewPr>
  <p:slideViewPr>
    <p:cSldViewPr snapToGrid="0">
      <p:cViewPr varScale="1">
        <p:scale>
          <a:sx n="109" d="100"/>
          <a:sy n="109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9D027-0A03-41F2-8107-7FDE036C3AC1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CB42D-F3AC-4CDD-AE53-C17B96C7C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491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oxforddictionaries.com/definition/all-in-on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>
                <a:latin typeface="Century Gothic" panose="020B0502020202020204" pitchFamily="34" charset="0"/>
              </a:rPr>
              <a:t>올인원이란</a:t>
            </a:r>
            <a:r>
              <a:rPr lang="en-US" altLang="ko-KR" dirty="0" smtClean="0">
                <a:latin typeface="Century Gothic" panose="020B0502020202020204" pitchFamily="34" charset="0"/>
              </a:rPr>
              <a:t>?  </a:t>
            </a:r>
            <a:r>
              <a:rPr lang="ko-KR" altLang="en-US" dirty="0" smtClean="0">
                <a:latin typeface="Century Gothic" panose="020B0502020202020204" pitchFamily="34" charset="0"/>
              </a:rPr>
              <a:t>두 개 이상의 기능을 하나의 유닛으로 </a:t>
            </a:r>
            <a:r>
              <a:rPr lang="ko-KR" altLang="en-US" dirty="0" err="1" smtClean="0">
                <a:latin typeface="Century Gothic" panose="020B0502020202020204" pitchFamily="34" charset="0"/>
              </a:rPr>
              <a:t>통합한것</a:t>
            </a:r>
            <a:r>
              <a:rPr lang="ko-KR" altLang="en-US" dirty="0" smtClean="0">
                <a:latin typeface="Century Gothic" panose="020B0502020202020204" pitchFamily="34" charset="0"/>
              </a:rPr>
              <a:t> </a:t>
            </a:r>
            <a:r>
              <a:rPr lang="ko-KR" altLang="en-US" sz="1200" dirty="0" smtClean="0">
                <a:hlinkClick r:id="rId3"/>
              </a:rPr>
              <a:t>https://en.oxforddictionaries.com/definition/all-in-one</a:t>
            </a:r>
            <a:endParaRPr lang="en-US" altLang="ko-KR" sz="1200" dirty="0" smtClean="0"/>
          </a:p>
          <a:p>
            <a:endParaRPr lang="en-US" altLang="ko-KR" dirty="0" smtClean="0">
              <a:latin typeface="Century Gothic" panose="020B0502020202020204" pitchFamily="34" charset="0"/>
            </a:endParaRPr>
          </a:p>
          <a:p>
            <a:r>
              <a:rPr lang="ko-KR" altLang="en-US" dirty="0" smtClean="0">
                <a:latin typeface="Century Gothic" panose="020B0502020202020204" pitchFamily="34" charset="0"/>
              </a:rPr>
              <a:t>이미지 출처</a:t>
            </a:r>
            <a:r>
              <a:rPr lang="en-US" altLang="ko-KR" dirty="0" smtClean="0">
                <a:latin typeface="Century Gothic" panose="020B0502020202020204" pitchFamily="34" charset="0"/>
              </a:rPr>
              <a:t>: https://www.kuebix.com/apis-rising-understanding-new-integration/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CB42D-F3AC-4CDD-AE53-C17B96C7C9D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59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4481C-6CBA-4170-BB70-FD200541A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BCAFCB-5CDC-4929-AEEC-21EFBD49C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511E3E-6674-415E-9D49-FE17B36F9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1A162-C651-4B4D-AE3C-7E59569DE8B4}" type="datetime1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C73AAE-771B-463B-9850-4BD0E1E8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7A2FA2-C119-47B7-87E3-91A708590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16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E7840-E26C-40A3-8496-A6B21E2E5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0D8AB1-DD28-4336-AC86-9FC43C6DA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4C5907-1F79-406F-8FB4-90F9647A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1149-9197-41B8-9A88-FC29B85327E8}" type="datetime1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C3FF33-AD05-452C-9BA2-F5EEED6DB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15640C-9609-46A4-8F90-7D47B50E8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85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4FFDEC-CD7C-489E-A10E-CC37B3A26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DFBA94-3D99-449F-9CD7-E4358EADE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FE795A-C94F-430E-ADFF-9F959CE7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5CB0-9513-44C3-A2C1-15520EE002EF}" type="datetime1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55EEB3-29C4-4E96-9BDC-F9E2E8CD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7031A-1F0C-4D90-B6B1-D7530A909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36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6D0A7-A00E-4BBA-8A41-37A460112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E1D7B2-7349-4196-BBD0-467E2D018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B4A6AA-DD2C-46F2-8F91-625125003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DDFB-08D3-43F2-B7A4-62E1808F6770}" type="datetime1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EBD4EA-F14F-4EC1-9FD5-286F0586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7026B-4A7A-4E14-9815-B6697C3F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58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6D841-3613-4F2C-A68C-98D91ED4B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8E58A-E875-4A9A-9964-02285FA7F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7F4FA3-BD67-474A-82B4-8D13F5CF4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C4AD-8276-41EA-94F9-C1CD6D3F8F86}" type="datetime1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DD195C-6E82-4F32-90C9-56A07502C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D7C10-0982-4EBA-8F3D-AC4014D7E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29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2A06C-6365-4FD8-A698-5430D4318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4B60D6-DDCF-4C16-AFF6-5E190CB29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53E1A0-2669-4115-A5B2-11B709C5E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3387A7-287A-43AE-95CA-E74B45EE2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AB52-14EE-4121-94DB-4DCA1AF5D129}" type="datetime1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7C0BB7-F8B0-45AA-B758-3C6E74E1B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7B339-AD12-4A2C-97A1-51E474ACB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7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892B8-FFDA-4C51-9795-5425DE9D5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46A3F5-29FE-4549-A905-E8B2EC038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138349-C2DC-43D8-AD4C-DB5CBE734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AA9BFC-6891-4A09-B256-040F18EF9B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BCEAA2-EB99-45B2-9173-993EC02FE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F86273-8B61-4E91-9C08-1D7D352A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EB99-74E3-49E2-96F6-3C10D2B6FC8B}" type="datetime1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241F5B-8059-4D92-B0EF-FC945118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B722C0-5E67-4805-A350-1EDA3954C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49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EE470-A363-4948-84AA-92D7CB53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49EC0C-B3D5-42EE-B87A-409EA94D1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6A83-3053-4834-9D6D-D866D98A946D}" type="datetime1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CAC504-92BA-4E82-BE2E-2FD8D0FE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0F2950-834B-4C6B-BD3B-3A764D51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73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2F9712-DC80-4A5A-B002-E26E4B31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2C096-F5F9-4126-B5D9-70081C4EF774}" type="datetime1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B292C8-8ED3-41DE-8760-8EDB31DEA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6AFFC0-AE96-410E-B55C-09D8D77B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039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72960-7EAE-47BC-9FE6-7A6229D5E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E2BAB1-F688-47A2-BEF7-F7F1EC934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531B93-0ABE-4EE0-A67F-A5F83AF98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716883-2CE6-4B81-80A0-F23D22A9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44AD-50BA-4E3C-BC0B-670EBBF1DFE1}" type="datetime1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8681BF-B69C-4E9C-B064-16F5D65F3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75209B-194B-41A8-95C2-C84CA8D61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6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E5014-478C-4591-BC37-19AB49662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38AB01-748A-49B8-BB1F-3365BD1FE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E00A30-D346-459C-8A2B-DB00D8FA0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439CB3-4DEE-41A4-A648-8DF24CD6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0B2B-EDB3-4896-A932-A0180CE20FE3}" type="datetime1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9FAF2D-72E4-4AF7-B1AC-536972A80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583A9F-9A8A-4E4F-AC1F-40FDE17E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05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11C3E9-3541-46FD-AC4F-B5B497E13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4F2705-A0EF-42E3-BF74-0980029F7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152F5B-0FB9-490B-A17D-CB47B8D29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C0580-6EA2-4923-AE12-76A6309B16C5}" type="datetime1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336016-C1B3-4317-8AF9-E2A1F9A38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C990D3-F2EB-4155-A663-665559DB7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36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oxforddictionaries.com/definition/all-in-on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oxforddictionaries.com/definition/all-in-on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oxforddictionaries.com/definition/all-in-on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oxforddictionaries.com/definition/all-in-on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en.oxforddictionaries.com/definition/all-in-one" TargetMode="External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A034239-9D72-4E71-8039-6CB38F03D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8954" y="78418"/>
            <a:ext cx="11254233" cy="6779582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19535E-9EF6-4041-936C-B8433475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1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7FD72-7288-4269-BC92-55EBAB2E9324}"/>
              </a:ext>
            </a:extLst>
          </p:cNvPr>
          <p:cNvSpPr txBox="1"/>
          <p:nvPr/>
        </p:nvSpPr>
        <p:spPr>
          <a:xfrm>
            <a:off x="8692831" y="3627599"/>
            <a:ext cx="3571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OPTOLANE </a:t>
            </a:r>
            <a:r>
              <a:rPr lang="en-US" altLang="ko-KR" sz="2000" dirty="0">
                <a:latin typeface="Century Gothic" panose="020B0502020202020204" pitchFamily="34" charset="0"/>
                <a:cs typeface="Arial" panose="020B0604020202020204" pitchFamily="34" charset="0"/>
              </a:rPr>
              <a:t>/ </a:t>
            </a:r>
            <a:r>
              <a:rPr lang="ko-KR" altLang="en-US" sz="2000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곽병주 </a:t>
            </a:r>
            <a:r>
              <a:rPr lang="en-US" altLang="ko-KR" sz="2000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(Brown)</a:t>
            </a:r>
            <a:endParaRPr lang="ko-KR" altLang="en-US" sz="20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6912E-EB98-4866-A4B3-5F7BFC0E3265}"/>
              </a:ext>
            </a:extLst>
          </p:cNvPr>
          <p:cNvSpPr txBox="1"/>
          <p:nvPr/>
        </p:nvSpPr>
        <p:spPr>
          <a:xfrm>
            <a:off x="2871820" y="5511939"/>
            <a:ext cx="93201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What Dose The All-In-One Team Do 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FB9856-CF78-4266-9B2C-8AA3EEE50D93}"/>
              </a:ext>
            </a:extLst>
          </p:cNvPr>
          <p:cNvSpPr txBox="1"/>
          <p:nvPr/>
        </p:nvSpPr>
        <p:spPr>
          <a:xfrm>
            <a:off x="8698211" y="395569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2018 10 26</a:t>
            </a:r>
            <a:endParaRPr lang="ko-KR" altLang="en-US" sz="20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8A7C76-7EF7-41E8-829A-EB5E2C55F7F3}"/>
              </a:ext>
            </a:extLst>
          </p:cNvPr>
          <p:cNvSpPr txBox="1"/>
          <p:nvPr/>
        </p:nvSpPr>
        <p:spPr>
          <a:xfrm>
            <a:off x="8664904" y="3165934"/>
            <a:ext cx="2635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Century Gothic" panose="020B0502020202020204" pitchFamily="34" charset="0"/>
              </a:rPr>
              <a:t>All-In-One Team</a:t>
            </a:r>
            <a:endParaRPr lang="ko-KR" alt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CC37F1-2345-47E1-9971-91B770D78345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35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10</a:t>
            </a:fld>
            <a:endParaRPr lang="ko-KR" altLang="en-US" dirty="0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200" y="140558"/>
            <a:ext cx="131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IT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Image result for plasm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41" y="710563"/>
            <a:ext cx="8247608" cy="549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plasm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518" y="1823542"/>
            <a:ext cx="10145209" cy="329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20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11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200" y="140558"/>
            <a:ext cx="2973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BT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Image result for blood plasm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695" y="951008"/>
            <a:ext cx="7208521" cy="512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36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12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Image result for learning never sto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943" y="725333"/>
            <a:ext cx="7018279" cy="543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95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259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2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199" y="140558"/>
            <a:ext cx="5307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All-in-one 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570351" y="823587"/>
            <a:ext cx="11150942" cy="4973054"/>
            <a:chOff x="539723" y="655251"/>
            <a:chExt cx="11150942" cy="4973054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9723" y="3436365"/>
              <a:ext cx="1405018" cy="1333576"/>
            </a:xfrm>
            <a:prstGeom prst="rect">
              <a:avLst/>
            </a:prstGeom>
          </p:spPr>
        </p:pic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B051A9E-2E72-408D-8625-B19A5790FCCE}"/>
                </a:ext>
              </a:extLst>
            </p:cNvPr>
            <p:cNvCxnSpPr>
              <a:cxnSpLocks/>
            </p:cNvCxnSpPr>
            <p:nvPr/>
          </p:nvCxnSpPr>
          <p:spPr>
            <a:xfrm>
              <a:off x="909937" y="655251"/>
              <a:ext cx="1044386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3269030" y="5258973"/>
              <a:ext cx="654440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 smtClean="0"/>
                <a:t>Combining </a:t>
              </a:r>
              <a:r>
                <a:rPr lang="en-US" altLang="ko-KR" dirty="0"/>
                <a:t>two or more items or functions in a single </a:t>
              </a:r>
              <a:r>
                <a:rPr lang="en-US" altLang="ko-KR" dirty="0" smtClean="0"/>
                <a:t>unit</a:t>
              </a:r>
              <a:endParaRPr lang="ko-KR" altLang="en-US" dirty="0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1888390" y="978057"/>
              <a:ext cx="8352770" cy="4049902"/>
              <a:chOff x="2228382" y="935269"/>
              <a:chExt cx="8352770" cy="4049902"/>
            </a:xfrm>
          </p:grpSpPr>
          <p:pic>
            <p:nvPicPr>
              <p:cNvPr id="1026" name="Picture 2" descr="APIs Rising: Understanding the Newest Integration Technology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3168" y="1571719"/>
                <a:ext cx="6536760" cy="34134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3801374" y="1676945"/>
                <a:ext cx="21940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Century Gothic" panose="020B0502020202020204" pitchFamily="34" charset="0"/>
                  </a:rPr>
                  <a:t>Sample Prep</a:t>
                </a:r>
              </a:p>
              <a:p>
                <a:pPr algn="ctr"/>
                <a:r>
                  <a:rPr lang="ko-KR" altLang="en-US" b="1" dirty="0" smtClean="0">
                    <a:latin typeface="Century Gothic" panose="020B0502020202020204" pitchFamily="34" charset="0"/>
                  </a:rPr>
                  <a:t>시료 준비</a:t>
                </a:r>
                <a:endParaRPr lang="ko-KR" altLang="en-US" b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351548" y="935269"/>
                <a:ext cx="21940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Century Gothic" panose="020B0502020202020204" pitchFamily="34" charset="0"/>
                  </a:rPr>
                  <a:t>Detection</a:t>
                </a:r>
              </a:p>
              <a:p>
                <a:pPr algn="ctr"/>
                <a:r>
                  <a:rPr lang="ko-KR" altLang="en-US" b="1" dirty="0" smtClean="0">
                    <a:latin typeface="Century Gothic" panose="020B0502020202020204" pitchFamily="34" charset="0"/>
                  </a:rPr>
                  <a:t>검출</a:t>
                </a:r>
                <a:endParaRPr lang="ko-KR" altLang="en-US" b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228382" y="3926244"/>
                <a:ext cx="21797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Century Gothic" panose="020B0502020202020204" pitchFamily="34" charset="0"/>
                  </a:rPr>
                  <a:t>Input: Sample </a:t>
                </a:r>
              </a:p>
              <a:p>
                <a:pPr algn="ctr"/>
                <a:r>
                  <a:rPr lang="ko-KR" altLang="en-US" b="1" dirty="0" smtClean="0">
                    <a:latin typeface="Century Gothic" panose="020B0502020202020204" pitchFamily="34" charset="0"/>
                  </a:rPr>
                  <a:t>시료</a:t>
                </a:r>
                <a:endParaRPr lang="ko-KR" altLang="en-US" b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401370" y="1869302"/>
                <a:ext cx="21797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Century Gothic" panose="020B0502020202020204" pitchFamily="34" charset="0"/>
                  </a:rPr>
                  <a:t>Output: Result</a:t>
                </a:r>
              </a:p>
              <a:p>
                <a:pPr algn="ctr"/>
                <a:r>
                  <a:rPr lang="ko-KR" altLang="en-US" b="1" dirty="0" smtClean="0">
                    <a:latin typeface="Century Gothic" panose="020B0502020202020204" pitchFamily="34" charset="0"/>
                  </a:rPr>
                  <a:t>결과</a:t>
                </a:r>
                <a:endParaRPr lang="ko-KR" altLang="en-US" b="1" dirty="0"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41160" y="1100587"/>
              <a:ext cx="1449505" cy="14264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801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59021"/>
          <a:stretch/>
        </p:blipFill>
        <p:spPr>
          <a:xfrm>
            <a:off x="3951822" y="2744753"/>
            <a:ext cx="4387999" cy="159499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3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199" y="140558"/>
            <a:ext cx="5307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Why ? 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5603" y="4648565"/>
            <a:ext cx="8340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Century Gothic" panose="020B0502020202020204" pitchFamily="34" charset="0"/>
              </a:rPr>
              <a:t>Convenience  </a:t>
            </a:r>
            <a:r>
              <a:rPr lang="ko-KR" altLang="en-US" b="1" dirty="0" smtClean="0">
                <a:latin typeface="Century Gothic" panose="020B0502020202020204" pitchFamily="34" charset="0"/>
              </a:rPr>
              <a:t>편함</a:t>
            </a:r>
            <a:endParaRPr lang="en-US" altLang="ko-KR" b="1" dirty="0" smtClean="0">
              <a:latin typeface="Century Gothic" panose="020B0502020202020204" pitchFamily="34" charset="0"/>
            </a:endParaRPr>
          </a:p>
          <a:p>
            <a:pPr algn="ctr"/>
            <a:r>
              <a:rPr lang="en-US" altLang="ko-KR" b="1" dirty="0" smtClean="0">
                <a:latin typeface="Century Gothic" panose="020B0502020202020204" pitchFamily="34" charset="0"/>
              </a:rPr>
              <a:t>Safe   </a:t>
            </a:r>
            <a:r>
              <a:rPr lang="ko-KR" altLang="en-US" b="1" dirty="0" smtClean="0">
                <a:latin typeface="Century Gothic" panose="020B0502020202020204" pitchFamily="34" charset="0"/>
              </a:rPr>
              <a:t>안전</a:t>
            </a:r>
            <a:endParaRPr lang="en-US" altLang="ko-KR" b="1" dirty="0" smtClean="0">
              <a:latin typeface="Century Gothic" panose="020B0502020202020204" pitchFamily="34" charset="0"/>
            </a:endParaRPr>
          </a:p>
          <a:p>
            <a:pPr algn="ctr"/>
            <a:r>
              <a:rPr lang="ko-KR" altLang="en-US" b="1" dirty="0">
                <a:latin typeface="Century Gothic" panose="020B0502020202020204" pitchFamily="34" charset="0"/>
              </a:rPr>
              <a:t> </a:t>
            </a:r>
            <a:r>
              <a:rPr lang="en-US" altLang="ko-KR" b="1" dirty="0" smtClean="0">
                <a:latin typeface="Century Gothic" panose="020B0502020202020204" pitchFamily="34" charset="0"/>
              </a:rPr>
              <a:t>Fast   </a:t>
            </a:r>
            <a:r>
              <a:rPr lang="ko-KR" altLang="en-US" b="1" dirty="0" smtClean="0">
                <a:latin typeface="Century Gothic" panose="020B0502020202020204" pitchFamily="34" charset="0"/>
              </a:rPr>
              <a:t>빠름</a:t>
            </a:r>
            <a:endParaRPr lang="en-US" altLang="ko-KR" b="1" dirty="0" smtClean="0">
              <a:latin typeface="Century Gothic" panose="020B0502020202020204" pitchFamily="34" charset="0"/>
            </a:endParaRPr>
          </a:p>
          <a:p>
            <a:pPr algn="ctr"/>
            <a:r>
              <a:rPr lang="en-US" altLang="ko-KR" b="1" dirty="0" smtClean="0">
                <a:latin typeface="Century Gothic" panose="020B0502020202020204" pitchFamily="34" charset="0"/>
              </a:rPr>
              <a:t>Reduce Cost &amp; Time   </a:t>
            </a:r>
            <a:r>
              <a:rPr lang="ko-KR" altLang="en-US" b="1" dirty="0" smtClean="0">
                <a:latin typeface="Century Gothic" panose="020B0502020202020204" pitchFamily="34" charset="0"/>
              </a:rPr>
              <a:t>비용과 시간 절약</a:t>
            </a:r>
            <a:endParaRPr lang="en-US" altLang="ko-KR" b="1" dirty="0" smtClean="0">
              <a:latin typeface="Century Gothic" panose="020B0502020202020204" pitchFamily="34" charset="0"/>
            </a:endParaRPr>
          </a:p>
        </p:txBody>
      </p:sp>
      <p:sp>
        <p:nvSpPr>
          <p:cNvPr id="16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5713766" y="1502799"/>
            <a:ext cx="614883" cy="871946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6632411" y="1418536"/>
            <a:ext cx="964307" cy="1040473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328" y="1415158"/>
            <a:ext cx="912185" cy="102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07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4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199" y="140558"/>
            <a:ext cx="5307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Input: Sample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8699" y="896815"/>
            <a:ext cx="759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Century Gothic" panose="020B0502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2066" y="5978777"/>
            <a:ext cx="3009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hlinkClick r:id="rId3"/>
              </a:rPr>
              <a:t>https://</a:t>
            </a:r>
            <a:r>
              <a:rPr lang="ko-KR" altLang="en-US" sz="900" dirty="0" smtClean="0">
                <a:hlinkClick r:id="rId3"/>
              </a:rPr>
              <a:t>en.oxforddictionaries.com/definition/all-in-one</a:t>
            </a:r>
            <a:endParaRPr lang="en-US" altLang="ko-KR" sz="900" dirty="0" smtClean="0"/>
          </a:p>
          <a:p>
            <a:endParaRPr lang="ko-KR" altLang="en-US" sz="9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85" y="1024058"/>
            <a:ext cx="2026517" cy="19234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9902" y="934570"/>
            <a:ext cx="2943225" cy="3695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82113" y="934570"/>
            <a:ext cx="39514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Sample </a:t>
            </a:r>
            <a:r>
              <a:rPr lang="ko-KR" altLang="en-US" dirty="0" smtClean="0"/>
              <a:t>종류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혈액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상피세포 등등</a:t>
            </a:r>
            <a:endParaRPr lang="en-US" altLang="ko-KR" dirty="0" smtClean="0"/>
          </a:p>
          <a:p>
            <a:r>
              <a:rPr lang="en-US" altLang="ko-KR" dirty="0" smtClean="0"/>
              <a:t>Sample </a:t>
            </a:r>
            <a:r>
              <a:rPr lang="ko-KR" altLang="en-US" dirty="0" smtClean="0"/>
              <a:t>의 구성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Input </a:t>
            </a:r>
            <a:r>
              <a:rPr lang="ko-KR" altLang="en-US" dirty="0" smtClean="0"/>
              <a:t>은 사용자가 넣어줘야 함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넣어주기 편한 방식 개발 필요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나머지는 </a:t>
            </a:r>
            <a:r>
              <a:rPr lang="ko-KR" altLang="en-US" dirty="0" err="1" smtClean="0"/>
              <a:t>옵토레인의</a:t>
            </a:r>
            <a:r>
              <a:rPr lang="ko-KR" altLang="en-US" dirty="0" smtClean="0"/>
              <a:t> 장치가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올인원팀이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하는일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Sample prep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sample interface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16" name="직사각형 15"/>
          <p:cNvSpPr/>
          <p:nvPr/>
        </p:nvSpPr>
        <p:spPr>
          <a:xfrm>
            <a:off x="1312583" y="5119857"/>
            <a:ext cx="81578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Matrx</a:t>
            </a:r>
            <a:r>
              <a:rPr lang="en-US" altLang="ko-KR" dirty="0" smtClean="0"/>
              <a:t>: The </a:t>
            </a:r>
            <a:r>
              <a:rPr lang="en-US" altLang="ko-KR" dirty="0"/>
              <a:t>components of a sample other than the </a:t>
            </a:r>
            <a:r>
              <a:rPr lang="en-US" altLang="ko-KR" dirty="0" err="1" smtClean="0"/>
              <a:t>analyte</a:t>
            </a:r>
            <a:r>
              <a:rPr lang="en-US" altLang="ko-KR" dirty="0" smtClean="0"/>
              <a:t> </a:t>
            </a:r>
            <a:r>
              <a:rPr lang="en-US" altLang="ko-KR" dirty="0"/>
              <a:t>of </a:t>
            </a:r>
            <a:r>
              <a:rPr lang="en-US" altLang="ko-KR" dirty="0" smtClean="0"/>
              <a:t>interest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63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5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199" y="140558"/>
            <a:ext cx="5307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Sample Preparation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8699" y="896815"/>
            <a:ext cx="759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Century Gothic" panose="020B0502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2066" y="5978777"/>
            <a:ext cx="3009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hlinkClick r:id="rId3"/>
              </a:rPr>
              <a:t>https://</a:t>
            </a:r>
            <a:r>
              <a:rPr lang="ko-KR" altLang="en-US" sz="900" dirty="0" smtClean="0">
                <a:hlinkClick r:id="rId3"/>
              </a:rPr>
              <a:t>en.oxforddictionaries.com/definition/all-in-one</a:t>
            </a:r>
            <a:endParaRPr lang="en-US" altLang="ko-KR" sz="900" dirty="0" smtClean="0"/>
          </a:p>
          <a:p>
            <a:endParaRPr lang="ko-KR" altLang="en-US" sz="9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37" y="1356159"/>
            <a:ext cx="3054983" cy="252517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145822" y="934570"/>
            <a:ext cx="39514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여기서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옵토레인의</a:t>
            </a:r>
            <a:r>
              <a:rPr lang="ko-KR" altLang="en-US" dirty="0" smtClean="0"/>
              <a:t> 일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추출 농축 검출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시약 개발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184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6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199" y="140558"/>
            <a:ext cx="5307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Detection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8699" y="896815"/>
            <a:ext cx="759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Century Gothic" panose="020B0502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2066" y="5978777"/>
            <a:ext cx="3009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hlinkClick r:id="rId3"/>
              </a:rPr>
              <a:t>https://</a:t>
            </a:r>
            <a:r>
              <a:rPr lang="ko-KR" altLang="en-US" sz="900" dirty="0" smtClean="0">
                <a:hlinkClick r:id="rId3"/>
              </a:rPr>
              <a:t>en.oxforddictionaries.com/definition/all-in-one</a:t>
            </a:r>
            <a:endParaRPr lang="en-US" altLang="ko-KR" sz="900" dirty="0" smtClean="0"/>
          </a:p>
          <a:p>
            <a:endParaRPr lang="ko-KR" altLang="en-US" sz="9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600075"/>
            <a:ext cx="8112057" cy="48185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2030" y="2533343"/>
            <a:ext cx="4494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PCR </a:t>
            </a:r>
            <a:r>
              <a:rPr lang="ko-KR" altLang="en-US" dirty="0" smtClean="0"/>
              <a:t>로 분석 왜</a:t>
            </a:r>
            <a:r>
              <a:rPr lang="en-US" altLang="ko-KR" dirty="0" smtClean="0"/>
              <a:t>? </a:t>
            </a:r>
            <a:r>
              <a:rPr lang="ko-KR" altLang="en-US" dirty="0" smtClean="0"/>
              <a:t>양이 작으니까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qPCR or </a:t>
            </a:r>
            <a:r>
              <a:rPr lang="en-US" altLang="ko-KR" dirty="0" err="1" smtClean="0"/>
              <a:t>dPCR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82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7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199" y="140558"/>
            <a:ext cx="5307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Output: Result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8699" y="896815"/>
            <a:ext cx="759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Century Gothic" panose="020B0502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2066" y="5978777"/>
            <a:ext cx="3009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hlinkClick r:id="rId3"/>
              </a:rPr>
              <a:t>https://</a:t>
            </a:r>
            <a:r>
              <a:rPr lang="ko-KR" altLang="en-US" sz="900" dirty="0" smtClean="0">
                <a:hlinkClick r:id="rId3"/>
              </a:rPr>
              <a:t>en.oxforddictionaries.com/definition/all-in-one</a:t>
            </a:r>
            <a:endParaRPr lang="en-US" altLang="ko-KR" sz="900" dirty="0" smtClean="0"/>
          </a:p>
          <a:p>
            <a:endParaRPr lang="ko-KR" altLang="en-US" sz="9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988" y="1585069"/>
            <a:ext cx="1449505" cy="14264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71609" y="1040860"/>
            <a:ext cx="5963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</a:t>
            </a:r>
            <a:r>
              <a:rPr lang="ko-KR" altLang="en-US" dirty="0"/>
              <a:t>성</a:t>
            </a:r>
            <a:r>
              <a:rPr lang="ko-KR" altLang="en-US" dirty="0" smtClean="0"/>
              <a:t> 분석 </a:t>
            </a:r>
            <a:r>
              <a:rPr lang="en-US" altLang="ko-KR" dirty="0" smtClean="0"/>
              <a:t>(Quality) – </a:t>
            </a:r>
            <a:r>
              <a:rPr lang="ko-KR" altLang="en-US" dirty="0" smtClean="0"/>
              <a:t>있다 없다</a:t>
            </a:r>
            <a:endParaRPr lang="en-US" altLang="ko-KR" dirty="0" smtClean="0"/>
          </a:p>
          <a:p>
            <a:r>
              <a:rPr lang="ko-KR" altLang="en-US" dirty="0" smtClean="0"/>
              <a:t>정량 분석 </a:t>
            </a:r>
            <a:r>
              <a:rPr lang="en-US" altLang="ko-KR" dirty="0" smtClean="0"/>
              <a:t>(Quantity) – </a:t>
            </a:r>
            <a:r>
              <a:rPr lang="ko-KR" altLang="en-US" dirty="0" smtClean="0"/>
              <a:t>얼마나 있다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444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8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199" y="140558"/>
            <a:ext cx="8665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For Sample Prep Components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8699" y="896815"/>
            <a:ext cx="759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Century Gothic" panose="020B0502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2066" y="5978777"/>
            <a:ext cx="3009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hlinkClick r:id="rId3"/>
              </a:rPr>
              <a:t>https://</a:t>
            </a:r>
            <a:r>
              <a:rPr lang="ko-KR" altLang="en-US" sz="900" dirty="0" smtClean="0">
                <a:hlinkClick r:id="rId3"/>
              </a:rPr>
              <a:t>en.oxforddictionaries.com/definition/all-in-one</a:t>
            </a:r>
            <a:endParaRPr lang="en-US" altLang="ko-KR" sz="900" dirty="0" smtClean="0"/>
          </a:p>
          <a:p>
            <a:endParaRPr lang="ko-KR" altLang="en-US" sz="9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1021" y="1130905"/>
            <a:ext cx="2360629" cy="18448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6308" y="3387366"/>
            <a:ext cx="1806826" cy="1794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699" y="1169945"/>
            <a:ext cx="1356984" cy="17163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6633" y="1001903"/>
            <a:ext cx="1533217" cy="221871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0584" y="3253327"/>
            <a:ext cx="1752120" cy="224956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65729" y="1010849"/>
            <a:ext cx="1407748" cy="220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0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9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200" y="140558"/>
            <a:ext cx="131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서론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1115" y="896815"/>
            <a:ext cx="7599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entury Gothic" panose="020B0502020202020204" pitchFamily="34" charset="0"/>
              </a:rPr>
              <a:t>What? - </a:t>
            </a:r>
            <a:r>
              <a:rPr lang="ko-KR" altLang="en-US" dirty="0" err="1" smtClean="0">
                <a:latin typeface="Century Gothic" panose="020B0502020202020204" pitchFamily="34" charset="0"/>
              </a:rPr>
              <a:t>올인원</a:t>
            </a:r>
            <a:r>
              <a:rPr lang="en-US" altLang="ko-KR" dirty="0" smtClean="0">
                <a:latin typeface="Century Gothic" panose="020B0502020202020204" pitchFamily="34" charset="0"/>
              </a:rPr>
              <a:t> </a:t>
            </a:r>
            <a:r>
              <a:rPr lang="ko-KR" altLang="en-US" dirty="0" smtClean="0">
                <a:latin typeface="Century Gothic" panose="020B0502020202020204" pitchFamily="34" charset="0"/>
              </a:rPr>
              <a:t>뭐지</a:t>
            </a:r>
            <a:r>
              <a:rPr lang="en-US" altLang="ko-KR" dirty="0" smtClean="0">
                <a:latin typeface="Century Gothic" panose="020B0502020202020204" pitchFamily="34" charset="0"/>
              </a:rPr>
              <a:t>? </a:t>
            </a:r>
          </a:p>
          <a:p>
            <a:r>
              <a:rPr lang="en-US" altLang="ko-KR" dirty="0" smtClean="0">
                <a:latin typeface="Century Gothic" panose="020B0502020202020204" pitchFamily="34" charset="0"/>
              </a:rPr>
              <a:t>Why? </a:t>
            </a:r>
            <a:r>
              <a:rPr lang="ko-KR" altLang="en-US" dirty="0" smtClean="0">
                <a:latin typeface="Century Gothic" panose="020B0502020202020204" pitchFamily="34" charset="0"/>
              </a:rPr>
              <a:t>왜 </a:t>
            </a:r>
            <a:r>
              <a:rPr lang="ko-KR" altLang="en-US" dirty="0" err="1" smtClean="0">
                <a:latin typeface="Century Gothic" panose="020B0502020202020204" pitchFamily="34" charset="0"/>
              </a:rPr>
              <a:t>필요한건가</a:t>
            </a:r>
            <a:r>
              <a:rPr lang="en-US" altLang="ko-KR" dirty="0" smtClean="0">
                <a:latin typeface="Century Gothic" panose="020B0502020202020204" pitchFamily="34" charset="0"/>
              </a:rPr>
              <a:t>?  </a:t>
            </a:r>
            <a:r>
              <a:rPr lang="ko-KR" altLang="en-US" dirty="0" smtClean="0">
                <a:latin typeface="Century Gothic" panose="020B0502020202020204" pitchFamily="34" charset="0"/>
              </a:rPr>
              <a:t>편리하게 안전하게 검출하기 위해서 </a:t>
            </a:r>
            <a:endParaRPr lang="en-US" altLang="ko-KR" dirty="0" smtClean="0">
              <a:latin typeface="Century Gothic" panose="020B0502020202020204" pitchFamily="34" charset="0"/>
            </a:endParaRPr>
          </a:p>
          <a:p>
            <a:r>
              <a:rPr lang="en-US" altLang="ko-KR" dirty="0">
                <a:latin typeface="Century Gothic" panose="020B0502020202020204" pitchFamily="34" charset="0"/>
              </a:rPr>
              <a:t> </a:t>
            </a:r>
            <a:endParaRPr lang="en-US" altLang="ko-KR" dirty="0" smtClean="0">
              <a:latin typeface="Century Gothic" panose="020B05020202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54217" y="4758030"/>
            <a:ext cx="81578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Matrx</a:t>
            </a:r>
            <a:r>
              <a:rPr lang="en-US" altLang="ko-KR" dirty="0" smtClean="0"/>
              <a:t>: The </a:t>
            </a:r>
            <a:r>
              <a:rPr lang="en-US" altLang="ko-KR" dirty="0"/>
              <a:t>components of a sample other than the </a:t>
            </a:r>
            <a:r>
              <a:rPr lang="en-US" altLang="ko-KR" dirty="0" err="1" smtClean="0"/>
              <a:t>analyte</a:t>
            </a:r>
            <a:r>
              <a:rPr lang="en-US" altLang="ko-KR" dirty="0" smtClean="0"/>
              <a:t> </a:t>
            </a:r>
            <a:r>
              <a:rPr lang="en-US" altLang="ko-KR" dirty="0"/>
              <a:t>of </a:t>
            </a:r>
            <a:r>
              <a:rPr lang="en-US" altLang="ko-KR" dirty="0" smtClean="0"/>
              <a:t>interest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02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255</Words>
  <Application>Microsoft Office PowerPoint</Application>
  <PresentationFormat>와이드스크린</PresentationFormat>
  <Paragraphs>86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Century Gothic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David</dc:creator>
  <cp:lastModifiedBy>곽병주(화학과)</cp:lastModifiedBy>
  <cp:revision>142</cp:revision>
  <cp:lastPrinted>2017-10-13T07:52:22Z</cp:lastPrinted>
  <dcterms:created xsi:type="dcterms:W3CDTF">2017-09-12T04:39:16Z</dcterms:created>
  <dcterms:modified xsi:type="dcterms:W3CDTF">2018-10-21T11:55:43Z</dcterms:modified>
</cp:coreProperties>
</file>