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0" r:id="rId2"/>
    <p:sldId id="339" r:id="rId3"/>
    <p:sldId id="340" r:id="rId4"/>
    <p:sldId id="347" r:id="rId5"/>
    <p:sldId id="342" r:id="rId6"/>
    <p:sldId id="350" r:id="rId7"/>
    <p:sldId id="352" r:id="rId8"/>
    <p:sldId id="321" r:id="rId9"/>
    <p:sldId id="343" r:id="rId10"/>
    <p:sldId id="341" r:id="rId11"/>
    <p:sldId id="346" r:id="rId12"/>
    <p:sldId id="345" r:id="rId13"/>
    <p:sldId id="344" r:id="rId14"/>
    <p:sldId id="286" r:id="rId15"/>
    <p:sldId id="329" r:id="rId16"/>
    <p:sldId id="330" r:id="rId17"/>
    <p:sldId id="337" r:id="rId18"/>
    <p:sldId id="348" r:id="rId19"/>
    <p:sldId id="351" r:id="rId20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84000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>
        <p:guide orient="horz" pos="358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Century Gothic" panose="020B0502020202020204" pitchFamily="34" charset="0"/>
              </a:rPr>
              <a:t>올인원이란</a:t>
            </a:r>
            <a:r>
              <a:rPr lang="en-US" altLang="ko-KR" dirty="0">
                <a:latin typeface="Century Gothic" panose="020B0502020202020204" pitchFamily="34" charset="0"/>
              </a:rPr>
              <a:t>?  </a:t>
            </a:r>
            <a:r>
              <a:rPr lang="ko-KR" altLang="en-US" dirty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>
                <a:latin typeface="Century Gothic" panose="020B0502020202020204" pitchFamily="34" charset="0"/>
              </a:rPr>
              <a:t>통합한것</a:t>
            </a:r>
            <a:r>
              <a:rPr lang="ko-KR" altLang="en-US" dirty="0">
                <a:latin typeface="Century Gothic" panose="020B0502020202020204" pitchFamily="34" charset="0"/>
              </a:rPr>
              <a:t> </a:t>
            </a:r>
            <a:r>
              <a:rPr lang="ko-KR" altLang="en-US" sz="1200" dirty="0">
                <a:hlinkClick r:id="rId3"/>
              </a:rPr>
              <a:t>https://en.oxforddictionaries.com/definition/all-in-one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Combining two or more items or functions in a single unit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en-US" altLang="ko-KR" dirty="0">
              <a:latin typeface="Century Gothic" panose="020B0502020202020204" pitchFamily="34" charset="0"/>
            </a:endParaRPr>
          </a:p>
          <a:p>
            <a:r>
              <a:rPr lang="ko-KR" altLang="en-US" dirty="0">
                <a:latin typeface="Century Gothic" panose="020B0502020202020204" pitchFamily="34" charset="0"/>
              </a:rPr>
              <a:t>이미지 출처</a:t>
            </a:r>
            <a:r>
              <a:rPr lang="en-US" altLang="ko-KR" dirty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All in one team do </a:t>
            </a:r>
          </a:p>
          <a:p>
            <a:r>
              <a:rPr lang="en-US" altLang="ko-KR" dirty="0"/>
              <a:t> Interface Between sample and cartridge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Sample prep </a:t>
            </a:r>
            <a:r>
              <a:rPr lang="ko-KR" altLang="en-US" dirty="0"/>
              <a:t>과 </a:t>
            </a:r>
            <a:r>
              <a:rPr lang="en-US" altLang="ko-KR" dirty="0"/>
              <a:t>sample interface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옵토레인의</a:t>
            </a:r>
            <a:r>
              <a:rPr lang="ko-KR" altLang="en-US" dirty="0"/>
              <a:t> 장치에 시료를 넣어주어야 함 </a:t>
            </a:r>
            <a:endParaRPr lang="en-US" altLang="ko-KR" dirty="0"/>
          </a:p>
          <a:p>
            <a:r>
              <a:rPr lang="en-US" altLang="ko-KR" dirty="0"/>
              <a:t>Sample </a:t>
            </a:r>
            <a:r>
              <a:rPr lang="ko-KR" altLang="en-US" dirty="0"/>
              <a:t>종류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혈액</a:t>
            </a:r>
            <a:r>
              <a:rPr lang="en-US" altLang="ko-KR" dirty="0"/>
              <a:t>, </a:t>
            </a:r>
            <a:r>
              <a:rPr lang="ko-KR" altLang="en-US" dirty="0"/>
              <a:t>객담</a:t>
            </a:r>
            <a:r>
              <a:rPr lang="en-US" altLang="ko-KR" dirty="0"/>
              <a:t>, </a:t>
            </a:r>
            <a:r>
              <a:rPr lang="ko-KR" altLang="en-US" dirty="0"/>
              <a:t>소변</a:t>
            </a:r>
            <a:r>
              <a:rPr lang="en-US" altLang="ko-KR" dirty="0"/>
              <a:t>, </a:t>
            </a:r>
            <a:r>
              <a:rPr lang="ko-KR" altLang="en-US" dirty="0"/>
              <a:t>상피세포 등등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은 사용자가 넣어줘야 함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넣어주기</a:t>
            </a:r>
            <a:r>
              <a:rPr lang="ko-KR" altLang="en-US" dirty="0"/>
              <a:t> 편한 방식 개발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나머지는 </a:t>
            </a:r>
            <a:r>
              <a:rPr lang="ko-KR" altLang="en-US" dirty="0" err="1"/>
              <a:t>옵토레인의</a:t>
            </a:r>
            <a:r>
              <a:rPr lang="ko-KR" altLang="en-US" dirty="0"/>
              <a:t> 장치가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0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Matirx</a:t>
            </a:r>
            <a:r>
              <a:rPr lang="en-US" altLang="ko-KR" dirty="0"/>
              <a:t>: The components of a sample other than the analyte of interest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DNA</a:t>
            </a:r>
            <a:r>
              <a:rPr lang="ko-KR" altLang="en-US" dirty="0"/>
              <a:t> </a:t>
            </a:r>
            <a:r>
              <a:rPr lang="en-US" altLang="ko-KR" dirty="0"/>
              <a:t>RNA </a:t>
            </a:r>
            <a:r>
              <a:rPr lang="ko-KR" altLang="en-US" dirty="0"/>
              <a:t>등 유전정보를 가진 물질 추출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7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옵토레인의</a:t>
            </a:r>
            <a:r>
              <a:rPr lang="ko-KR" altLang="en-US" dirty="0"/>
              <a:t> 일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추출 농축 검출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시약 개발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올인원팀이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옵토레인의</a:t>
            </a:r>
            <a:r>
              <a:rPr lang="ko-KR" altLang="en-US" dirty="0"/>
              <a:t> 일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추출 농축 검출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시약 개발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올인원팀이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47008"/>
            <a:ext cx="10972800" cy="796950"/>
          </a:xfrm>
        </p:spPr>
        <p:txBody>
          <a:bodyPr/>
          <a:lstStyle>
            <a:lvl1pPr algn="l">
              <a:defRPr sz="1800" b="1">
                <a:solidFill>
                  <a:srgbClr val="293A6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Straight Connector 9"/>
          <p:cNvCxnSpPr/>
          <p:nvPr/>
        </p:nvCxnSpPr>
        <p:spPr>
          <a:xfrm>
            <a:off x="609603" y="988686"/>
            <a:ext cx="11052000" cy="0"/>
          </a:xfrm>
          <a:prstGeom prst="line">
            <a:avLst/>
          </a:prstGeom>
          <a:ln w="19050">
            <a:solidFill>
              <a:srgbClr val="008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23392" y="1181100"/>
            <a:ext cx="10945216" cy="4902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9BF747-343C-4CC2-AE7C-3E9EF1E72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05114" y="0"/>
            <a:ext cx="174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</a:defRPr>
            </a:lvl1pPr>
          </a:lstStyle>
          <a:p>
            <a:pPr algn="r"/>
            <a:fld id="{3D03CD7C-60D9-4FFE-B381-170645AC6876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6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26.png"/><Relationship Id="rId2" Type="http://schemas.openxmlformats.org/officeDocument/2006/relationships/image" Target="../media/image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OPTOLANE / </a:t>
            </a:r>
            <a:r>
              <a:rPr lang="ko-KR" alt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97842-B3BA-48DE-ADD1-B65AE3299D42}"/>
              </a:ext>
            </a:extLst>
          </p:cNvPr>
          <p:cNvSpPr txBox="1"/>
          <p:nvPr/>
        </p:nvSpPr>
        <p:spPr>
          <a:xfrm>
            <a:off x="2789348" y="4405292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Prep: Analyte Extraction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 준비</a:t>
            </a:r>
            <a:r>
              <a:rPr lang="en-US" altLang="ko-KR" b="1" dirty="0">
                <a:latin typeface="Century Gothic" panose="020B0502020202020204" pitchFamily="34" charset="0"/>
              </a:rPr>
              <a:t>: </a:t>
            </a:r>
            <a:r>
              <a:rPr lang="ko-KR" altLang="en-US" b="1" dirty="0">
                <a:latin typeface="Century Gothic" panose="020B0502020202020204" pitchFamily="34" charset="0"/>
              </a:rPr>
              <a:t>분석 대상 추출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pic>
        <p:nvPicPr>
          <p:cNvPr id="19" name="Picture 6" descr="https://static.thenounproject.com/png/1699532-200.png">
            <a:extLst>
              <a:ext uri="{FF2B5EF4-FFF2-40B4-BE49-F238E27FC236}">
                <a16:creationId xmlns:a16="http://schemas.microsoft.com/office/drawing/2014/main" id="{E65E7008-6AD0-4A25-BD51-62FD400F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31" y="42975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FD719-7A9E-4C11-8DED-7B61A300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2" descr="관련 이미지">
            <a:extLst>
              <a:ext uri="{FF2B5EF4-FFF2-40B4-BE49-F238E27FC236}">
                <a16:creationId xmlns:a16="http://schemas.microsoft.com/office/drawing/2014/main" id="{DBE1817F-F579-4B39-8B67-9FE09544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922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1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Century Gothic" panose="020B0502020202020204" pitchFamily="34" charset="0"/>
                <a:cs typeface="Arial" panose="020B0604020202020204" pitchFamily="34" charset="0"/>
              </a:rPr>
              <a:t>Sample Preparation </a:t>
            </a:r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https://en.oxforddictionaries.com/definition/all-in-one</a:t>
            </a:r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375" y="1178442"/>
            <a:ext cx="1404290" cy="1097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699" y="1169945"/>
            <a:ext cx="986672" cy="124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89123" y="1626577"/>
            <a:ext cx="1894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Acutuator</a:t>
            </a:r>
            <a:endParaRPr lang="en-US" altLang="ko-KR" dirty="0"/>
          </a:p>
          <a:p>
            <a:r>
              <a:rPr lang="en-US" altLang="ko-KR" dirty="0"/>
              <a:t>Valve</a:t>
            </a:r>
          </a:p>
          <a:p>
            <a:r>
              <a:rPr lang="en-US" altLang="ko-KR" dirty="0"/>
              <a:t>Reservoir</a:t>
            </a:r>
          </a:p>
          <a:p>
            <a:r>
              <a:rPr lang="en-US" altLang="ko-KR" dirty="0"/>
              <a:t>Mixer (chamber)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9104" y="2861766"/>
            <a:ext cx="1381454" cy="1516344"/>
          </a:xfrm>
          <a:prstGeom prst="rect">
            <a:avLst/>
          </a:prstGeom>
        </p:spPr>
      </p:pic>
      <p:pic>
        <p:nvPicPr>
          <p:cNvPr id="9218" name="Picture 2" descr="https://static.thenounproject.com/png/1449940-200.png">
            <a:extLst>
              <a:ext uri="{FF2B5EF4-FFF2-40B4-BE49-F238E27FC236}">
                <a16:creationId xmlns:a16="http://schemas.microsoft.com/office/drawing/2014/main" id="{93B5D01F-458E-4810-9F66-BAD229EA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426" y="35054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https://en.oxforddictionaries.com/definition/all-in-one</a:t>
            </a:r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정성 분석 </a:t>
            </a:r>
            <a:r>
              <a:rPr lang="en-US" altLang="ko-KR" dirty="0"/>
              <a:t>(Quality) – </a:t>
            </a:r>
            <a:r>
              <a:rPr lang="ko-KR" altLang="en-US" dirty="0"/>
              <a:t>있다 없다</a:t>
            </a:r>
            <a:endParaRPr lang="en-US" altLang="ko-KR" dirty="0"/>
          </a:p>
          <a:p>
            <a:r>
              <a:rPr lang="ko-KR" altLang="en-US" dirty="0"/>
              <a:t>정량 분석 </a:t>
            </a:r>
            <a:r>
              <a:rPr lang="en-US" altLang="ko-KR" dirty="0"/>
              <a:t>(Quantity) – </a:t>
            </a:r>
            <a:r>
              <a:rPr lang="ko-KR" altLang="en-US" dirty="0"/>
              <a:t>얼마나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올일원팀</a:t>
            </a:r>
            <a:r>
              <a:rPr lang="en-US" altLang="ko-KR" dirty="0"/>
              <a:t>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r>
              <a:rPr lang="ko-KR" altLang="en-US" dirty="0"/>
              <a:t>정성 분석</a:t>
            </a:r>
            <a:r>
              <a:rPr lang="en-US" altLang="ko-KR" dirty="0"/>
              <a:t>: positive control/negative control </a:t>
            </a:r>
            <a:r>
              <a:rPr lang="ko-KR" altLang="en-US" dirty="0"/>
              <a:t>넣기</a:t>
            </a:r>
            <a:endParaRPr lang="en-US" altLang="ko-KR" dirty="0"/>
          </a:p>
          <a:p>
            <a:r>
              <a:rPr lang="ko-KR" altLang="en-US" dirty="0"/>
              <a:t>정량 분석</a:t>
            </a:r>
            <a:r>
              <a:rPr lang="en-US" altLang="ko-KR" dirty="0"/>
              <a:t>: standard sample </a:t>
            </a:r>
            <a:r>
              <a:rPr lang="ko-KR" altLang="en-US" dirty="0"/>
              <a:t>넣기  </a:t>
            </a:r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What? - </a:t>
            </a:r>
            <a:r>
              <a:rPr lang="ko-KR" altLang="en-US" dirty="0" err="1">
                <a:latin typeface="Century Gothic" panose="020B0502020202020204" pitchFamily="34" charset="0"/>
              </a:rPr>
              <a:t>올인원</a:t>
            </a:r>
            <a:r>
              <a:rPr lang="en-US" altLang="ko-KR" dirty="0">
                <a:latin typeface="Century Gothic" panose="020B0502020202020204" pitchFamily="34" charset="0"/>
              </a:rPr>
              <a:t> </a:t>
            </a:r>
            <a:r>
              <a:rPr lang="ko-KR" altLang="en-US" dirty="0">
                <a:latin typeface="Century Gothic" panose="020B0502020202020204" pitchFamily="34" charset="0"/>
              </a:rPr>
              <a:t>뭐지</a:t>
            </a:r>
            <a:r>
              <a:rPr lang="en-US" altLang="ko-KR" dirty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Why? </a:t>
            </a:r>
            <a:r>
              <a:rPr lang="ko-KR" altLang="en-US" dirty="0">
                <a:latin typeface="Century Gothic" panose="020B0502020202020204" pitchFamily="34" charset="0"/>
              </a:rPr>
              <a:t>왜 </a:t>
            </a:r>
            <a:r>
              <a:rPr lang="ko-KR" altLang="en-US" dirty="0" err="1">
                <a:latin typeface="Century Gothic" panose="020B0502020202020204" pitchFamily="34" charset="0"/>
              </a:rPr>
              <a:t>필요한건가</a:t>
            </a:r>
            <a:r>
              <a:rPr lang="en-US" altLang="ko-KR" dirty="0">
                <a:latin typeface="Century Gothic" panose="020B0502020202020204" pitchFamily="34" charset="0"/>
              </a:rPr>
              <a:t>?  </a:t>
            </a:r>
            <a:r>
              <a:rPr lang="ko-KR" altLang="en-US" dirty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Matrix: The components of a sample other than the analyte of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15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13997-7554-4CED-B188-12622F63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2" descr="https://static.thenounproject.com/png/670397-200.png">
            <a:extLst>
              <a:ext uri="{FF2B5EF4-FFF2-40B4-BE49-F238E27FC236}">
                <a16:creationId xmlns:a16="http://schemas.microsoft.com/office/drawing/2014/main" id="{08F36E8B-EBE7-4272-86D2-153673F0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99" y="9359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static.thenounproject.com/png/834243-200.png">
            <a:extLst>
              <a:ext uri="{FF2B5EF4-FFF2-40B4-BE49-F238E27FC236}">
                <a16:creationId xmlns:a16="http://schemas.microsoft.com/office/drawing/2014/main" id="{86291C57-CBAA-4104-8BE6-E13B7D7A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30" y="38342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static.thenounproject.com/png/1191158-200.png">
            <a:extLst>
              <a:ext uri="{FF2B5EF4-FFF2-40B4-BE49-F238E27FC236}">
                <a16:creationId xmlns:a16="http://schemas.microsoft.com/office/drawing/2014/main" id="{705ADFED-64A3-4353-B083-D557518F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50" y="1287716"/>
            <a:ext cx="1027960" cy="10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static.thenounproject.com/png/927374-200.png">
            <a:extLst>
              <a:ext uri="{FF2B5EF4-FFF2-40B4-BE49-F238E27FC236}">
                <a16:creationId xmlns:a16="http://schemas.microsoft.com/office/drawing/2014/main" id="{73B4AFD9-FF13-4B05-96BD-9993E4AC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5" y="703811"/>
            <a:ext cx="1117741" cy="111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tatic.thenounproject.com/png/1766552-200.png">
            <a:extLst>
              <a:ext uri="{FF2B5EF4-FFF2-40B4-BE49-F238E27FC236}">
                <a16:creationId xmlns:a16="http://schemas.microsoft.com/office/drawing/2014/main" id="{A4342B54-192D-4466-81A7-7EB47C8E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4816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tatic.thenounproject.com/png/1766527-200.png">
            <a:extLst>
              <a:ext uri="{FF2B5EF4-FFF2-40B4-BE49-F238E27FC236}">
                <a16:creationId xmlns:a16="http://schemas.microsoft.com/office/drawing/2014/main" id="{A0E447CB-F898-4F91-833C-C81230A2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99" y="4816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tatic.thenounproject.com/png/1766537-200.png">
            <a:extLst>
              <a:ext uri="{FF2B5EF4-FFF2-40B4-BE49-F238E27FC236}">
                <a16:creationId xmlns:a16="http://schemas.microsoft.com/office/drawing/2014/main" id="{D557C1BF-7744-4921-B5CC-AAF0324A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51196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tatic.thenounproject.com/png/1699493-200.png">
            <a:extLst>
              <a:ext uri="{FF2B5EF4-FFF2-40B4-BE49-F238E27FC236}">
                <a16:creationId xmlns:a16="http://schemas.microsoft.com/office/drawing/2014/main" id="{65D6ED4A-F056-461E-8444-5236FA95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2" y="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tatic.thenounproject.com/png/1699494-200.png">
            <a:extLst>
              <a:ext uri="{FF2B5EF4-FFF2-40B4-BE49-F238E27FC236}">
                <a16:creationId xmlns:a16="http://schemas.microsoft.com/office/drawing/2014/main" id="{DD4208A0-5D98-4B01-9A4D-E97D5F3C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79" y="3470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static.thenounproject.com/png/715503-200.png">
            <a:extLst>
              <a:ext uri="{FF2B5EF4-FFF2-40B4-BE49-F238E27FC236}">
                <a16:creationId xmlns:a16="http://schemas.microsoft.com/office/drawing/2014/main" id="{EFE9CDE2-1728-4E55-A300-0979D57E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68" y="2042240"/>
            <a:ext cx="1100293" cy="110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static.thenounproject.com/png/583274-200.png">
            <a:extLst>
              <a:ext uri="{FF2B5EF4-FFF2-40B4-BE49-F238E27FC236}">
                <a16:creationId xmlns:a16="http://schemas.microsoft.com/office/drawing/2014/main" id="{1340CEE1-D81A-480D-B620-FA6F646C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https://static.thenounproject.com/png/205482-200.png">
            <a:extLst>
              <a:ext uri="{FF2B5EF4-FFF2-40B4-BE49-F238E27FC236}">
                <a16:creationId xmlns:a16="http://schemas.microsoft.com/office/drawing/2014/main" id="{CA172D35-01BF-4520-A1FB-2EFB89DD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147" y="2462280"/>
            <a:ext cx="1229453" cy="12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4" descr="https://static.thenounproject.com/png/489938-200.png">
            <a:extLst>
              <a:ext uri="{FF2B5EF4-FFF2-40B4-BE49-F238E27FC236}">
                <a16:creationId xmlns:a16="http://schemas.microsoft.com/office/drawing/2014/main" id="{BBAEFAE2-B3AE-4396-872B-21F05427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54" y="2334145"/>
            <a:ext cx="1430590" cy="143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6" descr="https://static.thenounproject.com/png/529703-200.png">
            <a:extLst>
              <a:ext uri="{FF2B5EF4-FFF2-40B4-BE49-F238E27FC236}">
                <a16:creationId xmlns:a16="http://schemas.microsoft.com/office/drawing/2014/main" id="{9AF699D5-EBDF-48B8-A61A-6859D9CB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49" y="2421845"/>
            <a:ext cx="1229453" cy="12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static.thenounproject.com/png/1699536-200.png">
            <a:extLst>
              <a:ext uri="{FF2B5EF4-FFF2-40B4-BE49-F238E27FC236}">
                <a16:creationId xmlns:a16="http://schemas.microsoft.com/office/drawing/2014/main" id="{A8A195DF-4802-4726-93F5-9F8841A0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66" y="-3190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0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C1539-83A0-4983-932C-145BC38F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20" descr="https://pgc.up.edu.ph/wp-content/uploads/2018/01/spin-column.png">
            <a:extLst>
              <a:ext uri="{FF2B5EF4-FFF2-40B4-BE49-F238E27FC236}">
                <a16:creationId xmlns:a16="http://schemas.microsoft.com/office/drawing/2014/main" id="{3A60DF8B-26AE-48A6-8036-68CB9CD2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1" y="3765605"/>
            <a:ext cx="1529430" cy="9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s://pgc.up.edu.ph/wp-content/uploads/2018/01/magnetic-beads.png">
            <a:extLst>
              <a:ext uri="{FF2B5EF4-FFF2-40B4-BE49-F238E27FC236}">
                <a16:creationId xmlns:a16="http://schemas.microsoft.com/office/drawing/2014/main" id="{BD080F8E-7CD7-4BA7-9269-58E3461B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38342"/>
            <a:ext cx="1419331" cy="9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https://static.thenounproject.com/png/1869868-200.png">
            <a:extLst>
              <a:ext uri="{FF2B5EF4-FFF2-40B4-BE49-F238E27FC236}">
                <a16:creationId xmlns:a16="http://schemas.microsoft.com/office/drawing/2014/main" id="{D6CB0E6E-EFBB-4560-8EEF-85808EE4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88" y="3680427"/>
            <a:ext cx="862424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66641" y="823587"/>
            <a:ext cx="10954652" cy="5149107"/>
            <a:chOff x="736013" y="655251"/>
            <a:chExt cx="10954652" cy="514910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6013" y="3537121"/>
              <a:ext cx="1249657" cy="1186115"/>
            </a:xfrm>
            <a:prstGeom prst="rect">
              <a:avLst/>
            </a:prstGeom>
            <a:solidFill>
              <a:srgbClr val="FFFFFF"/>
            </a:solidFill>
            <a:ln w="190500" cap="rnd">
              <a:solidFill>
                <a:srgbClr val="FFFFFF"/>
              </a:solidFill>
            </a:ln>
            <a:effectLst/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12992" y="5435026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Century Gothic" panose="020B0502020202020204" pitchFamily="34" charset="0"/>
                </a:rPr>
                <a:t>Combining two or more items or functions in a single unit</a:t>
              </a:r>
              <a:endParaRPr lang="ko-KR" altLang="en-US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3791884"/>
              <a:chOff x="2228382" y="935269"/>
              <a:chExt cx="8352770" cy="3791884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504" y="1640630"/>
                <a:ext cx="5910691" cy="308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시료 준비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검출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시료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결과</a:t>
                </a: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t="59021"/>
          <a:stretch/>
        </p:blipFill>
        <p:spPr>
          <a:xfrm>
            <a:off x="4525496" y="2825388"/>
            <a:ext cx="3274553" cy="11902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4" y="4389306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>
                <a:latin typeface="Century Gothic" panose="020B0502020202020204" pitchFamily="34" charset="0"/>
              </a:rPr>
              <a:t>편리함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Safe   </a:t>
            </a:r>
            <a:r>
              <a:rPr lang="ko-KR" altLang="en-US" b="1" dirty="0">
                <a:latin typeface="Century Gothic" panose="020B0502020202020204" pitchFamily="34" charset="0"/>
              </a:rPr>
              <a:t>안전함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Fast    </a:t>
            </a:r>
            <a:r>
              <a:rPr lang="ko-KR" altLang="en-US" b="1" dirty="0">
                <a:latin typeface="Century Gothic" panose="020B0502020202020204" pitchFamily="34" charset="0"/>
              </a:rPr>
              <a:t>빠름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Reduce Cost   </a:t>
            </a:r>
            <a:r>
              <a:rPr lang="ko-KR" altLang="en-US" b="1" dirty="0">
                <a:latin typeface="Century Gothic" panose="020B0502020202020204" pitchFamily="34" charset="0"/>
              </a:rPr>
              <a:t>비용 절약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861220" y="1489574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5600219" y="1420842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Input: Sample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0" name="Picture 18" descr="https://static.thenounproject.com/png/590605-200.png">
            <a:extLst>
              <a:ext uri="{FF2B5EF4-FFF2-40B4-BE49-F238E27FC236}">
                <a16:creationId xmlns:a16="http://schemas.microsoft.com/office/drawing/2014/main" id="{B18B83DB-A821-4E12-97F1-30FAD4BD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00" y="787973"/>
            <a:ext cx="1009399" cy="1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9511E4-0796-46AC-9474-DDF979920D35}"/>
              </a:ext>
            </a:extLst>
          </p:cNvPr>
          <p:cNvGrpSpPr/>
          <p:nvPr/>
        </p:nvGrpSpPr>
        <p:grpSpPr>
          <a:xfrm>
            <a:off x="2467064" y="1224324"/>
            <a:ext cx="1016723" cy="3789846"/>
            <a:chOff x="3185520" y="1479894"/>
            <a:chExt cx="1187265" cy="42679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94073" y="1479894"/>
              <a:ext cx="1178712" cy="111877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1374" y="2895558"/>
              <a:ext cx="1144109" cy="1436616"/>
            </a:xfrm>
            <a:prstGeom prst="rect">
              <a:avLst/>
            </a:prstGeom>
          </p:spPr>
        </p:pic>
        <p:pic>
          <p:nvPicPr>
            <p:cNvPr id="3092" name="Picture 20" descr="https://static.thenounproject.com/png/591975-200.png">
              <a:extLst>
                <a:ext uri="{FF2B5EF4-FFF2-40B4-BE49-F238E27FC236}">
                  <a16:creationId xmlns:a16="http://schemas.microsoft.com/office/drawing/2014/main" id="{1CC03012-AE66-4006-B27C-A3F2DE86F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520" y="4629061"/>
              <a:ext cx="1118775" cy="1118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8" name="Picture 26" descr="https://static.thenounproject.com/png/793630-200.png">
            <a:extLst>
              <a:ext uri="{FF2B5EF4-FFF2-40B4-BE49-F238E27FC236}">
                <a16:creationId xmlns:a16="http://schemas.microsoft.com/office/drawing/2014/main" id="{9A1F9FFC-F54C-46FD-B27E-B9A267A4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8869" y="2330875"/>
            <a:ext cx="1363247" cy="211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A6530C-FE8D-4054-8C4F-5754FF55EBE4}"/>
              </a:ext>
            </a:extLst>
          </p:cNvPr>
          <p:cNvGrpSpPr/>
          <p:nvPr/>
        </p:nvGrpSpPr>
        <p:grpSpPr>
          <a:xfrm>
            <a:off x="7720556" y="2267623"/>
            <a:ext cx="3148330" cy="1703248"/>
            <a:chOff x="7529939" y="2198213"/>
            <a:chExt cx="3242660" cy="1870160"/>
          </a:xfrm>
        </p:grpSpPr>
        <p:pic>
          <p:nvPicPr>
            <p:cNvPr id="32" name="Picture 2" descr="APIs Rising: Understanding the Newest Integration Technology">
              <a:extLst>
                <a:ext uri="{FF2B5EF4-FFF2-40B4-BE49-F238E27FC236}">
                  <a16:creationId xmlns:a16="http://schemas.microsoft.com/office/drawing/2014/main" id="{BE685B71-1314-4100-8C73-409C8C501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939" y="2244861"/>
              <a:ext cx="3242660" cy="169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EF031A5-6A9C-4E2C-ACED-B13108B5ED66}"/>
                </a:ext>
              </a:extLst>
            </p:cNvPr>
            <p:cNvSpPr/>
            <p:nvPr/>
          </p:nvSpPr>
          <p:spPr>
            <a:xfrm>
              <a:off x="7605796" y="2198213"/>
              <a:ext cx="3021217" cy="1870160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17FBE3B-0EC3-41D6-8A2F-56AB9AF149C4}"/>
              </a:ext>
            </a:extLst>
          </p:cNvPr>
          <p:cNvSpPr txBox="1"/>
          <p:nvPr/>
        </p:nvSpPr>
        <p:spPr>
          <a:xfrm>
            <a:off x="8163828" y="1414401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E0C2F-29C0-4826-A822-DCC13732D596}"/>
              </a:ext>
            </a:extLst>
          </p:cNvPr>
          <p:cNvSpPr txBox="1"/>
          <p:nvPr/>
        </p:nvSpPr>
        <p:spPr>
          <a:xfrm>
            <a:off x="498293" y="2869413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553540" y="2082003"/>
            <a:ext cx="2863517" cy="646331"/>
            <a:chOff x="4617423" y="4352915"/>
            <a:chExt cx="2863517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892C4A-B64E-4F18-9452-9945F7DA9335}"/>
                </a:ext>
              </a:extLst>
            </p:cNvPr>
            <p:cNvSpPr txBox="1"/>
            <p:nvPr/>
          </p:nvSpPr>
          <p:spPr>
            <a:xfrm>
              <a:off x="5094383" y="4352915"/>
              <a:ext cx="203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entury Gothic" panose="020B0502020202020204" pitchFamily="34" charset="0"/>
                </a:rPr>
                <a:t>Metering</a:t>
              </a:r>
            </a:p>
            <a:p>
              <a:pPr algn="ctr"/>
              <a:r>
                <a:rPr lang="ko-KR" altLang="en-US" b="1" dirty="0">
                  <a:latin typeface="Century Gothic" panose="020B0502020202020204" pitchFamily="34" charset="0"/>
                </a:rPr>
                <a:t>일</a:t>
              </a:r>
              <a:r>
                <a:rPr lang="ko-KR" altLang="en-US" b="1" dirty="0" smtClean="0">
                  <a:latin typeface="Century Gothic" panose="020B0502020202020204" pitchFamily="34" charset="0"/>
                </a:rPr>
                <a:t>정량 주입</a:t>
              </a:r>
              <a:endParaRPr lang="en-US" altLang="ko-KR" b="1" dirty="0">
                <a:latin typeface="Century Gothic" panose="020B0502020202020204" pitchFamily="34" charset="0"/>
              </a:endParaRPr>
            </a:p>
          </p:txBody>
        </p:sp>
        <p:pic>
          <p:nvPicPr>
            <p:cNvPr id="3110" name="Picture 38" descr="https://static.thenounproject.com/png/540776-200.png">
              <a:extLst>
                <a:ext uri="{FF2B5EF4-FFF2-40B4-BE49-F238E27FC236}">
                  <a16:creationId xmlns:a16="http://schemas.microsoft.com/office/drawing/2014/main" id="{471B0DE5-45F2-4DFE-8DD6-3CCD9B17F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423" y="4382659"/>
              <a:ext cx="586842" cy="586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https://static.thenounproject.com/png/553916-200.png">
              <a:extLst>
                <a:ext uri="{FF2B5EF4-FFF2-40B4-BE49-F238E27FC236}">
                  <a16:creationId xmlns:a16="http://schemas.microsoft.com/office/drawing/2014/main" id="{D45FBA53-726E-4013-99DA-3708740A2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914" y="4390067"/>
              <a:ext cx="572026" cy="572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892C4A-B64E-4F18-9452-9945F7DA9335}"/>
              </a:ext>
            </a:extLst>
          </p:cNvPr>
          <p:cNvSpPr txBox="1"/>
          <p:nvPr/>
        </p:nvSpPr>
        <p:spPr>
          <a:xfrm>
            <a:off x="1543870" y="5447747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Developing Interface B/W Sample &amp; Cartridge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시료를 카트리지내로 쉽고 안전하게 도입하는</a:t>
            </a:r>
            <a:r>
              <a:rPr lang="en-US" altLang="ko-KR" b="1" dirty="0">
                <a:latin typeface="Century Gothic" panose="020B0502020202020204" pitchFamily="34" charset="0"/>
              </a:rPr>
              <a:t> </a:t>
            </a:r>
            <a:r>
              <a:rPr lang="ko-KR" altLang="en-US" b="1" dirty="0">
                <a:latin typeface="Century Gothic" panose="020B0502020202020204" pitchFamily="34" charset="0"/>
              </a:rPr>
              <a:t>인터페이스 개발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6267" y="4162492"/>
            <a:ext cx="2819463" cy="646331"/>
            <a:chOff x="4597594" y="2218618"/>
            <a:chExt cx="2819463" cy="646331"/>
          </a:xfrm>
        </p:grpSpPr>
        <p:pic>
          <p:nvPicPr>
            <p:cNvPr id="38" name="Picture 2" descr="https://static.thenounproject.com/png/791665-200.png">
              <a:extLst>
                <a:ext uri="{FF2B5EF4-FFF2-40B4-BE49-F238E27FC236}">
                  <a16:creationId xmlns:a16="http://schemas.microsoft.com/office/drawing/2014/main" id="{A935E5D2-7774-4AE7-9B0D-E6C7C7FCD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594" y="2287955"/>
              <a:ext cx="508143" cy="50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4" descr="https://static.thenounproject.com/png/791668-200.png">
              <a:extLst>
                <a:ext uri="{FF2B5EF4-FFF2-40B4-BE49-F238E27FC236}">
                  <a16:creationId xmlns:a16="http://schemas.microsoft.com/office/drawing/2014/main" id="{9D90B4F2-D1BB-44FC-9209-BF742B09C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914" y="2287955"/>
              <a:ext cx="508143" cy="50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892C4A-B64E-4F18-9452-9945F7DA9335}"/>
                </a:ext>
              </a:extLst>
            </p:cNvPr>
            <p:cNvSpPr txBox="1"/>
            <p:nvPr/>
          </p:nvSpPr>
          <p:spPr>
            <a:xfrm>
              <a:off x="5037155" y="2218618"/>
              <a:ext cx="203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entury Gothic" panose="020B0502020202020204" pitchFamily="34" charset="0"/>
                </a:rPr>
                <a:t>Sealing</a:t>
              </a:r>
            </a:p>
            <a:p>
              <a:pPr algn="ctr"/>
              <a:r>
                <a:rPr lang="ko-KR" altLang="en-US" b="1" dirty="0" smtClean="0">
                  <a:latin typeface="Century Gothic" panose="020B0502020202020204" pitchFamily="34" charset="0"/>
                </a:rPr>
                <a:t>밀봉</a:t>
              </a:r>
              <a:endParaRPr lang="en-US" altLang="ko-KR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3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EC2DE1-1DA6-4371-B695-198F25DCEA60}"/>
              </a:ext>
            </a:extLst>
          </p:cNvPr>
          <p:cNvSpPr/>
          <p:nvPr/>
        </p:nvSpPr>
        <p:spPr>
          <a:xfrm>
            <a:off x="439885" y="1235408"/>
            <a:ext cx="11130777" cy="467127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697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Overview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8477" y="2504709"/>
            <a:ext cx="1992391" cy="1646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F587E5-5252-4FC9-A943-4BFD58E4F0DB}"/>
              </a:ext>
            </a:extLst>
          </p:cNvPr>
          <p:cNvSpPr txBox="1"/>
          <p:nvPr/>
        </p:nvSpPr>
        <p:spPr>
          <a:xfrm>
            <a:off x="1678164" y="4968277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Prep: Analyte Extraction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 준비</a:t>
            </a:r>
            <a:r>
              <a:rPr lang="en-US" altLang="ko-KR" b="1" dirty="0">
                <a:latin typeface="Century Gothic" panose="020B0502020202020204" pitchFamily="34" charset="0"/>
              </a:rPr>
              <a:t>: </a:t>
            </a:r>
            <a:r>
              <a:rPr lang="ko-KR" altLang="en-US" b="1" dirty="0">
                <a:latin typeface="Century Gothic" panose="020B0502020202020204" pitchFamily="34" charset="0"/>
              </a:rPr>
              <a:t>분석물질 추출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3E3A04-7E93-4F48-ADD8-DC4405DCAFED}"/>
              </a:ext>
            </a:extLst>
          </p:cNvPr>
          <p:cNvGrpSpPr/>
          <p:nvPr/>
        </p:nvGrpSpPr>
        <p:grpSpPr>
          <a:xfrm>
            <a:off x="9216507" y="2796819"/>
            <a:ext cx="1645986" cy="1607428"/>
            <a:chOff x="9151269" y="2253769"/>
            <a:chExt cx="1645986" cy="1607428"/>
          </a:xfrm>
        </p:grpSpPr>
        <p:pic>
          <p:nvPicPr>
            <p:cNvPr id="15" name="Picture 8" descr="https://static.thenounproject.com/png/1766526-200.png">
              <a:extLst>
                <a:ext uri="{FF2B5EF4-FFF2-40B4-BE49-F238E27FC236}">
                  <a16:creationId xmlns:a16="http://schemas.microsoft.com/office/drawing/2014/main" id="{7A03ABBF-586B-4D55-86BF-9B57638ED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269" y="2253769"/>
              <a:ext cx="1477039" cy="147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static.thenounproject.com/png/1416009-200.png">
              <a:extLst>
                <a:ext uri="{FF2B5EF4-FFF2-40B4-BE49-F238E27FC236}">
                  <a16:creationId xmlns:a16="http://schemas.microsoft.com/office/drawing/2014/main" id="{8B9E8618-A678-416C-9DAE-7E31DF477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2"/>
            <a:stretch/>
          </p:blipFill>
          <p:spPr bwMode="auto">
            <a:xfrm>
              <a:off x="10033811" y="2982763"/>
              <a:ext cx="763444" cy="87843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DE62E1-D4A9-49DF-B367-D99273C3493F}"/>
              </a:ext>
            </a:extLst>
          </p:cNvPr>
          <p:cNvGrpSpPr/>
          <p:nvPr/>
        </p:nvGrpSpPr>
        <p:grpSpPr>
          <a:xfrm>
            <a:off x="877619" y="2517387"/>
            <a:ext cx="3054472" cy="1940639"/>
            <a:chOff x="1028699" y="2139425"/>
            <a:chExt cx="3347374" cy="2099545"/>
          </a:xfrm>
        </p:grpSpPr>
        <p:pic>
          <p:nvPicPr>
            <p:cNvPr id="14" name="Picture 22" descr="https://static.thenounproject.com/png/592878-200.png">
              <a:extLst>
                <a:ext uri="{FF2B5EF4-FFF2-40B4-BE49-F238E27FC236}">
                  <a16:creationId xmlns:a16="http://schemas.microsoft.com/office/drawing/2014/main" id="{DF06485D-2E76-4B76-8BF9-AE86A9404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675" y="2139425"/>
              <a:ext cx="1324983" cy="132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static.thenounproject.com/png/1997689-200.png">
              <a:extLst>
                <a:ext uri="{FF2B5EF4-FFF2-40B4-BE49-F238E27FC236}">
                  <a16:creationId xmlns:a16="http://schemas.microsoft.com/office/drawing/2014/main" id="{836A4EDF-7D35-496C-B964-BC083307A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93695"/>
              <a:ext cx="508162" cy="50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static.thenounproject.com/png/1873115-200.png">
              <a:extLst>
                <a:ext uri="{FF2B5EF4-FFF2-40B4-BE49-F238E27FC236}">
                  <a16:creationId xmlns:a16="http://schemas.microsoft.com/office/drawing/2014/main" id="{C296754C-BA63-45C4-8832-A5D7D9378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869" y="3572057"/>
              <a:ext cx="618236" cy="618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static.thenounproject.com/png/1873320-200.png">
              <a:extLst>
                <a:ext uri="{FF2B5EF4-FFF2-40B4-BE49-F238E27FC236}">
                  <a16:creationId xmlns:a16="http://schemas.microsoft.com/office/drawing/2014/main" id="{B543EC70-849E-48C1-85CA-E51E26336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052" y="3730808"/>
              <a:ext cx="508162" cy="50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static.thenounproject.com/png/1861286-200.png">
              <a:extLst>
                <a:ext uri="{FF2B5EF4-FFF2-40B4-BE49-F238E27FC236}">
                  <a16:creationId xmlns:a16="http://schemas.microsoft.com/office/drawing/2014/main" id="{8C5130FD-9430-4EA8-8170-8F65C0C57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050" y="3549523"/>
              <a:ext cx="464347" cy="46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static.thenounproject.com/png/1300073-200.png">
              <a:extLst>
                <a:ext uri="{FF2B5EF4-FFF2-40B4-BE49-F238E27FC236}">
                  <a16:creationId xmlns:a16="http://schemas.microsoft.com/office/drawing/2014/main" id="{B6392D2F-5B78-4F00-A5DE-01F5DC349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228" y="2319348"/>
              <a:ext cx="592712" cy="59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static.thenounproject.com/png/682080-200.png">
              <a:extLst>
                <a:ext uri="{FF2B5EF4-FFF2-40B4-BE49-F238E27FC236}">
                  <a16:creationId xmlns:a16="http://schemas.microsoft.com/office/drawing/2014/main" id="{CB20F79E-295D-4A9D-9968-777B80A2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496" y="2173871"/>
              <a:ext cx="1300577" cy="130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18" descr="https://static.thenounproject.com/png/590605-200.png">
            <a:extLst>
              <a:ext uri="{FF2B5EF4-FFF2-40B4-BE49-F238E27FC236}">
                <a16:creationId xmlns:a16="http://schemas.microsoft.com/office/drawing/2014/main" id="{CCB6EBE7-35F5-41F3-A0C9-FC9D8CD0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68" y="1489934"/>
            <a:ext cx="1009399" cy="1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https://static.thenounproject.com/png/793630-200.png">
            <a:extLst>
              <a:ext uri="{FF2B5EF4-FFF2-40B4-BE49-F238E27FC236}">
                <a16:creationId xmlns:a16="http://schemas.microsoft.com/office/drawing/2014/main" id="{678AAAEF-BCCA-4725-BE69-7D73E8F7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96887" y="2951166"/>
            <a:ext cx="922096" cy="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6" descr="https://static.thenounproject.com/png/793630-200.png">
            <a:extLst>
              <a:ext uri="{FF2B5EF4-FFF2-40B4-BE49-F238E27FC236}">
                <a16:creationId xmlns:a16="http://schemas.microsoft.com/office/drawing/2014/main" id="{82CFE286-8130-4FCC-A8F3-CEF06AFC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381" y="2938106"/>
            <a:ext cx="922096" cy="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2437DA-795C-4C4A-B330-0C611777A094}"/>
              </a:ext>
            </a:extLst>
          </p:cNvPr>
          <p:cNvSpPr txBox="1"/>
          <p:nvPr/>
        </p:nvSpPr>
        <p:spPr>
          <a:xfrm>
            <a:off x="1237038" y="1677069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6C049-9F3A-49E2-807E-820A433A6F74}"/>
              </a:ext>
            </a:extLst>
          </p:cNvPr>
          <p:cNvSpPr txBox="1"/>
          <p:nvPr/>
        </p:nvSpPr>
        <p:spPr>
          <a:xfrm>
            <a:off x="1166939" y="4584214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Matrix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방해물질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0BD76-30FC-4C67-A7D8-5D7B7044FC2C}"/>
              </a:ext>
            </a:extLst>
          </p:cNvPr>
          <p:cNvSpPr txBox="1"/>
          <p:nvPr/>
        </p:nvSpPr>
        <p:spPr>
          <a:xfrm>
            <a:off x="9390880" y="4502418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Analyte 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분석물질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5C251-D5F0-4445-8FC4-818877109BCE}"/>
              </a:ext>
            </a:extLst>
          </p:cNvPr>
          <p:cNvSpPr txBox="1"/>
          <p:nvPr/>
        </p:nvSpPr>
        <p:spPr>
          <a:xfrm>
            <a:off x="9159717" y="1302393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997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Methods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69704993-21F9-4E79-BFA4-D8A7CE15303B}"/>
              </a:ext>
            </a:extLst>
          </p:cNvPr>
          <p:cNvGrpSpPr/>
          <p:nvPr/>
        </p:nvGrpSpPr>
        <p:grpSpPr>
          <a:xfrm>
            <a:off x="3339890" y="920851"/>
            <a:ext cx="4816673" cy="1257183"/>
            <a:chOff x="3327414" y="793083"/>
            <a:chExt cx="4816673" cy="1257183"/>
          </a:xfrm>
        </p:grpSpPr>
        <p:pic>
          <p:nvPicPr>
            <p:cNvPr id="24" name="Picture 10" descr="https://static.thenounproject.com/png/583274-200.png">
              <a:extLst>
                <a:ext uri="{FF2B5EF4-FFF2-40B4-BE49-F238E27FC236}">
                  <a16:creationId xmlns:a16="http://schemas.microsoft.com/office/drawing/2014/main" id="{391EF96F-9AA2-48CE-85AF-F1FE916C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668" y="1071617"/>
              <a:ext cx="1062419" cy="97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https://static.thenounproject.com/png/793630-200.png">
              <a:extLst>
                <a:ext uri="{FF2B5EF4-FFF2-40B4-BE49-F238E27FC236}">
                  <a16:creationId xmlns:a16="http://schemas.microsoft.com/office/drawing/2014/main" id="{6D64086C-E5FA-4F55-8419-E7A26DD44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779633" y="1022728"/>
              <a:ext cx="772448" cy="122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83" name="그룹 7182">
              <a:extLst>
                <a:ext uri="{FF2B5EF4-FFF2-40B4-BE49-F238E27FC236}">
                  <a16:creationId xmlns:a16="http://schemas.microsoft.com/office/drawing/2014/main" id="{B706B326-4456-449E-8DD6-1F8103FCCB96}"/>
                </a:ext>
              </a:extLst>
            </p:cNvPr>
            <p:cNvGrpSpPr/>
            <p:nvPr/>
          </p:nvGrpSpPr>
          <p:grpSpPr>
            <a:xfrm>
              <a:off x="3327414" y="957722"/>
              <a:ext cx="1800237" cy="1082277"/>
              <a:chOff x="3820748" y="860929"/>
              <a:chExt cx="1800237" cy="1082277"/>
            </a:xfrm>
          </p:grpSpPr>
          <p:pic>
            <p:nvPicPr>
              <p:cNvPr id="7180" name="Picture 12" descr="https://static.thenounproject.com/png/1204824-200.png">
                <a:extLst>
                  <a:ext uri="{FF2B5EF4-FFF2-40B4-BE49-F238E27FC236}">
                    <a16:creationId xmlns:a16="http://schemas.microsoft.com/office/drawing/2014/main" id="{429B24C5-C0DF-4C9C-A5D1-336C815FE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606" y="1423497"/>
                <a:ext cx="564195" cy="519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82" name="Picture 14" descr="https://static.thenounproject.com/png/714986-200.png">
                <a:extLst>
                  <a:ext uri="{FF2B5EF4-FFF2-40B4-BE49-F238E27FC236}">
                    <a16:creationId xmlns:a16="http://schemas.microsoft.com/office/drawing/2014/main" id="{5D59166B-5C55-4F88-BF93-2C0D744428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791" y="860929"/>
                <a:ext cx="564194" cy="519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2" descr="https://static.thenounproject.com/png/592878-200.png">
                <a:extLst>
                  <a:ext uri="{FF2B5EF4-FFF2-40B4-BE49-F238E27FC236}">
                    <a16:creationId xmlns:a16="http://schemas.microsoft.com/office/drawing/2014/main" id="{959226CD-BE4C-47BF-A14C-881915A58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0748" y="880180"/>
                <a:ext cx="1099523" cy="1063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7052784-9030-40A3-BD14-EED60B6E35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348" y="1200477"/>
                <a:ext cx="442850" cy="2636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8E932C7-E985-43F4-9923-9E1F90333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532" y="1464149"/>
                <a:ext cx="432664" cy="2163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2" name="Picture 18" descr="https://static.thenounproject.com/png/590605-200.png">
              <a:extLst>
                <a:ext uri="{FF2B5EF4-FFF2-40B4-BE49-F238E27FC236}">
                  <a16:creationId xmlns:a16="http://schemas.microsoft.com/office/drawing/2014/main" id="{C9FD4F5F-3672-46A4-8ACE-4F66E53AB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647" y="793083"/>
              <a:ext cx="584776" cy="58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4BC06C58-8C85-4C44-89F8-7D1F56B48865}"/>
              </a:ext>
            </a:extLst>
          </p:cNvPr>
          <p:cNvSpPr/>
          <p:nvPr/>
        </p:nvSpPr>
        <p:spPr>
          <a:xfrm>
            <a:off x="169628" y="777403"/>
            <a:ext cx="11671292" cy="530065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1B756E34-17E4-4B6C-81B9-75A79D33B520}"/>
              </a:ext>
            </a:extLst>
          </p:cNvPr>
          <p:cNvGrpSpPr/>
          <p:nvPr/>
        </p:nvGrpSpPr>
        <p:grpSpPr>
          <a:xfrm>
            <a:off x="332672" y="2805528"/>
            <a:ext cx="11598390" cy="3452567"/>
            <a:chOff x="332672" y="2805528"/>
            <a:chExt cx="11598390" cy="3452567"/>
          </a:xfrm>
        </p:grpSpPr>
        <p:pic>
          <p:nvPicPr>
            <p:cNvPr id="180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0C39EFBE-2890-40FF-AB9C-2A36CF48C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5381" y="3448757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F1FEBEFB-2F82-488D-B553-9CEFF9D7C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851" y="3464063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CD1D560-4989-4F2A-94B1-B1AB7E9F7A8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258095"/>
              <a:ext cx="10515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A6330A-BB5B-4AC7-ADD4-1D9392B9CB74}"/>
                </a:ext>
              </a:extLst>
            </p:cNvPr>
            <p:cNvSpPr txBox="1"/>
            <p:nvPr/>
          </p:nvSpPr>
          <p:spPr>
            <a:xfrm>
              <a:off x="6926424" y="5300231"/>
              <a:ext cx="12138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Washing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56F7FD-EA79-4AAC-AD49-E1AF19E446BF}"/>
                </a:ext>
              </a:extLst>
            </p:cNvPr>
            <p:cNvSpPr txBox="1"/>
            <p:nvPr/>
          </p:nvSpPr>
          <p:spPr>
            <a:xfrm>
              <a:off x="477970" y="5316002"/>
              <a:ext cx="1129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Sample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67E370-C680-4CC8-83FA-28D253978F01}"/>
                </a:ext>
              </a:extLst>
            </p:cNvPr>
            <p:cNvSpPr txBox="1"/>
            <p:nvPr/>
          </p:nvSpPr>
          <p:spPr>
            <a:xfrm>
              <a:off x="1475607" y="5312016"/>
              <a:ext cx="1129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Proteinase 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6EE77E-D612-4696-A861-68F8D864B4A5}"/>
                </a:ext>
              </a:extLst>
            </p:cNvPr>
            <p:cNvSpPr txBox="1"/>
            <p:nvPr/>
          </p:nvSpPr>
          <p:spPr>
            <a:xfrm>
              <a:off x="2389978" y="5289943"/>
              <a:ext cx="11299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Lysis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buffer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97432E-8030-42A4-B3CA-79021001BB50}"/>
                </a:ext>
              </a:extLst>
            </p:cNvPr>
            <p:cNvSpPr txBox="1"/>
            <p:nvPr/>
          </p:nvSpPr>
          <p:spPr>
            <a:xfrm>
              <a:off x="3255255" y="5294125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Binding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buffer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1E52AA-0D9B-4919-8B4C-D4FCF04B3D11}"/>
                </a:ext>
              </a:extLst>
            </p:cNvPr>
            <p:cNvSpPr txBox="1"/>
            <p:nvPr/>
          </p:nvSpPr>
          <p:spPr>
            <a:xfrm>
              <a:off x="5122866" y="5314426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Capture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5CF1F4-3CC8-4A83-BE3C-96D0858A3148}"/>
                </a:ext>
              </a:extLst>
            </p:cNvPr>
            <p:cNvSpPr txBox="1"/>
            <p:nvPr/>
          </p:nvSpPr>
          <p:spPr>
            <a:xfrm>
              <a:off x="4202934" y="5304837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74A64AC-BCE2-4E80-BC63-BAE96F7DCB79}"/>
                </a:ext>
              </a:extLst>
            </p:cNvPr>
            <p:cNvSpPr txBox="1"/>
            <p:nvPr/>
          </p:nvSpPr>
          <p:spPr>
            <a:xfrm>
              <a:off x="5969896" y="5322007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Remove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Waste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A7090F-C80C-4C4C-B586-B1785C936DE7}"/>
                </a:ext>
              </a:extLst>
            </p:cNvPr>
            <p:cNvSpPr txBox="1"/>
            <p:nvPr/>
          </p:nvSpPr>
          <p:spPr>
            <a:xfrm>
              <a:off x="7923720" y="5308421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Capture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1C42E47-515A-4FC8-A9F3-CC1E25F05475}"/>
                </a:ext>
              </a:extLst>
            </p:cNvPr>
            <p:cNvSpPr txBox="1"/>
            <p:nvPr/>
          </p:nvSpPr>
          <p:spPr>
            <a:xfrm>
              <a:off x="8770750" y="5316002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Remove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Waste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31573D-FE0E-48A6-914E-BE53F281442B}"/>
                </a:ext>
              </a:extLst>
            </p:cNvPr>
            <p:cNvSpPr txBox="1"/>
            <p:nvPr/>
          </p:nvSpPr>
          <p:spPr>
            <a:xfrm>
              <a:off x="9752889" y="5260667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Elution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2FAEC9-566C-4AE0-ACEF-85339AC0F3CC}"/>
                </a:ext>
              </a:extLst>
            </p:cNvPr>
            <p:cNvSpPr txBox="1"/>
            <p:nvPr/>
          </p:nvSpPr>
          <p:spPr>
            <a:xfrm>
              <a:off x="10627051" y="5291093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Elute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Target </a:t>
              </a:r>
            </a:p>
          </p:txBody>
        </p:sp>
        <p:pic>
          <p:nvPicPr>
            <p:cNvPr id="7192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5A7591BF-EF09-4C6A-A35D-E3EBB53EE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72" y="3504292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DD3C1EC5-7C66-41BE-815C-A0165BF6D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878" y="3486136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43CDF1AA-9EBB-461D-A967-26F9901E2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074" y="2851591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A492BC11-5D25-4F99-875F-F83588B38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549" y="3464063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F0B96248-9495-430A-9ED5-CF0AF9142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336" y="2805528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0E556560-1980-4904-8438-CD3E674D7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819" y="396466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8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BD09FF46-2514-4079-B9E8-284D4CB7B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684" y="4294089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55857FAF-62F2-425B-A2F3-35147428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145" y="4121339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8FC61476-1097-440F-9998-CD86E4129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45" y="2829517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4B61E788-ED2B-4E86-B5D8-281DC585E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64969" y="4015354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4D97E05E-0F1B-4AE2-8242-92CAB75BB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837" y="3474021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0B8F9D-4C9C-40B9-8BB7-1ADA7972E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800" y="434977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5394205-8160-407F-9566-00BB2705E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3956" y="440338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DC25B35-004E-48C9-8752-4D95F6281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4052" y="4366381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5B4A52-9564-4F33-BFCB-FD988E496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2208" y="4411654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387F405-7444-4C93-A8B6-9015E916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3082" y="4319266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59601E9-85CE-482F-A254-A1E837F8C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186" y="4366574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B2494FE-F0EA-480B-BCDB-D51958AC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1334" y="432022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34C61677-90BE-4868-98A0-85ECC2A8A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944" y="3478484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A54F2C12-A480-4F7D-864E-AB9BEA3EA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140" y="2843938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D3A4A66-3DFF-4520-A16B-95BB54E07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419218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7582F2A-35EE-44ED-9E5B-1F62AF14A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7768" y="42956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9A28837-6363-4A7B-9202-C77848A5E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485" y="420878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14C283-95B2-4BBD-B272-EA6D0144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4070" y="4355843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2BA7DAF-89EA-4800-9000-52F39679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5702" y="411186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CB497F3-8088-49A7-9A65-391E2F0EE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620" y="427178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E4137B4-B25B-424F-8A2A-2475D293B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5434" y="4121485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C90CF756-A6CC-4E0A-9CA7-8AC100659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420358" y="4021004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D9096AE3-5681-42CB-972D-12076588F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26" y="3479671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B1612D7-78B3-4628-A812-5C455A234ABE}"/>
                </a:ext>
              </a:extLst>
            </p:cNvPr>
            <p:cNvGrpSpPr/>
            <p:nvPr/>
          </p:nvGrpSpPr>
          <p:grpSpPr>
            <a:xfrm>
              <a:off x="6401189" y="4324916"/>
              <a:ext cx="176638" cy="141541"/>
              <a:chOff x="7782791" y="2840002"/>
              <a:chExt cx="440870" cy="418661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D24A0DF-EBDF-4C34-A92D-13E668848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3B6C6CD-FA72-4773-92B7-676A639D66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AD073F4-58B9-40BC-9EE2-949FC21DE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70AF0C4-B7A7-43CC-A340-E143430B9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5B3DA83-5E26-413C-BF66-0A578FD24C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BA757B30-D8E0-4731-9E29-570EB0754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D5FF923-9D13-404E-97C0-1466BEA99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824779-D2A1-40D0-89C5-4BF44BEE1120}"/>
                </a:ext>
              </a:extLst>
            </p:cNvPr>
            <p:cNvSpPr/>
            <p:nvPr/>
          </p:nvSpPr>
          <p:spPr>
            <a:xfrm>
              <a:off x="6211079" y="3964660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00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E4E7AC21-8F16-4D3C-B1C3-86D497BB9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988" y="3047864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A8A3BBB2-E8E4-4D9F-9684-988922438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821" y="3461204"/>
              <a:ext cx="1262393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EB7C98AE-CF65-4B7D-9F18-2B6D9F39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016" y="2826658"/>
              <a:ext cx="579583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78512F2-53CC-4C8D-9AA3-1B25A00C4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4914" y="417490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5AF1E39-E03F-4B44-B20F-B308CC590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645" y="427832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9A07671-F394-4FCF-8CA4-5D99E660C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1362" y="419150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74E7E23-BCC4-4351-86E2-2EE32780E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946" y="4338563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F18C591B-6BD7-421A-9735-CD794E0B1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4578" y="409458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81EF9DB-7729-40CF-AD89-ECD242B99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1496" y="42545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4931E48-069D-4126-B737-0AC0045CD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4310" y="4104205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D7C34488-8AFE-4221-B62E-3F0E84F93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966" y="408094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A91B86DD-24C2-4451-AC37-C1E0C0FE1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074" y="4099967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B452DBB5-7EA0-4575-8E4B-66D33C60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108" y="4149136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6DC20315-AC08-4794-A69D-6853D501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265823" y="4009349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C9834886-4827-45D3-9DEF-34574C121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691" y="3468016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265C85A-4F75-4B62-A585-8145375D6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6654" y="434376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7107E-7198-40D9-9B22-222F36546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4810" y="439738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967D40-6371-49F8-A051-25C9E11D7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4906" y="4360376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E968F1-09DD-4D8A-880E-07E6E79A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3062" y="4405649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8A7BFFB-A809-4F9B-80F1-2017C78B1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3936" y="4313261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3B0BDE7-A690-47B9-99AD-E48F00298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5040" y="4360569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A38AECE-F43C-4C6C-95F4-ED0CD28B31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188" y="431421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0C36D0BE-122C-49CD-B8A9-44870240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221212" y="4014999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E91571CC-F377-40CB-840B-9DED05226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080" y="3473666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0EA012D0-D660-4B03-8C5B-78D1DED3C735}"/>
                </a:ext>
              </a:extLst>
            </p:cNvPr>
            <p:cNvGrpSpPr/>
            <p:nvPr/>
          </p:nvGrpSpPr>
          <p:grpSpPr>
            <a:xfrm>
              <a:off x="9202043" y="4318911"/>
              <a:ext cx="176638" cy="141541"/>
              <a:chOff x="7782791" y="2840002"/>
              <a:chExt cx="440870" cy="418661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FACA56A-9AC2-49ED-97B8-3344D3C05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2627BC5D-3838-4D84-8103-F8A52FA9D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3D86D39E-19DB-4C6A-BDBC-57FAD6B91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4378286D-FD2D-4F64-840D-D0A6ECFDC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99295D0-8CA7-4DB9-B345-FAE8AB74C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3C705F5-2634-4605-BC58-052FB3A2A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0139AB82-D41D-4062-B900-51C57FC68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949CF1D-D410-4968-8FCC-2C8549FD6E17}"/>
                </a:ext>
              </a:extLst>
            </p:cNvPr>
            <p:cNvSpPr/>
            <p:nvPr/>
          </p:nvSpPr>
          <p:spPr>
            <a:xfrm>
              <a:off x="9011933" y="3958655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0559870B-EE0A-4765-8631-B34892E4E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842" y="3041859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179CE0CE-865A-4B43-B919-6CD9D2CF5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78" y="3455199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BD164BDA-DCC6-4958-9552-EB61703F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6874" y="2820653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9F0E186-52CE-4697-9875-8B75A9256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771" y="416889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0F4E2C3-E003-4C14-BDED-615A3A109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17502" y="427231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BD2BD15-2062-430F-B285-D18137F65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2219" y="41855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F01B9E3-422C-42F7-AB4B-92C14D27B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3804" y="4332558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03F2A8E-D922-499B-ADE3-2982B1D6D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5436" y="408858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43903E1-9112-41CF-86F4-7AF7E412A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2354" y="424849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9F78BB7-04D6-400E-97F5-595E56750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5168" y="4098200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4EC93E7E-B1C9-476C-A46D-FB4FC3F1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963" y="391453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1" name="1/2 액자 7170">
              <a:extLst>
                <a:ext uri="{FF2B5EF4-FFF2-40B4-BE49-F238E27FC236}">
                  <a16:creationId xmlns:a16="http://schemas.microsoft.com/office/drawing/2014/main" id="{8EA71CA1-7B74-4F63-97CD-669E84FDB4BE}"/>
                </a:ext>
              </a:extLst>
            </p:cNvPr>
            <p:cNvSpPr/>
            <p:nvPr/>
          </p:nvSpPr>
          <p:spPr>
            <a:xfrm>
              <a:off x="6993663" y="3023899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1/2 액자 166">
              <a:extLst>
                <a:ext uri="{FF2B5EF4-FFF2-40B4-BE49-F238E27FC236}">
                  <a16:creationId xmlns:a16="http://schemas.microsoft.com/office/drawing/2014/main" id="{D6E786BF-82AA-40E7-B70B-D09CF206F505}"/>
                </a:ext>
              </a:extLst>
            </p:cNvPr>
            <p:cNvSpPr/>
            <p:nvPr/>
          </p:nvSpPr>
          <p:spPr>
            <a:xfrm rot="10800000">
              <a:off x="9690145" y="4567660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D38ACC3-ECB2-4158-AB50-FD3A6235F276}"/>
                </a:ext>
              </a:extLst>
            </p:cNvPr>
            <p:cNvSpPr txBox="1"/>
            <p:nvPr/>
          </p:nvSpPr>
          <p:spPr>
            <a:xfrm>
              <a:off x="9533088" y="4750422"/>
              <a:ext cx="644681" cy="24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X4</a:t>
              </a: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D2F571F-E5BC-4812-BE0D-07CB66CEA951}"/>
                </a:ext>
              </a:extLst>
            </p:cNvPr>
            <p:cNvGrpSpPr/>
            <p:nvPr/>
          </p:nvGrpSpPr>
          <p:grpSpPr>
            <a:xfrm>
              <a:off x="11058344" y="4294002"/>
              <a:ext cx="176638" cy="141541"/>
              <a:chOff x="7782791" y="2840002"/>
              <a:chExt cx="440870" cy="418661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5E613E7-39BB-46E1-A89A-A52A09750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A893088-D719-42A2-9B49-B3DC1DD3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0FCC31E9-E5A4-4A20-9903-EC5259054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6C5E2BB-C6E3-45BA-A87A-D111FA6C16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DAEF29FD-D28C-4CB3-B29C-94D6DEED8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4CC8557A-EC84-4818-A3DE-EC2DADBD6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D095563D-DB94-48AD-9AC4-7177E91AD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0199136-723A-4A1D-B0D0-6A31BDEE706F}"/>
                </a:ext>
              </a:extLst>
            </p:cNvPr>
            <p:cNvSpPr/>
            <p:nvPr/>
          </p:nvSpPr>
          <p:spPr>
            <a:xfrm>
              <a:off x="10868234" y="3933746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FECE9197-D8B4-4E5A-809E-071C9BBD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1143" y="3016950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E71995F9-3AE1-4DE6-B76A-2595E85D8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078413" y="3984425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1/2 액자 193">
              <a:extLst>
                <a:ext uri="{FF2B5EF4-FFF2-40B4-BE49-F238E27FC236}">
                  <a16:creationId xmlns:a16="http://schemas.microsoft.com/office/drawing/2014/main" id="{2B48DD12-A90A-4B32-8A18-C21B7A172AF5}"/>
                </a:ext>
              </a:extLst>
            </p:cNvPr>
            <p:cNvSpPr/>
            <p:nvPr/>
          </p:nvSpPr>
          <p:spPr>
            <a:xfrm>
              <a:off x="7181480" y="5182369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73" name="그룹 7172">
              <a:extLst>
                <a:ext uri="{FF2B5EF4-FFF2-40B4-BE49-F238E27FC236}">
                  <a16:creationId xmlns:a16="http://schemas.microsoft.com/office/drawing/2014/main" id="{64BE380A-0EE8-440C-8030-96E950F5E3BF}"/>
                </a:ext>
              </a:extLst>
            </p:cNvPr>
            <p:cNvGrpSpPr/>
            <p:nvPr/>
          </p:nvGrpSpPr>
          <p:grpSpPr>
            <a:xfrm>
              <a:off x="9355048" y="5585420"/>
              <a:ext cx="644681" cy="432375"/>
              <a:chOff x="9720905" y="6726130"/>
              <a:chExt cx="644681" cy="432375"/>
            </a:xfrm>
          </p:grpSpPr>
          <p:sp>
            <p:nvSpPr>
              <p:cNvPr id="195" name="1/2 액자 194">
                <a:extLst>
                  <a:ext uri="{FF2B5EF4-FFF2-40B4-BE49-F238E27FC236}">
                    <a16:creationId xmlns:a16="http://schemas.microsoft.com/office/drawing/2014/main" id="{06CF78D6-8E95-4492-959B-50C7EC57954C}"/>
                  </a:ext>
                </a:extLst>
              </p:cNvPr>
              <p:cNvSpPr/>
              <p:nvPr/>
            </p:nvSpPr>
            <p:spPr>
              <a:xfrm rot="10800000">
                <a:off x="9877962" y="6726130"/>
                <a:ext cx="264336" cy="179472"/>
              </a:xfrm>
              <a:prstGeom prst="half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2AD7852-AEBB-499A-81A6-698E940E80C2}"/>
                  </a:ext>
                </a:extLst>
              </p:cNvPr>
              <p:cNvSpPr txBox="1"/>
              <p:nvPr/>
            </p:nvSpPr>
            <p:spPr>
              <a:xfrm>
                <a:off x="9720905" y="6908892"/>
                <a:ext cx="644681" cy="249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Century Gothic" panose="020B0502020202020204" pitchFamily="34" charset="0"/>
                  </a:rPr>
                  <a:t>X4</a:t>
                </a:r>
              </a:p>
            </p:txBody>
          </p:sp>
        </p:grpSp>
        <p:cxnSp>
          <p:nvCxnSpPr>
            <p:cNvPr id="7179" name="직선 연결선 7178">
              <a:extLst>
                <a:ext uri="{FF2B5EF4-FFF2-40B4-BE49-F238E27FC236}">
                  <a16:creationId xmlns:a16="http://schemas.microsoft.com/office/drawing/2014/main" id="{BD187E9D-764C-4BD7-B428-BACBA8C11F34}"/>
                </a:ext>
              </a:extLst>
            </p:cNvPr>
            <p:cNvCxnSpPr/>
            <p:nvPr/>
          </p:nvCxnSpPr>
          <p:spPr>
            <a:xfrm>
              <a:off x="906426" y="5031700"/>
              <a:ext cx="1054381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C5C46C26-7EB0-4DB4-979E-FB30ADD4C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215" y="3947513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D68E65CD-B849-4AB8-9195-9562E45D5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612" y="4256490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FFD36B75-612F-461B-9AA0-E942EC131BE9}"/>
              </a:ext>
            </a:extLst>
          </p:cNvPr>
          <p:cNvSpPr txBox="1"/>
          <p:nvPr/>
        </p:nvSpPr>
        <p:spPr>
          <a:xfrm>
            <a:off x="9604204" y="802221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</p:spTree>
    <p:extLst>
      <p:ext uri="{BB962C8B-B14F-4D97-AF65-F5344CB8AC3E}">
        <p14:creationId xmlns:p14="http://schemas.microsoft.com/office/powerpoint/2010/main" val="193861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467591" y="140558"/>
            <a:ext cx="1172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Platform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ACBC4D-44A3-4415-91E0-8B83D41E3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70"/>
          <a:stretch/>
        </p:blipFill>
        <p:spPr>
          <a:xfrm>
            <a:off x="2181214" y="896815"/>
            <a:ext cx="7800985" cy="2178892"/>
          </a:xfrm>
          <a:prstGeom prst="rect">
            <a:avLst/>
          </a:prstGeom>
        </p:spPr>
      </p:pic>
      <p:pic>
        <p:nvPicPr>
          <p:cNvPr id="402" name="Picture 2" descr="https://static.thenounproject.com/png/1449940-200.png">
            <a:extLst>
              <a:ext uri="{FF2B5EF4-FFF2-40B4-BE49-F238E27FC236}">
                <a16:creationId xmlns:a16="http://schemas.microsoft.com/office/drawing/2014/main" id="{67A562F2-5FDF-4E98-8048-4F29CC2D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18" y="3537426"/>
            <a:ext cx="739782" cy="7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B0BF8C50-2BC3-4C41-BAF3-88D3649DF575}"/>
              </a:ext>
            </a:extLst>
          </p:cNvPr>
          <p:cNvSpPr txBox="1"/>
          <p:nvPr/>
        </p:nvSpPr>
        <p:spPr>
          <a:xfrm>
            <a:off x="10145361" y="4467390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Heater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히터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10250" name="Picture 10" descr="https://static.thenounproject.com/png/1065651-200.png">
            <a:extLst>
              <a:ext uri="{FF2B5EF4-FFF2-40B4-BE49-F238E27FC236}">
                <a16:creationId xmlns:a16="http://schemas.microsoft.com/office/drawing/2014/main" id="{ECB7C684-BD49-4B84-98B5-93343DD2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440" y="3537426"/>
            <a:ext cx="745930" cy="74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6A6D79D9-C7E3-423A-8B02-37B50C88F11D}"/>
              </a:ext>
            </a:extLst>
          </p:cNvPr>
          <p:cNvSpPr txBox="1"/>
          <p:nvPr/>
        </p:nvSpPr>
        <p:spPr>
          <a:xfrm>
            <a:off x="8940811" y="4499596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Magnet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자석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397" name="그림 396">
            <a:extLst>
              <a:ext uri="{FF2B5EF4-FFF2-40B4-BE49-F238E27FC236}">
                <a16:creationId xmlns:a16="http://schemas.microsoft.com/office/drawing/2014/main" id="{0E593C8C-0D81-46FD-9CF9-248372B26FD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846" y="3430743"/>
            <a:ext cx="698501" cy="101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F2987-FD80-43A6-9F9D-775AC57CA602}"/>
              </a:ext>
            </a:extLst>
          </p:cNvPr>
          <p:cNvSpPr txBox="1"/>
          <p:nvPr/>
        </p:nvSpPr>
        <p:spPr>
          <a:xfrm>
            <a:off x="194505" y="4501215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Reservoir 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시약 보관소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398" name="그림 397">
            <a:extLst>
              <a:ext uri="{FF2B5EF4-FFF2-40B4-BE49-F238E27FC236}">
                <a16:creationId xmlns:a16="http://schemas.microsoft.com/office/drawing/2014/main" id="{71713DA1-A025-474B-9281-B32C6057F6A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598" y="3373157"/>
            <a:ext cx="799180" cy="1010801"/>
          </a:xfrm>
          <a:prstGeom prst="rect">
            <a:avLst/>
          </a:prstGeom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E9D2D03C-FF8C-4A2C-B736-B1BF0D106204}"/>
              </a:ext>
            </a:extLst>
          </p:cNvPr>
          <p:cNvSpPr txBox="1"/>
          <p:nvPr/>
        </p:nvSpPr>
        <p:spPr>
          <a:xfrm>
            <a:off x="1556938" y="4499629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Pump (actuator)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이송 장치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400" name="그림 399">
            <a:extLst>
              <a:ext uri="{FF2B5EF4-FFF2-40B4-BE49-F238E27FC236}">
                <a16:creationId xmlns:a16="http://schemas.microsoft.com/office/drawing/2014/main" id="{319B1276-FFE4-4102-94AF-D23E66B9447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3242" y="3404556"/>
            <a:ext cx="1086002" cy="848701"/>
          </a:xfrm>
          <a:prstGeom prst="rect">
            <a:avLst/>
          </a:prstGeom>
        </p:spPr>
      </p:pic>
      <p:sp>
        <p:nvSpPr>
          <p:cNvPr id="401" name="TextBox 400">
            <a:extLst>
              <a:ext uri="{FF2B5EF4-FFF2-40B4-BE49-F238E27FC236}">
                <a16:creationId xmlns:a16="http://schemas.microsoft.com/office/drawing/2014/main" id="{73EFDE00-9D0A-4660-BA62-3709D166E9B3}"/>
              </a:ext>
            </a:extLst>
          </p:cNvPr>
          <p:cNvSpPr txBox="1"/>
          <p:nvPr/>
        </p:nvSpPr>
        <p:spPr>
          <a:xfrm>
            <a:off x="2883194" y="4467311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Valve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제어</a:t>
            </a:r>
            <a:r>
              <a:rPr lang="en-US" altLang="ko-KR" sz="1500" dirty="0">
                <a:latin typeface="Century Gothic" panose="020B0502020202020204" pitchFamily="34" charset="0"/>
              </a:rPr>
              <a:t> </a:t>
            </a:r>
            <a:r>
              <a:rPr lang="ko-KR" altLang="en-US" sz="1500" dirty="0">
                <a:latin typeface="Century Gothic" panose="020B0502020202020204" pitchFamily="34" charset="0"/>
              </a:rPr>
              <a:t>장치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10248" name="Picture 8" descr="https://static.thenounproject.com/png/186061-200.png">
            <a:extLst>
              <a:ext uri="{FF2B5EF4-FFF2-40B4-BE49-F238E27FC236}">
                <a16:creationId xmlns:a16="http://schemas.microsoft.com/office/drawing/2014/main" id="{FD081779-A93B-4172-B2FD-5D34CCCA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99" y="3079700"/>
            <a:ext cx="1408956" cy="14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D95BB46D-7003-402C-81D0-21426996A467}"/>
              </a:ext>
            </a:extLst>
          </p:cNvPr>
          <p:cNvSpPr txBox="1"/>
          <p:nvPr/>
        </p:nvSpPr>
        <p:spPr>
          <a:xfrm>
            <a:off x="4034084" y="4488656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Mixer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교반 장치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10252" name="Picture 12" descr="https://static.thenounproject.com/png/1156439-200.png">
            <a:extLst>
              <a:ext uri="{FF2B5EF4-FFF2-40B4-BE49-F238E27FC236}">
                <a16:creationId xmlns:a16="http://schemas.microsoft.com/office/drawing/2014/main" id="{80090F68-780C-4B11-9FCE-A0C01787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41" y="3404556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>
            <a:extLst>
              <a:ext uri="{FF2B5EF4-FFF2-40B4-BE49-F238E27FC236}">
                <a16:creationId xmlns:a16="http://schemas.microsoft.com/office/drawing/2014/main" id="{B5BE3191-9ACA-410A-AB1E-3A096A0DCCD7}"/>
              </a:ext>
            </a:extLst>
          </p:cNvPr>
          <p:cNvSpPr txBox="1"/>
          <p:nvPr/>
        </p:nvSpPr>
        <p:spPr>
          <a:xfrm>
            <a:off x="5271623" y="4477984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Chamber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반응장소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931337A2-8C37-4470-96AE-2669445B5A75}"/>
              </a:ext>
            </a:extLst>
          </p:cNvPr>
          <p:cNvSpPr/>
          <p:nvPr/>
        </p:nvSpPr>
        <p:spPr>
          <a:xfrm>
            <a:off x="169628" y="777403"/>
            <a:ext cx="11671292" cy="4661943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E992D8EA-8F2F-48AD-A104-E912E3515051}"/>
              </a:ext>
            </a:extLst>
          </p:cNvPr>
          <p:cNvSpPr txBox="1"/>
          <p:nvPr/>
        </p:nvSpPr>
        <p:spPr>
          <a:xfrm>
            <a:off x="9780699" y="783424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6962A6-8E2A-40FA-8D2F-0076E745777F}"/>
              </a:ext>
            </a:extLst>
          </p:cNvPr>
          <p:cNvSpPr/>
          <p:nvPr/>
        </p:nvSpPr>
        <p:spPr>
          <a:xfrm>
            <a:off x="3602014" y="5468341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Developing Platform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>
                <a:latin typeface="Century Gothic" panose="020B0502020202020204" pitchFamily="34" charset="0"/>
              </a:rPr>
              <a:t>for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>
                <a:latin typeface="Century Gothic" panose="020B0502020202020204" pitchFamily="34" charset="0"/>
              </a:rPr>
              <a:t>Sample Preparation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63518F-C68D-439B-9111-4910D1A4396B}"/>
              </a:ext>
            </a:extLst>
          </p:cNvPr>
          <p:cNvSpPr/>
          <p:nvPr/>
        </p:nvSpPr>
        <p:spPr>
          <a:xfrm>
            <a:off x="3033706" y="5866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시료에서 분석물질을 추출할 수 있는 플랫폼 개발 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476173" y="3431838"/>
            <a:ext cx="1714500" cy="1595496"/>
            <a:chOff x="6904532" y="3448194"/>
            <a:chExt cx="1714500" cy="1595496"/>
          </a:xfrm>
        </p:grpSpPr>
        <p:pic>
          <p:nvPicPr>
            <p:cNvPr id="10254" name="Picture 14" descr="https://static.thenounproject.com/png/1866028-200.png">
              <a:extLst>
                <a:ext uri="{FF2B5EF4-FFF2-40B4-BE49-F238E27FC236}">
                  <a16:creationId xmlns:a16="http://schemas.microsoft.com/office/drawing/2014/main" id="{77D4C1C0-E39E-438C-9555-A3729DEA1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0874" y="3448194"/>
              <a:ext cx="739271" cy="73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EB4CA50D-ED2E-4DC2-944C-F0802CB36BB1}"/>
                </a:ext>
              </a:extLst>
            </p:cNvPr>
            <p:cNvSpPr txBox="1"/>
            <p:nvPr/>
          </p:nvSpPr>
          <p:spPr>
            <a:xfrm>
              <a:off x="6904532" y="4489692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Waste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폐기장소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411" name="Picture 18" descr="https://static.thenounproject.com/png/590605-200.png">
            <a:extLst>
              <a:ext uri="{FF2B5EF4-FFF2-40B4-BE49-F238E27FC236}">
                <a16:creationId xmlns:a16="http://schemas.microsoft.com/office/drawing/2014/main" id="{0B410D32-4D92-4D12-9F0B-38F0C2EB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0" y="1597338"/>
            <a:ext cx="1120652" cy="11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atic.thenounproject.com/png/1743407-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29" y="3373157"/>
            <a:ext cx="905644" cy="9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4CA50D-ED2E-4DC2-944C-F0802CB36BB1}"/>
              </a:ext>
            </a:extLst>
          </p:cNvPr>
          <p:cNvSpPr txBox="1"/>
          <p:nvPr/>
        </p:nvSpPr>
        <p:spPr>
          <a:xfrm>
            <a:off x="7736261" y="4487832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entury Gothic" panose="020B0502020202020204" pitchFamily="34" charset="0"/>
              </a:rPr>
              <a:t>Vent</a:t>
            </a:r>
          </a:p>
          <a:p>
            <a:pPr algn="ctr"/>
            <a:r>
              <a:rPr lang="ko-KR" altLang="en-US" sz="1500" dirty="0" smtClean="0">
                <a:latin typeface="Century Gothic" panose="020B0502020202020204" pitchFamily="34" charset="0"/>
              </a:rPr>
              <a:t>공기 배출</a:t>
            </a:r>
            <a:r>
              <a:rPr lang="en-US" altLang="ko-KR" sz="1500" dirty="0" smtClean="0">
                <a:latin typeface="Century Gothic" panose="020B0502020202020204" pitchFamily="34" charset="0"/>
              </a:rPr>
              <a:t> 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5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6AECC-F8A5-4A13-964D-A7F06A8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Silica coated Magnetic Bead </a:t>
            </a:r>
            <a:r>
              <a:rPr lang="ko-KR" altLang="en-US" dirty="0"/>
              <a:t>를 이용한 </a:t>
            </a:r>
            <a:r>
              <a:rPr lang="en-US" altLang="ko-KR" dirty="0"/>
              <a:t>Sample prep </a:t>
            </a:r>
            <a:r>
              <a:rPr lang="ko-KR" altLang="en-US" dirty="0"/>
              <a:t>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8A800-F5E8-48D3-92FC-5D7200258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D03CD7C-60D9-4FFE-B381-170645AC6876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C58224-C09D-4021-A63E-B45E1B2CDC9D}"/>
              </a:ext>
            </a:extLst>
          </p:cNvPr>
          <p:cNvGrpSpPr/>
          <p:nvPr/>
        </p:nvGrpSpPr>
        <p:grpSpPr>
          <a:xfrm>
            <a:off x="5882640" y="1852356"/>
            <a:ext cx="2857223" cy="3414897"/>
            <a:chOff x="7015903" y="766739"/>
            <a:chExt cx="4705350" cy="52981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974A1C-11ED-46C0-891D-D9C06FE4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5903" y="766739"/>
              <a:ext cx="4705350" cy="2962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7994FB-2D94-4777-B99B-3F4266AF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2103" y="3578836"/>
              <a:ext cx="4629150" cy="24860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D096E4-9B32-4FA0-8FC1-217950AC1CC7}"/>
                </a:ext>
              </a:extLst>
            </p:cNvPr>
            <p:cNvSpPr/>
            <p:nvPr/>
          </p:nvSpPr>
          <p:spPr>
            <a:xfrm>
              <a:off x="8109373" y="766739"/>
              <a:ext cx="386873" cy="62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7AE47E-DFE3-425E-AFDC-AA18A25B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921" y="3486126"/>
              <a:ext cx="314325" cy="48577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F53AA1-9FF5-4277-BA77-2CF6B8AC7F4D}"/>
              </a:ext>
            </a:extLst>
          </p:cNvPr>
          <p:cNvGrpSpPr/>
          <p:nvPr/>
        </p:nvGrpSpPr>
        <p:grpSpPr>
          <a:xfrm>
            <a:off x="142240" y="1838532"/>
            <a:ext cx="3168143" cy="3414896"/>
            <a:chOff x="-1006788" y="350837"/>
            <a:chExt cx="3903023" cy="42516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8E290C-46D4-4325-AD9B-162F48DB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06788" y="350837"/>
              <a:ext cx="3903023" cy="425164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E0DAE-70B3-4264-9F14-5A5021B29268}"/>
                </a:ext>
              </a:extLst>
            </p:cNvPr>
            <p:cNvSpPr/>
            <p:nvPr/>
          </p:nvSpPr>
          <p:spPr>
            <a:xfrm>
              <a:off x="0" y="2153920"/>
              <a:ext cx="386873" cy="48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79FBF2-37F7-44CA-A1C1-C7E026D6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129" y="2134038"/>
            <a:ext cx="3073930" cy="27702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93E389-5B06-4156-A10E-C86433B0A599}"/>
              </a:ext>
            </a:extLst>
          </p:cNvPr>
          <p:cNvSpPr/>
          <p:nvPr/>
        </p:nvSpPr>
        <p:spPr>
          <a:xfrm>
            <a:off x="9260471" y="1026097"/>
            <a:ext cx="313839" cy="378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687991-C811-45A1-A163-5E957A45A10C}"/>
              </a:ext>
            </a:extLst>
          </p:cNvPr>
          <p:cNvSpPr/>
          <p:nvPr/>
        </p:nvSpPr>
        <p:spPr>
          <a:xfrm>
            <a:off x="1473200" y="260096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834D-F7CB-4443-AC96-66B228C1629E}"/>
              </a:ext>
            </a:extLst>
          </p:cNvPr>
          <p:cNvSpPr txBox="1"/>
          <p:nvPr/>
        </p:nvSpPr>
        <p:spPr>
          <a:xfrm>
            <a:off x="1430249" y="2483311"/>
            <a:ext cx="21573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Whole Blood 100㎕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+Proteinase  K (15mg/㎕)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16E787-D923-4F3C-9754-40B91C104EBA}"/>
              </a:ext>
            </a:extLst>
          </p:cNvPr>
          <p:cNvSpPr/>
          <p:nvPr/>
        </p:nvSpPr>
        <p:spPr>
          <a:xfrm>
            <a:off x="1516151" y="4164677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E2788-059C-4181-A0AA-A9C5FD74919A}"/>
              </a:ext>
            </a:extLst>
          </p:cNvPr>
          <p:cNvSpPr txBox="1"/>
          <p:nvPr/>
        </p:nvSpPr>
        <p:spPr>
          <a:xfrm>
            <a:off x="1473200" y="4047028"/>
            <a:ext cx="21573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+MB 100㎕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 (</a:t>
            </a:r>
            <a:r>
              <a:rPr lang="en-US" altLang="ko-KR" sz="1050" dirty="0" err="1">
                <a:solidFill>
                  <a:srgbClr val="FF0000"/>
                </a:solidFill>
              </a:rPr>
              <a:t>Vortexing</a:t>
            </a:r>
            <a:r>
              <a:rPr lang="en-US" altLang="ko-KR" sz="1050" dirty="0">
                <a:solidFill>
                  <a:srgbClr val="FF0000"/>
                </a:solidFill>
              </a:rPr>
              <a:t>, 10 sec)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FA296-EF69-4590-B786-5B17127BFEF8}"/>
              </a:ext>
            </a:extLst>
          </p:cNvPr>
          <p:cNvSpPr/>
          <p:nvPr/>
        </p:nvSpPr>
        <p:spPr>
          <a:xfrm>
            <a:off x="4107219" y="222750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74086-B2E0-435A-A674-8318228E43D0}"/>
              </a:ext>
            </a:extLst>
          </p:cNvPr>
          <p:cNvSpPr txBox="1"/>
          <p:nvPr/>
        </p:nvSpPr>
        <p:spPr>
          <a:xfrm>
            <a:off x="4079143" y="2464191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+100% EtOH 200㎕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32E2D1-70A8-431E-BD39-8270E2970259}"/>
              </a:ext>
            </a:extLst>
          </p:cNvPr>
          <p:cNvSpPr/>
          <p:nvPr/>
        </p:nvSpPr>
        <p:spPr>
          <a:xfrm>
            <a:off x="4231330" y="3479798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BCD5F-CBCB-4F03-8888-92110638939F}"/>
              </a:ext>
            </a:extLst>
          </p:cNvPr>
          <p:cNvSpPr txBox="1"/>
          <p:nvPr/>
        </p:nvSpPr>
        <p:spPr>
          <a:xfrm>
            <a:off x="4264214" y="3726649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Magnetic Bead 30㎕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C1EAA7-A320-43A5-89C8-796D8BDEBC0D}"/>
              </a:ext>
            </a:extLst>
          </p:cNvPr>
          <p:cNvSpPr/>
          <p:nvPr/>
        </p:nvSpPr>
        <p:spPr>
          <a:xfrm>
            <a:off x="7195437" y="194810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A2EF2-B7CD-408C-B236-860C8E963DF0}"/>
              </a:ext>
            </a:extLst>
          </p:cNvPr>
          <p:cNvSpPr txBox="1"/>
          <p:nvPr/>
        </p:nvSpPr>
        <p:spPr>
          <a:xfrm>
            <a:off x="7167361" y="2164471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+MBW 250㎕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2C3A7B-8076-49D1-B953-F37A0FE279C3}"/>
              </a:ext>
            </a:extLst>
          </p:cNvPr>
          <p:cNvSpPr/>
          <p:nvPr/>
        </p:nvSpPr>
        <p:spPr>
          <a:xfrm>
            <a:off x="7295868" y="3829307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05FA5-B2B5-4B5B-8C9A-2ECB9D513683}"/>
              </a:ext>
            </a:extLst>
          </p:cNvPr>
          <p:cNvSpPr txBox="1"/>
          <p:nvPr/>
        </p:nvSpPr>
        <p:spPr>
          <a:xfrm>
            <a:off x="7267792" y="4055838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+MW1 375㎕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FC0BA6-1B16-44A0-95C5-F69A18E7E18C}"/>
              </a:ext>
            </a:extLst>
          </p:cNvPr>
          <p:cNvGrpSpPr/>
          <p:nvPr/>
        </p:nvGrpSpPr>
        <p:grpSpPr>
          <a:xfrm>
            <a:off x="8781462" y="1010935"/>
            <a:ext cx="2857222" cy="5349225"/>
            <a:chOff x="8903382" y="1010935"/>
            <a:chExt cx="2679018" cy="529997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DD68BE-4BB8-4DCB-8FFE-7BB0A818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82" y="1018864"/>
              <a:ext cx="2679018" cy="5292050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A4FA220-A289-4E53-8CA9-2A7F5B8163FE}"/>
                </a:ext>
              </a:extLst>
            </p:cNvPr>
            <p:cNvSpPr/>
            <p:nvPr/>
          </p:nvSpPr>
          <p:spPr>
            <a:xfrm rot="5400000">
              <a:off x="9367151" y="933958"/>
              <a:ext cx="213360" cy="367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4F87E9-F32C-49A5-AF45-224019EDD5EC}"/>
              </a:ext>
            </a:extLst>
          </p:cNvPr>
          <p:cNvSpPr/>
          <p:nvPr/>
        </p:nvSpPr>
        <p:spPr>
          <a:xfrm>
            <a:off x="10092355" y="1076676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9797A-AE99-4D14-B29A-271FCABB70DA}"/>
              </a:ext>
            </a:extLst>
          </p:cNvPr>
          <p:cNvSpPr txBox="1"/>
          <p:nvPr/>
        </p:nvSpPr>
        <p:spPr>
          <a:xfrm>
            <a:off x="10064279" y="1293268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+MW2 375㎕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B6E2BD-ED16-4338-8324-E700FDBE76D3}"/>
              </a:ext>
            </a:extLst>
          </p:cNvPr>
          <p:cNvSpPr/>
          <p:nvPr/>
        </p:nvSpPr>
        <p:spPr>
          <a:xfrm>
            <a:off x="10090739" y="4130133"/>
            <a:ext cx="1626636" cy="1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5547-9B09-4A0D-B4E4-6E82EDCC72D1}"/>
              </a:ext>
            </a:extLst>
          </p:cNvPr>
          <p:cNvSpPr txBox="1"/>
          <p:nvPr/>
        </p:nvSpPr>
        <p:spPr>
          <a:xfrm>
            <a:off x="10062663" y="4077508"/>
            <a:ext cx="215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ME 50㎕ </a:t>
            </a:r>
            <a:r>
              <a:rPr lang="ko-KR" altLang="en-US" sz="1000" dirty="0">
                <a:solidFill>
                  <a:srgbClr val="FF0000"/>
                </a:solidFill>
              </a:rPr>
              <a:t>첨가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</a:rPr>
              <a:t>Vortexing</a:t>
            </a:r>
            <a:r>
              <a:rPr lang="en-US" altLang="ko-KR" sz="1000" dirty="0">
                <a:solidFill>
                  <a:srgbClr val="FF0000"/>
                </a:solidFill>
              </a:rPr>
              <a:t> 10sec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889627"/>
            <a:ext cx="6252890" cy="3714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PCR </a:t>
            </a:r>
            <a:r>
              <a:rPr lang="ko-KR" altLang="en-US" dirty="0"/>
              <a:t>로 분석 왜</a:t>
            </a:r>
            <a:r>
              <a:rPr lang="en-US" altLang="ko-KR" dirty="0"/>
              <a:t>? </a:t>
            </a:r>
            <a:r>
              <a:rPr lang="ko-KR" altLang="en-US" dirty="0"/>
              <a:t>양이 작으니까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qPCR or </a:t>
            </a:r>
            <a:r>
              <a:rPr lang="en-US" altLang="ko-KR" dirty="0" err="1"/>
              <a:t>dPCR</a:t>
            </a:r>
            <a:r>
              <a:rPr lang="en-US" altLang="ko-KR" dirty="0"/>
              <a:t> </a:t>
            </a:r>
            <a:r>
              <a:rPr lang="ko-KR" altLang="en-US" dirty="0"/>
              <a:t>로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Picture 10" descr="https://static.thenounproject.com/png/583274-200.png">
            <a:extLst>
              <a:ext uri="{FF2B5EF4-FFF2-40B4-BE49-F238E27FC236}">
                <a16:creationId xmlns:a16="http://schemas.microsoft.com/office/drawing/2014/main" id="{391EF96F-9AA2-48CE-85AF-F1FE916C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34" y="1615476"/>
            <a:ext cx="1062419" cy="9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https://static.thenounproject.com/png/793630-200.png">
            <a:extLst>
              <a:ext uri="{FF2B5EF4-FFF2-40B4-BE49-F238E27FC236}">
                <a16:creationId xmlns:a16="http://schemas.microsoft.com/office/drawing/2014/main" id="{6D64086C-E5FA-4F55-8419-E7A26DD4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63147" y="1694529"/>
            <a:ext cx="772448" cy="90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static.thenounproject.com/png/583274-200.png">
            <a:extLst>
              <a:ext uri="{FF2B5EF4-FFF2-40B4-BE49-F238E27FC236}">
                <a16:creationId xmlns:a16="http://schemas.microsoft.com/office/drawing/2014/main" id="{391EF96F-9AA2-48CE-85AF-F1FE916C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85" y="1018385"/>
            <a:ext cx="1062419" cy="9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527</Words>
  <Application>Microsoft Office PowerPoint</Application>
  <PresentationFormat>와이드스크린</PresentationFormat>
  <Paragraphs>212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Silica coated Magnetic Bead 를 이용한 Sample prep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454</cp:revision>
  <cp:lastPrinted>2017-10-13T07:52:22Z</cp:lastPrinted>
  <dcterms:created xsi:type="dcterms:W3CDTF">2017-09-12T04:39:16Z</dcterms:created>
  <dcterms:modified xsi:type="dcterms:W3CDTF">2018-10-22T15:59:50Z</dcterms:modified>
</cp:coreProperties>
</file>