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9" r:id="rId2"/>
    <p:sldId id="257" r:id="rId3"/>
    <p:sldId id="258" r:id="rId4"/>
    <p:sldId id="261" r:id="rId5"/>
    <p:sldId id="260" r:id="rId6"/>
    <p:sldId id="262" r:id="rId7"/>
    <p:sldId id="263" r:id="rId8"/>
    <p:sldId id="264" r:id="rId9"/>
    <p:sldId id="270"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nandha%20kuma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nandha%20kuma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title>
    <c:view3D>
      <c:rotX val="30"/>
      <c:perspective val="30"/>
    </c:view3D>
    <c:plotArea>
      <c:layout/>
      <c:pie3DChart>
        <c:varyColors val="1"/>
        <c:ser>
          <c:idx val="0"/>
          <c:order val="0"/>
          <c:tx>
            <c:strRef>
              <c:f>Sheet1!$C$3</c:f>
              <c:strCache>
                <c:ptCount val="1"/>
                <c:pt idx="0">
                  <c:v>Opening count</c:v>
                </c:pt>
              </c:strCache>
            </c:strRef>
          </c:tx>
          <c:explosion val="25"/>
          <c:cat>
            <c:multiLvlStrRef>
              <c:f>Sheet1!$A$4:$B$15</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Sheet1!$C$4:$C$15</c:f>
              <c:numCache>
                <c:formatCode>General</c:formatCode>
                <c:ptCount val="12"/>
                <c:pt idx="0">
                  <c:v>150</c:v>
                </c:pt>
                <c:pt idx="1">
                  <c:v>170</c:v>
                </c:pt>
                <c:pt idx="2">
                  <c:v>181</c:v>
                </c:pt>
                <c:pt idx="3">
                  <c:v>183</c:v>
                </c:pt>
                <c:pt idx="4">
                  <c:v>190</c:v>
                </c:pt>
                <c:pt idx="5">
                  <c:v>197</c:v>
                </c:pt>
                <c:pt idx="6">
                  <c:v>214</c:v>
                </c:pt>
                <c:pt idx="7">
                  <c:v>221</c:v>
                </c:pt>
                <c:pt idx="8">
                  <c:v>235</c:v>
                </c:pt>
                <c:pt idx="9">
                  <c:v>234</c:v>
                </c:pt>
                <c:pt idx="10">
                  <c:v>249</c:v>
                </c:pt>
                <c:pt idx="11">
                  <c:v>257</c:v>
                </c:pt>
              </c:numCache>
            </c:numRef>
          </c:val>
        </c:ser>
        <c:ser>
          <c:idx val="1"/>
          <c:order val="1"/>
          <c:explosion val="25"/>
          <c:cat>
            <c:multiLvlStrRef>
              <c:f>Sheet1!$A$4:$B$15</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Sheet1!$D$4:$D$15</c:f>
              <c:numCache>
                <c:formatCode>General</c:formatCode>
                <c:ptCount val="12"/>
                <c:pt idx="0">
                  <c:v>30</c:v>
                </c:pt>
                <c:pt idx="1">
                  <c:v>15</c:v>
                </c:pt>
                <c:pt idx="2">
                  <c:v>7</c:v>
                </c:pt>
                <c:pt idx="3">
                  <c:v>19</c:v>
                </c:pt>
                <c:pt idx="4">
                  <c:v>17</c:v>
                </c:pt>
                <c:pt idx="5">
                  <c:v>19</c:v>
                </c:pt>
                <c:pt idx="6">
                  <c:v>15</c:v>
                </c:pt>
                <c:pt idx="7">
                  <c:v>15</c:v>
                </c:pt>
                <c:pt idx="8">
                  <c:v>12</c:v>
                </c:pt>
                <c:pt idx="9">
                  <c:v>17</c:v>
                </c:pt>
                <c:pt idx="10">
                  <c:v>20</c:v>
                </c:pt>
                <c:pt idx="11">
                  <c:v>16</c:v>
                </c:pt>
              </c:numCache>
            </c:numRef>
          </c:val>
        </c:ser>
        <c:ser>
          <c:idx val="2"/>
          <c:order val="2"/>
          <c:explosion val="25"/>
          <c:cat>
            <c:multiLvlStrRef>
              <c:f>Sheet1!$A$4:$B$15</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Sheet1!$E$4:$E$15</c:f>
              <c:numCache>
                <c:formatCode>General</c:formatCode>
                <c:ptCount val="12"/>
                <c:pt idx="0">
                  <c:v>10</c:v>
                </c:pt>
                <c:pt idx="1">
                  <c:v>4</c:v>
                </c:pt>
                <c:pt idx="2">
                  <c:v>5</c:v>
                </c:pt>
                <c:pt idx="3">
                  <c:v>12</c:v>
                </c:pt>
                <c:pt idx="4">
                  <c:v>10</c:v>
                </c:pt>
                <c:pt idx="5">
                  <c:v>2</c:v>
                </c:pt>
                <c:pt idx="6">
                  <c:v>8</c:v>
                </c:pt>
                <c:pt idx="7">
                  <c:v>1</c:v>
                </c:pt>
                <c:pt idx="8">
                  <c:v>13</c:v>
                </c:pt>
                <c:pt idx="9">
                  <c:v>2</c:v>
                </c:pt>
                <c:pt idx="10">
                  <c:v>12</c:v>
                </c:pt>
                <c:pt idx="11">
                  <c:v>13</c:v>
                </c:pt>
              </c:numCache>
            </c:numRef>
          </c:val>
        </c:ser>
        <c:ser>
          <c:idx val="3"/>
          <c:order val="3"/>
          <c:explosion val="25"/>
          <c:cat>
            <c:multiLvlStrRef>
              <c:f>Sheet1!$A$4:$B$15</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Sheet1!$F$4:$F$15</c:f>
              <c:numCache>
                <c:formatCode>General</c:formatCode>
                <c:ptCount val="12"/>
                <c:pt idx="0">
                  <c:v>170</c:v>
                </c:pt>
                <c:pt idx="1">
                  <c:v>181</c:v>
                </c:pt>
                <c:pt idx="2">
                  <c:v>183</c:v>
                </c:pt>
                <c:pt idx="3">
                  <c:v>190</c:v>
                </c:pt>
                <c:pt idx="4">
                  <c:v>197</c:v>
                </c:pt>
                <c:pt idx="5">
                  <c:v>214</c:v>
                </c:pt>
                <c:pt idx="6">
                  <c:v>221</c:v>
                </c:pt>
                <c:pt idx="7">
                  <c:v>235</c:v>
                </c:pt>
                <c:pt idx="8">
                  <c:v>234</c:v>
                </c:pt>
                <c:pt idx="9">
                  <c:v>249</c:v>
                </c:pt>
                <c:pt idx="10">
                  <c:v>257</c:v>
                </c:pt>
                <c:pt idx="11">
                  <c:v>260</c:v>
                </c:pt>
              </c:numCache>
            </c:numRef>
          </c:val>
        </c:ser>
        <c:ser>
          <c:idx val="4"/>
          <c:order val="4"/>
          <c:explosion val="25"/>
          <c:cat>
            <c:multiLvlStrRef>
              <c:f>Sheet1!$A$4:$B$15</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Sheet1!$G$4:$G$15</c:f>
              <c:numCache>
                <c:formatCode>General</c:formatCode>
                <c:ptCount val="12"/>
                <c:pt idx="0">
                  <c:v>160</c:v>
                </c:pt>
                <c:pt idx="1">
                  <c:v>175.5</c:v>
                </c:pt>
                <c:pt idx="2">
                  <c:v>182</c:v>
                </c:pt>
                <c:pt idx="3">
                  <c:v>186.5</c:v>
                </c:pt>
                <c:pt idx="4">
                  <c:v>193.5</c:v>
                </c:pt>
                <c:pt idx="5">
                  <c:v>205.5</c:v>
                </c:pt>
                <c:pt idx="6">
                  <c:v>217.5</c:v>
                </c:pt>
                <c:pt idx="7">
                  <c:v>228</c:v>
                </c:pt>
                <c:pt idx="8">
                  <c:v>234.5</c:v>
                </c:pt>
                <c:pt idx="9">
                  <c:v>241.5</c:v>
                </c:pt>
                <c:pt idx="10">
                  <c:v>253</c:v>
                </c:pt>
                <c:pt idx="11">
                  <c:v>258.5</c:v>
                </c:pt>
              </c:numCache>
            </c:numRef>
          </c:val>
        </c:ser>
        <c:ser>
          <c:idx val="5"/>
          <c:order val="5"/>
          <c:explosion val="25"/>
          <c:cat>
            <c:multiLvlStrRef>
              <c:f>Sheet1!$A$4:$B$15</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Sheet1!$H$4:$H$15</c:f>
              <c:numCache>
                <c:formatCode>0</c:formatCode>
                <c:ptCount val="12"/>
                <c:pt idx="0">
                  <c:v>6.25</c:v>
                </c:pt>
                <c:pt idx="1">
                  <c:v>2.2792022792022792</c:v>
                </c:pt>
                <c:pt idx="2">
                  <c:v>2.7472527472527473</c:v>
                </c:pt>
                <c:pt idx="3">
                  <c:v>6.4343163538873993</c:v>
                </c:pt>
                <c:pt idx="4">
                  <c:v>5.1679586563307494</c:v>
                </c:pt>
                <c:pt idx="5">
                  <c:v>0.97323600973236013</c:v>
                </c:pt>
                <c:pt idx="6">
                  <c:v>3.6781609195402298</c:v>
                </c:pt>
                <c:pt idx="7">
                  <c:v>0.43859649122807015</c:v>
                </c:pt>
                <c:pt idx="8">
                  <c:v>5.5437100213219619</c:v>
                </c:pt>
                <c:pt idx="9">
                  <c:v>0.82815734989648038</c:v>
                </c:pt>
                <c:pt idx="10">
                  <c:v>4.7430830039525684</c:v>
                </c:pt>
                <c:pt idx="11">
                  <c:v>5.029013539651837</c:v>
                </c:pt>
              </c:numCache>
            </c:numRef>
          </c:val>
        </c:ser>
      </c:pie3DChart>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title>
    <c:plotArea>
      <c:layout/>
      <c:areaChart>
        <c:grouping val="standard"/>
        <c:ser>
          <c:idx val="0"/>
          <c:order val="0"/>
          <c:tx>
            <c:strRef>
              <c:f>Sheet1!$H$3</c:f>
              <c:strCache>
                <c:ptCount val="1"/>
                <c:pt idx="0">
                  <c:v>Attrition</c:v>
                </c:pt>
              </c:strCache>
            </c:strRef>
          </c:tx>
          <c:spPr>
            <a:solidFill>
              <a:srgbClr val="00B0F0"/>
            </a:solidFill>
          </c:spPr>
          <c:val>
            <c:numRef>
              <c:f>Sheet1!$H$4:$H$15</c:f>
              <c:numCache>
                <c:formatCode>0</c:formatCode>
                <c:ptCount val="12"/>
                <c:pt idx="0">
                  <c:v>6.25</c:v>
                </c:pt>
                <c:pt idx="1">
                  <c:v>2.2792022792022792</c:v>
                </c:pt>
                <c:pt idx="2">
                  <c:v>2.7472527472527473</c:v>
                </c:pt>
                <c:pt idx="3">
                  <c:v>6.4343163538873993</c:v>
                </c:pt>
                <c:pt idx="4">
                  <c:v>5.1679586563307494</c:v>
                </c:pt>
                <c:pt idx="5">
                  <c:v>0.97323600973236013</c:v>
                </c:pt>
                <c:pt idx="6">
                  <c:v>3.6781609195402298</c:v>
                </c:pt>
                <c:pt idx="7">
                  <c:v>0.43859649122807015</c:v>
                </c:pt>
                <c:pt idx="8">
                  <c:v>5.5437100213219619</c:v>
                </c:pt>
                <c:pt idx="9">
                  <c:v>0.82815734989648038</c:v>
                </c:pt>
                <c:pt idx="10">
                  <c:v>4.7430830039525684</c:v>
                </c:pt>
                <c:pt idx="11">
                  <c:v>5.029013539651837</c:v>
                </c:pt>
              </c:numCache>
            </c:numRef>
          </c:val>
        </c:ser>
        <c:axId val="102832384"/>
        <c:axId val="103577472"/>
      </c:areaChart>
      <c:catAx>
        <c:axId val="102832384"/>
        <c:scaling>
          <c:orientation val="minMax"/>
        </c:scaling>
        <c:axPos val="b"/>
        <c:tickLblPos val="nextTo"/>
        <c:crossAx val="103577472"/>
        <c:crosses val="autoZero"/>
        <c:auto val="1"/>
        <c:lblAlgn val="ctr"/>
        <c:lblOffset val="100"/>
      </c:catAx>
      <c:valAx>
        <c:axId val="103577472"/>
        <c:scaling>
          <c:orientation val="minMax"/>
        </c:scaling>
        <c:axPos val="l"/>
        <c:majorGridlines/>
        <c:numFmt formatCode="0" sourceLinked="1"/>
        <c:tickLblPos val="nextTo"/>
        <c:crossAx val="102832384"/>
        <c:crosses val="autoZero"/>
        <c:crossBetween val="midCat"/>
      </c:valAx>
    </c:plotArea>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B75DF569-A088-471A-AB44-6916755CD924}" type="datetimeFigureOut">
              <a:rPr lang="en-US" smtClean="0"/>
              <a:t>8/30/2024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5DEBC2E-686D-4B26-8CEB-05DFF4D827B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5DF569-A088-471A-AB44-6916755CD924}" type="datetimeFigureOut">
              <a:rPr lang="en-US" smtClean="0"/>
              <a:t>8/30/2024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DEBC2E-686D-4B26-8CEB-05DFF4D827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B75DF569-A088-471A-AB44-6916755CD924}" type="datetimeFigureOut">
              <a:rPr lang="en-US" smtClean="0"/>
              <a:t>8/30/2024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5DEBC2E-686D-4B26-8CEB-05DFF4D827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5DF569-A088-471A-AB44-6916755CD924}" type="datetimeFigureOut">
              <a:rPr lang="en-US" smtClean="0"/>
              <a:t>8/30/2024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DEBC2E-686D-4B26-8CEB-05DFF4D827B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75DF569-A088-471A-AB44-6916755CD924}" type="datetimeFigureOut">
              <a:rPr lang="en-US" smtClean="0"/>
              <a:t>8/30/2024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05DEBC2E-686D-4B26-8CEB-05DFF4D827B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75DF569-A088-471A-AB44-6916755CD924}" type="datetimeFigureOut">
              <a:rPr lang="en-US" smtClean="0"/>
              <a:t>8/30/2024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DEBC2E-686D-4B26-8CEB-05DFF4D827B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75DF569-A088-471A-AB44-6916755CD924}" type="datetimeFigureOut">
              <a:rPr lang="en-US" smtClean="0"/>
              <a:t>8/30/2024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5DEBC2E-686D-4B26-8CEB-05DFF4D827B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75DF569-A088-471A-AB44-6916755CD924}" type="datetimeFigureOut">
              <a:rPr lang="en-US" smtClean="0"/>
              <a:t>8/30/2024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5DEBC2E-686D-4B26-8CEB-05DFF4D827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75DF569-A088-471A-AB44-6916755CD924}" type="datetimeFigureOut">
              <a:rPr lang="en-US" smtClean="0"/>
              <a:t>8/30/2024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05DEBC2E-686D-4B26-8CEB-05DFF4D827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75DF569-A088-471A-AB44-6916755CD924}" type="datetimeFigureOut">
              <a:rPr lang="en-US" smtClean="0"/>
              <a:t>8/30/2024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DEBC2E-686D-4B26-8CEB-05DFF4D827B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75DF569-A088-471A-AB44-6916755CD924}" type="datetimeFigureOut">
              <a:rPr lang="en-US" smtClean="0"/>
              <a:t>8/30/2024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DEBC2E-686D-4B26-8CEB-05DFF4D827B3}"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75DF569-A088-471A-AB44-6916755CD924}" type="datetimeFigureOut">
              <a:rPr lang="en-US" smtClean="0"/>
              <a:t>8/30/2024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5DEBC2E-686D-4B26-8CEB-05DFF4D827B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 DATA ANALYSIS USING EXCEL</a:t>
            </a:r>
            <a:endParaRPr lang="en-US" dirty="0"/>
          </a:p>
        </p:txBody>
      </p:sp>
      <p:sp>
        <p:nvSpPr>
          <p:cNvPr id="3" name="Content Placeholder 2"/>
          <p:cNvSpPr>
            <a:spLocks noGrp="1"/>
          </p:cNvSpPr>
          <p:nvPr>
            <p:ph idx="1"/>
          </p:nvPr>
        </p:nvSpPr>
        <p:spPr/>
        <p:txBody>
          <a:bodyPr/>
          <a:lstStyle/>
          <a:p>
            <a:pPr>
              <a:buNone/>
            </a:pPr>
            <a:r>
              <a:rPr lang="en-US" dirty="0"/>
              <a:t> </a:t>
            </a:r>
            <a:r>
              <a:rPr lang="en-US" dirty="0" smtClean="0">
                <a:solidFill>
                  <a:srgbClr val="7030A0"/>
                </a:solidFill>
              </a:rPr>
              <a:t>NAME   </a:t>
            </a:r>
            <a:r>
              <a:rPr lang="en-US" dirty="0" smtClean="0"/>
              <a:t>             :S. NANTHAKUMAR </a:t>
            </a:r>
          </a:p>
          <a:p>
            <a:pPr>
              <a:buNone/>
            </a:pPr>
            <a:r>
              <a:rPr lang="en-US" dirty="0" smtClean="0">
                <a:solidFill>
                  <a:srgbClr val="7030A0"/>
                </a:solidFill>
              </a:rPr>
              <a:t>REGSITER NO      :</a:t>
            </a:r>
            <a:r>
              <a:rPr lang="en-US" dirty="0" smtClean="0"/>
              <a:t> </a:t>
            </a:r>
            <a:r>
              <a:rPr lang="en-US" dirty="0" smtClean="0"/>
              <a:t>312220595,</a:t>
            </a:r>
            <a:r>
              <a:rPr lang="en-US" dirty="0" smtClean="0">
                <a:solidFill>
                  <a:srgbClr val="7030A0"/>
                </a:solidFill>
              </a:rPr>
              <a:t>	 </a:t>
            </a:r>
            <a:r>
              <a:rPr lang="en-US" dirty="0" smtClean="0"/>
              <a:t> 				         9E5CF6AAB6309C594AF4EBB3 </a:t>
            </a:r>
          </a:p>
          <a:p>
            <a:pPr>
              <a:buNone/>
            </a:pPr>
            <a:r>
              <a:rPr lang="en-US" dirty="0" smtClean="0">
                <a:solidFill>
                  <a:srgbClr val="7030A0"/>
                </a:solidFill>
              </a:rPr>
              <a:t>DEPARTMENT</a:t>
            </a:r>
            <a:r>
              <a:rPr lang="en-US" dirty="0" smtClean="0"/>
              <a:t>       :	B.COM 						(ACCOUNTING&amp;FINANCE) 3</a:t>
            </a:r>
            <a:r>
              <a:rPr lang="en-US" baseline="30000" dirty="0" smtClean="0"/>
              <a:t>RD</a:t>
            </a:r>
            <a:r>
              <a:rPr lang="en-US" dirty="0" smtClean="0"/>
              <a:t>                      			YEAR </a:t>
            </a:r>
          </a:p>
          <a:p>
            <a:pPr>
              <a:buNone/>
            </a:pPr>
            <a:r>
              <a:rPr lang="en-US" dirty="0" smtClean="0">
                <a:solidFill>
                  <a:srgbClr val="7030A0"/>
                </a:solidFill>
              </a:rPr>
              <a:t>COLLEGE  </a:t>
            </a:r>
            <a:r>
              <a:rPr lang="en-US" dirty="0" smtClean="0"/>
              <a:t>           :VALLAL P.T.LEE 					CHENGALVARAYA NAICKER 			ARTS AND SCIENCE COLLEGE 			CHOOLAI-600112.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approach</a:t>
            </a:r>
            <a:endParaRPr lang="en-US" dirty="0"/>
          </a:p>
        </p:txBody>
      </p:sp>
      <p:graphicFrame>
        <p:nvGraphicFramePr>
          <p:cNvPr id="3" name="Table 2"/>
          <p:cNvGraphicFramePr>
            <a:graphicFrameLocks noGrp="1"/>
          </p:cNvGraphicFramePr>
          <p:nvPr/>
        </p:nvGraphicFramePr>
        <p:xfrm>
          <a:off x="500034" y="1643050"/>
          <a:ext cx="7210949" cy="4635506"/>
        </p:xfrm>
        <a:graphic>
          <a:graphicData uri="http://schemas.openxmlformats.org/drawingml/2006/table">
            <a:tbl>
              <a:tblPr/>
              <a:tblGrid>
                <a:gridCol w="2013990"/>
                <a:gridCol w="722392"/>
                <a:gridCol w="938806"/>
                <a:gridCol w="755921"/>
                <a:gridCol w="633999"/>
                <a:gridCol w="585230"/>
                <a:gridCol w="853459"/>
                <a:gridCol w="707152"/>
              </a:tblGrid>
              <a:tr h="983210">
                <a:tc>
                  <a:txBody>
                    <a:bodyPr/>
                    <a:lstStyle/>
                    <a:p>
                      <a:pPr algn="ctr" fontAlgn="b"/>
                      <a:r>
                        <a:rPr lang="en-US" sz="1100" b="1" i="0" u="none" strike="noStrike" dirty="0" err="1">
                          <a:solidFill>
                            <a:srgbClr val="000000"/>
                          </a:solidFill>
                          <a:latin typeface="Times New Roman"/>
                        </a:rPr>
                        <a:t>S.No</a:t>
                      </a:r>
                      <a:endParaRPr lang="en-US" sz="1100" b="1" i="0" u="none" strike="noStrike" dirty="0">
                        <a:solidFill>
                          <a:srgbClr val="000000"/>
                        </a:solidFill>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Times New Roman"/>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latin typeface="Times New Roman"/>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Times New Roman"/>
                        </a:rPr>
                        <a:t>New Joiners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Times New Roman"/>
                        </a:rPr>
                        <a:t>Exit Emp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Times New Roman"/>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Times New Roman"/>
                        </a:rPr>
                        <a:t>avg.no.of Emp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Times New Roman"/>
                        </a:rPr>
                        <a:t>Attrition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358">
                <a:tc>
                  <a:txBody>
                    <a:bodyPr/>
                    <a:lstStyle/>
                    <a:p>
                      <a:pPr algn="ctr" fontAlgn="b"/>
                      <a:r>
                        <a:rPr lang="en-US" sz="11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358">
                <a:tc>
                  <a:txBody>
                    <a:bodyPr/>
                    <a:lstStyle/>
                    <a:p>
                      <a:pPr algn="ctr" fontAlgn="b"/>
                      <a:r>
                        <a:rPr lang="en-US" sz="11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175.5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358">
                <a:tc>
                  <a:txBody>
                    <a:bodyPr/>
                    <a:lstStyle/>
                    <a:p>
                      <a:pPr algn="ctr" fontAlgn="b"/>
                      <a:r>
                        <a:rPr lang="en-US" sz="11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358">
                <a:tc>
                  <a:txBody>
                    <a:bodyPr/>
                    <a:lstStyle/>
                    <a:p>
                      <a:pPr algn="ctr" fontAlgn="b"/>
                      <a:r>
                        <a:rPr lang="en-US" sz="11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186.5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358">
                <a:tc>
                  <a:txBody>
                    <a:bodyPr/>
                    <a:lstStyle/>
                    <a:p>
                      <a:pPr algn="ctr" fontAlgn="b"/>
                      <a:r>
                        <a:rPr lang="en-US" sz="11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193.5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358">
                <a:tc>
                  <a:txBody>
                    <a:bodyPr/>
                    <a:lstStyle/>
                    <a:p>
                      <a:pPr algn="ctr" fontAlgn="b"/>
                      <a:r>
                        <a:rPr lang="en-US" sz="11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205.5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358">
                <a:tc>
                  <a:txBody>
                    <a:bodyPr/>
                    <a:lstStyle/>
                    <a:p>
                      <a:pPr algn="ctr" fontAlgn="b"/>
                      <a:r>
                        <a:rPr lang="en-US" sz="11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217.5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358">
                <a:tc>
                  <a:txBody>
                    <a:bodyPr/>
                    <a:lstStyle/>
                    <a:p>
                      <a:pPr algn="ctr" fontAlgn="b"/>
                      <a:r>
                        <a:rPr lang="en-US" sz="11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358">
                <a:tc>
                  <a:txBody>
                    <a:bodyPr/>
                    <a:lstStyle/>
                    <a:p>
                      <a:pPr algn="ctr" fontAlgn="b"/>
                      <a:r>
                        <a:rPr lang="en-US" sz="11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234.5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358">
                <a:tc>
                  <a:txBody>
                    <a:bodyPr/>
                    <a:lstStyle/>
                    <a:p>
                      <a:pPr algn="ctr" fontAlgn="b"/>
                      <a:r>
                        <a:rPr lang="en-US" sz="1100" b="0" i="0" u="none" strike="noStrike">
                          <a:solidFill>
                            <a:srgbClr val="000000"/>
                          </a:solidFill>
                          <a:latin typeface="Times New Roman"/>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241.5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358">
                <a:tc>
                  <a:txBody>
                    <a:bodyPr/>
                    <a:lstStyle/>
                    <a:p>
                      <a:pPr algn="ctr" fontAlgn="b"/>
                      <a:r>
                        <a:rPr lang="en-US" sz="11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358">
                <a:tc>
                  <a:txBody>
                    <a:bodyPr/>
                    <a:lstStyle/>
                    <a:p>
                      <a:pPr algn="ctr" fontAlgn="b"/>
                      <a:r>
                        <a:rPr lang="en-US" sz="1100" b="0" i="0" u="none" strike="noStrike">
                          <a:solidFill>
                            <a:srgbClr val="000000"/>
                          </a:solidFill>
                          <a:latin typeface="Times New Roman"/>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Times New Roman"/>
                        </a:rPr>
                        <a:t>258.5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graphicFrame>
        <p:nvGraphicFramePr>
          <p:cNvPr id="3" name="Chart 2"/>
          <p:cNvGraphicFramePr/>
          <p:nvPr/>
        </p:nvGraphicFramePr>
        <p:xfrm>
          <a:off x="500034" y="2000240"/>
          <a:ext cx="7358113" cy="400052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graphicFrame>
        <p:nvGraphicFramePr>
          <p:cNvPr id="3" name="Chart 2"/>
          <p:cNvGraphicFramePr/>
          <p:nvPr/>
        </p:nvGraphicFramePr>
        <p:xfrm>
          <a:off x="357158" y="2143116"/>
          <a:ext cx="6643734" cy="31432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2"/>
            <a:ext cx="7242048" cy="1928826"/>
          </a:xfrm>
        </p:spPr>
        <p:txBody>
          <a:bodyPr>
            <a:normAutofit/>
          </a:bodyPr>
          <a:lstStyle/>
          <a:p>
            <a:r>
              <a:rPr lang="en-US" sz="8800" dirty="0" smtClean="0"/>
              <a:t>Thank you </a:t>
            </a:r>
            <a:endParaRPr lang="en-US" sz="8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i="1" dirty="0" smtClean="0"/>
              <a:t>PROJECT TITLE</a:t>
            </a:r>
            <a:endParaRPr lang="en-US" sz="6600" i="1" dirty="0"/>
          </a:p>
        </p:txBody>
      </p:sp>
      <p:sp>
        <p:nvSpPr>
          <p:cNvPr id="3" name="Content Placeholder 2"/>
          <p:cNvSpPr>
            <a:spLocks noGrp="1"/>
          </p:cNvSpPr>
          <p:nvPr>
            <p:ph idx="1"/>
          </p:nvPr>
        </p:nvSpPr>
        <p:spPr/>
        <p:txBody>
          <a:bodyPr>
            <a:normAutofit/>
          </a:bodyPr>
          <a:lstStyle/>
          <a:p>
            <a:pPr algn="ctr">
              <a:buNone/>
            </a:pPr>
            <a:r>
              <a:rPr lang="en-US" sz="3600" b="1" dirty="0" smtClean="0"/>
              <a:t>EMPLOYEES ATTRITION ANALYSIS USING DASHBOARDS </a:t>
            </a:r>
            <a:endParaRPr lang="en-US"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smtClean="0"/>
              <a:t>AGENDA</a:t>
            </a:r>
            <a:endParaRPr lang="en-US" sz="7200" dirty="0"/>
          </a:p>
        </p:txBody>
      </p:sp>
      <p:sp>
        <p:nvSpPr>
          <p:cNvPr id="3" name="Content Placeholder 2"/>
          <p:cNvSpPr>
            <a:spLocks noGrp="1"/>
          </p:cNvSpPr>
          <p:nvPr>
            <p:ph idx="1"/>
          </p:nvPr>
        </p:nvSpPr>
        <p:spPr/>
        <p:txBody>
          <a:bodyPr/>
          <a:lstStyle/>
          <a:p>
            <a:r>
              <a:rPr lang="en-US" sz="3200" dirty="0" smtClean="0"/>
              <a:t>1 .PROJECT OVERVIEW</a:t>
            </a:r>
          </a:p>
          <a:p>
            <a:r>
              <a:rPr lang="en-US" sz="3200" dirty="0" smtClean="0"/>
              <a:t>2.PROBLEM STATEMENT </a:t>
            </a:r>
          </a:p>
          <a:p>
            <a:r>
              <a:rPr lang="en-US" sz="3200" dirty="0" smtClean="0"/>
              <a:t>3.END USERS </a:t>
            </a:r>
          </a:p>
          <a:p>
            <a:r>
              <a:rPr lang="en-US" sz="3200" dirty="0" smtClean="0"/>
              <a:t>4.OUR SOLUTION AND PROPOSITION </a:t>
            </a:r>
          </a:p>
          <a:p>
            <a:r>
              <a:rPr lang="en-US" sz="3200" dirty="0" smtClean="0"/>
              <a:t>5.DATASET DESCRIPTION</a:t>
            </a:r>
          </a:p>
          <a:p>
            <a:r>
              <a:rPr lang="en-US" sz="3200" dirty="0" smtClean="0"/>
              <a:t>6. MODELLING APPROACH </a:t>
            </a:r>
          </a:p>
          <a:p>
            <a:r>
              <a:rPr lang="en-US" sz="3200" dirty="0" smtClean="0"/>
              <a:t>7.RESULTS AND DISCUSSION</a:t>
            </a:r>
          </a:p>
          <a:p>
            <a:r>
              <a:rPr lang="en-US" sz="3200" dirty="0" smtClean="0"/>
              <a:t>8.CONCLUSION </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PROJECT OVERVIEW</a:t>
            </a:r>
            <a:endParaRPr lang="en-US" sz="6000" dirty="0"/>
          </a:p>
        </p:txBody>
      </p:sp>
      <p:sp>
        <p:nvSpPr>
          <p:cNvPr id="3" name="Content Placeholder 2"/>
          <p:cNvSpPr>
            <a:spLocks noGrp="1"/>
          </p:cNvSpPr>
          <p:nvPr>
            <p:ph idx="1"/>
          </p:nvPr>
        </p:nvSpPr>
        <p:spPr/>
        <p:txBody>
          <a:bodyPr>
            <a:normAutofit lnSpcReduction="10000"/>
          </a:bodyPr>
          <a:lstStyle/>
          <a:p>
            <a:pPr algn="ctr"/>
            <a:r>
              <a:rPr lang="en-US" dirty="0" smtClean="0"/>
              <a:t>Diving </a:t>
            </a:r>
            <a:r>
              <a:rPr lang="en-US" dirty="0" smtClean="0"/>
              <a:t>into data analysis projects is your golden ticket to gaining practical experience. It’s not just about crunching numbers. It’s a journey that will take you from uncovering data sources to polishing (and even presenting) the final details.</a:t>
            </a:r>
          </a:p>
          <a:p>
            <a:r>
              <a:rPr lang="en-US" dirty="0" smtClean="0"/>
              <a:t>Dreaming of a data analysis job? Start here. These projects are your playground and we’re here to guide you. From eye-catching visualizations to deep-dive analyses, this post is your roadmap to success with any data analytics project!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PROBLEM STATEMENT</a:t>
            </a:r>
            <a:endParaRPr lang="en-US" sz="5400" dirty="0"/>
          </a:p>
        </p:txBody>
      </p:sp>
      <p:sp>
        <p:nvSpPr>
          <p:cNvPr id="3" name="Content Placeholder 2"/>
          <p:cNvSpPr>
            <a:spLocks noGrp="1"/>
          </p:cNvSpPr>
          <p:nvPr>
            <p:ph idx="1"/>
          </p:nvPr>
        </p:nvSpPr>
        <p:spPr/>
        <p:txBody>
          <a:bodyPr/>
          <a:lstStyle/>
          <a:p>
            <a:pPr algn="ctr">
              <a:buNone/>
            </a:pPr>
            <a:r>
              <a:rPr lang="en-US" dirty="0" smtClean="0"/>
              <a:t>A problem statement is a concise and clear description of the issue that a data analytics project aims to address. It helps to define the scope, objectives, and expected outcomes of the project, as well as to guide the data collection and analysis process. In this article, you will learn how to create a clear and specific problem statement for a data analytics project in four steps.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463040"/>
          </a:xfrm>
        </p:spPr>
        <p:txBody>
          <a:bodyPr>
            <a:noAutofit/>
          </a:bodyPr>
          <a:lstStyle/>
          <a:p>
            <a:pPr algn="ctr"/>
            <a:r>
              <a:rPr lang="en-US" sz="4400" dirty="0" smtClean="0"/>
              <a:t>END </a:t>
            </a:r>
            <a:r>
              <a:rPr lang="en-US" sz="4400" dirty="0" smtClean="0"/>
              <a:t>USERS </a:t>
            </a:r>
            <a:br>
              <a:rPr lang="en-US" sz="4400" dirty="0" smtClean="0"/>
            </a:br>
            <a:endParaRPr lang="en-US" sz="4400" dirty="0"/>
          </a:p>
        </p:txBody>
      </p:sp>
      <p:sp>
        <p:nvSpPr>
          <p:cNvPr id="3" name="Content Placeholder 2"/>
          <p:cNvSpPr>
            <a:spLocks noGrp="1"/>
          </p:cNvSpPr>
          <p:nvPr>
            <p:ph idx="1"/>
          </p:nvPr>
        </p:nvSpPr>
        <p:spPr/>
        <p:txBody>
          <a:bodyPr>
            <a:normAutofit/>
          </a:bodyPr>
          <a:lstStyle/>
          <a:p>
            <a:pPr algn="ctr" fontAlgn="auto">
              <a:buNone/>
            </a:pPr>
            <a:r>
              <a:rPr lang="en-US" dirty="0" smtClean="0"/>
              <a:t>End user data analysis is a crucial part of UX research, as it helps you understand how your users interact with your product, what problems they face, and what value they get from it. But how do you measure the success of your end user data analysis? In this article, we'll explore some ways to evaluate your data collection, analysis, and reporting methods, and how to improve them based on feedback and </a:t>
            </a:r>
            <a:r>
              <a:rPr lang="en-US" dirty="0" smtClean="0"/>
              <a:t>goals                                                                       </a:t>
            </a:r>
            <a:endParaRPr lang="en-US" dirty="0" smtClean="0"/>
          </a:p>
          <a:p>
            <a:pPr fontAlgn="auto">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7239000" cy="1143000"/>
          </a:xfrm>
        </p:spPr>
        <p:txBody>
          <a:bodyPr>
            <a:noAutofit/>
          </a:bodyPr>
          <a:lstStyle/>
          <a:p>
            <a:pPr algn="ctr"/>
            <a:r>
              <a:rPr lang="en-US" sz="4800" dirty="0" smtClean="0"/>
              <a:t>OUR </a:t>
            </a:r>
            <a:r>
              <a:rPr lang="en-US" sz="4800" dirty="0" smtClean="0"/>
              <a:t>SOLUTION AND PROPOSITION </a:t>
            </a:r>
          </a:p>
        </p:txBody>
      </p:sp>
      <p:sp>
        <p:nvSpPr>
          <p:cNvPr id="3" name="Content Placeholder 2"/>
          <p:cNvSpPr>
            <a:spLocks noGrp="1"/>
          </p:cNvSpPr>
          <p:nvPr>
            <p:ph idx="1"/>
          </p:nvPr>
        </p:nvSpPr>
        <p:spPr>
          <a:xfrm>
            <a:off x="914400" y="1500174"/>
            <a:ext cx="7772400" cy="5357826"/>
          </a:xfrm>
        </p:spPr>
        <p:txBody>
          <a:bodyPr>
            <a:normAutofit fontScale="92500"/>
          </a:bodyPr>
          <a:lstStyle/>
          <a:p>
            <a:endParaRPr lang="en-US" dirty="0" smtClean="0"/>
          </a:p>
          <a:p>
            <a:r>
              <a:rPr lang="en-US" b="1" dirty="0" smtClean="0"/>
              <a:t>Eliminating significant errors, duplicated data and inconsistencies,</a:t>
            </a:r>
            <a:r>
              <a:rPr lang="en-US" dirty="0" smtClean="0"/>
              <a:t> which are inherent issues when aggregating data from different sources.</a:t>
            </a:r>
          </a:p>
          <a:p>
            <a:r>
              <a:rPr lang="en-US" b="1" dirty="0" smtClean="0"/>
              <a:t>Getting rid of irrelevant data</a:t>
            </a:r>
            <a:r>
              <a:rPr lang="en-US" dirty="0" smtClean="0"/>
              <a:t>, i.e. extracting observations that are not relevant to the intended analysis.</a:t>
            </a:r>
          </a:p>
          <a:p>
            <a:r>
              <a:rPr lang="en-US" b="1" dirty="0" smtClean="0"/>
              <a:t>Organising </a:t>
            </a:r>
            <a:r>
              <a:rPr lang="en-US" b="1" dirty="0" smtClean="0"/>
              <a:t>and structuring the data</a:t>
            </a:r>
            <a:r>
              <a:rPr lang="en-US" dirty="0" smtClean="0"/>
              <a:t>: performing general "cleaning" tasks, such as rectifying typographical errors or layout discrepancies, to facilitate data mapping and manipulation.</a:t>
            </a:r>
          </a:p>
          <a:p>
            <a:pPr>
              <a:buNone/>
            </a:pP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000" dirty="0" smtClean="0"/>
              <a:t>DATASET </a:t>
            </a:r>
            <a:r>
              <a:rPr lang="en-US" sz="6000" dirty="0" smtClean="0"/>
              <a:t>DESCRIPTION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Data </a:t>
            </a:r>
            <a:r>
              <a:rPr lang="en-US" dirty="0" smtClean="0"/>
              <a:t>analysis is a comprehensive method of inspecting, cleansing, transforming, and modeling data to discover useful information, draw conclusions, and support decision-making. It is a multifaceted process involving various techniques and methodologies to interpret data from various sources in different formats, both structured and unstructured.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“WOW” IN OUR SOLUTION</a:t>
            </a:r>
            <a:endParaRPr lang="en-US" dirty="0"/>
          </a:p>
        </p:txBody>
      </p:sp>
      <p:sp>
        <p:nvSpPr>
          <p:cNvPr id="3" name="Content Placeholder 2"/>
          <p:cNvSpPr>
            <a:spLocks noGrp="1"/>
          </p:cNvSpPr>
          <p:nvPr>
            <p:ph idx="1"/>
          </p:nvPr>
        </p:nvSpPr>
        <p:spPr/>
        <p:txBody>
          <a:bodyPr/>
          <a:lstStyle/>
          <a:p>
            <a:r>
              <a:rPr lang="en-US" dirty="0" smtClean="0"/>
              <a:t>- Comprehensive analysis of employee data to identify key drivers of </a:t>
            </a:r>
            <a:r>
              <a:rPr lang="en-US" dirty="0" smtClean="0"/>
              <a:t>turnover-</a:t>
            </a:r>
          </a:p>
          <a:p>
            <a:r>
              <a:rPr lang="en-US" dirty="0" smtClean="0"/>
              <a:t> </a:t>
            </a:r>
            <a:r>
              <a:rPr lang="en-US" dirty="0" smtClean="0"/>
              <a:t>Predictive modeling to identify at-risk employees and </a:t>
            </a:r>
            <a:r>
              <a:rPr lang="en-US" dirty="0" smtClean="0"/>
              <a:t>departments-</a:t>
            </a:r>
          </a:p>
          <a:p>
            <a:r>
              <a:rPr lang="en-US" dirty="0" smtClean="0"/>
              <a:t> </a:t>
            </a:r>
            <a:r>
              <a:rPr lang="en-US" dirty="0" smtClean="0"/>
              <a:t>Root cause analysis to understand underlying reasons for </a:t>
            </a:r>
            <a:r>
              <a:rPr lang="en-US" dirty="0" smtClean="0"/>
              <a:t>attrition-</a:t>
            </a:r>
          </a:p>
          <a:p>
            <a:r>
              <a:rPr lang="en-US" dirty="0" smtClean="0"/>
              <a:t> </a:t>
            </a:r>
            <a:r>
              <a:rPr lang="en-US" dirty="0" smtClean="0"/>
              <a:t>Personalized recommendations for retention strategies and </a:t>
            </a:r>
            <a:r>
              <a:rPr lang="en-US" dirty="0" smtClean="0"/>
              <a:t>initiatives-</a:t>
            </a:r>
          </a:p>
          <a:p>
            <a:r>
              <a:rPr lang="en-US" dirty="0" smtClean="0"/>
              <a:t> </a:t>
            </a:r>
            <a:r>
              <a:rPr lang="en-US" dirty="0" smtClean="0"/>
              <a:t>Ongoing monitoring and evaluation to measure effectiveness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101</TotalTime>
  <Words>533</Words>
  <Application>Microsoft Office PowerPoint</Application>
  <PresentationFormat>On-screen Show (4:3)</PresentationFormat>
  <Paragraphs>147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Opulent</vt:lpstr>
      <vt:lpstr>EMPLOYEE DATA ANALYSIS USING EXCEL</vt:lpstr>
      <vt:lpstr>PROJECT TITLE</vt:lpstr>
      <vt:lpstr>AGENDA</vt:lpstr>
      <vt:lpstr>PROJECT OVERVIEW</vt:lpstr>
      <vt:lpstr>PROBLEM STATEMENT</vt:lpstr>
      <vt:lpstr>END USERS  </vt:lpstr>
      <vt:lpstr>OUR SOLUTION AND PROPOSITION </vt:lpstr>
      <vt:lpstr>DATASET DESCRIPTION </vt:lpstr>
      <vt:lpstr>THE “WOW” IN OUR SOLUTION</vt:lpstr>
      <vt:lpstr>Modeling approach</vt:lpstr>
      <vt:lpstr>result</vt:lpstr>
      <vt:lpstr>conclusion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P.T.LEE CNASC</dc:creator>
  <cp:lastModifiedBy>P.T.LEE CNASC</cp:lastModifiedBy>
  <cp:revision>11</cp:revision>
  <dcterms:created xsi:type="dcterms:W3CDTF">2024-08-30T09:24:20Z</dcterms:created>
  <dcterms:modified xsi:type="dcterms:W3CDTF">2024-08-30T11:05:23Z</dcterms:modified>
</cp:coreProperties>
</file>