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56FBA-EA99-4E49-BB05-CFBF0AD05EC0}"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35DB2-744A-4BAE-B700-AD598E616613}" type="slidenum">
              <a:rPr lang="en-US" smtClean="0"/>
              <a:t>‹#›</a:t>
            </a:fld>
            <a:endParaRPr lang="en-US"/>
          </a:p>
        </p:txBody>
      </p:sp>
    </p:spTree>
    <p:extLst>
      <p:ext uri="{BB962C8B-B14F-4D97-AF65-F5344CB8AC3E}">
        <p14:creationId xmlns:p14="http://schemas.microsoft.com/office/powerpoint/2010/main" val="338370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993E-B3A7-40F8-A6BF-CA8575FD6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9BA3A-7132-4971-826C-DC25CDF0C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8B0D7E-4960-4733-8683-3E9E64DB33B9}"/>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5" name="Footer Placeholder 4">
            <a:extLst>
              <a:ext uri="{FF2B5EF4-FFF2-40B4-BE49-F238E27FC236}">
                <a16:creationId xmlns:a16="http://schemas.microsoft.com/office/drawing/2014/main" id="{815E4516-BA31-4A3E-B51B-EA22D9D8E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76E96-9698-4D99-B276-BBF84E4C0D37}"/>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340157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B2BE-F044-42CC-B715-99CE1D9481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4F55F-FD1F-441D-81A5-E886209C7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B25CA-7EF5-4610-AD9A-B081A94994A2}"/>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5" name="Footer Placeholder 4">
            <a:extLst>
              <a:ext uri="{FF2B5EF4-FFF2-40B4-BE49-F238E27FC236}">
                <a16:creationId xmlns:a16="http://schemas.microsoft.com/office/drawing/2014/main" id="{E0AA38D0-0EA8-4392-8D4D-F22748CCA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52063-D6AC-493A-BBD9-FFB3BD30E3C5}"/>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38533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497B7-9AC2-4973-841F-9BF8E3F78D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D794A-1751-4B9A-B7D0-5C598DA97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7645B-6255-4E21-AC6F-FE15209B9292}"/>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5" name="Footer Placeholder 4">
            <a:extLst>
              <a:ext uri="{FF2B5EF4-FFF2-40B4-BE49-F238E27FC236}">
                <a16:creationId xmlns:a16="http://schemas.microsoft.com/office/drawing/2014/main" id="{288C6955-18F2-46A1-9832-C9865379F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60157-D659-43ED-A1C7-F36E73C2C405}"/>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98587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7DAE-6138-4558-BA1F-04AEFAF4BF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17AEB-56FE-4E92-B8DF-3790C337D7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4C8A9-38B5-4219-BD5D-B1A8CEC3B9BC}"/>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5" name="Footer Placeholder 4">
            <a:extLst>
              <a:ext uri="{FF2B5EF4-FFF2-40B4-BE49-F238E27FC236}">
                <a16:creationId xmlns:a16="http://schemas.microsoft.com/office/drawing/2014/main" id="{2B304673-19F7-4578-B1CB-549BDE6CB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E5B45-23C3-4296-961A-10451C73DA65}"/>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17235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933D-3F0C-4BFF-BE9A-3E12B021A6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F53EE-A5FB-41BF-AD64-1C6F34AF1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40D9B-EF17-41CD-A1B5-56055EBD998E}"/>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5" name="Footer Placeholder 4">
            <a:extLst>
              <a:ext uri="{FF2B5EF4-FFF2-40B4-BE49-F238E27FC236}">
                <a16:creationId xmlns:a16="http://schemas.microsoft.com/office/drawing/2014/main" id="{36EAC929-800A-4113-A4F8-0A3B44EE2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2BA2-A428-4B87-B800-5A32A1F2A8A2}"/>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403758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C980-8B31-4DBD-8A9A-EA3DA2E03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99790-2C9F-4399-ACE0-7A23DB0FE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CDBE25-274D-4B3B-84B9-F7FA89A64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E84F37-8DD8-4EDB-B52F-B4519E783F3C}"/>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6" name="Footer Placeholder 5">
            <a:extLst>
              <a:ext uri="{FF2B5EF4-FFF2-40B4-BE49-F238E27FC236}">
                <a16:creationId xmlns:a16="http://schemas.microsoft.com/office/drawing/2014/main" id="{EC00C55B-4093-49D8-9649-33B0E4875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5F6BC-04DC-4FDC-A5BF-CFE4197F03E1}"/>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167665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9AAD-4887-40D6-AF74-A922E5B8B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860E49-6CC0-453E-980B-A7FFADBCE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9C7DEB-31BB-4DB2-8CAD-82C2F19CC2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AA9FE-30DD-4998-8CEF-231157DA2B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D5CD4B-7899-4B5F-8FC7-AD4EF494E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9F897-8BD5-43F9-9105-51E79EF71EEB}"/>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8" name="Footer Placeholder 7">
            <a:extLst>
              <a:ext uri="{FF2B5EF4-FFF2-40B4-BE49-F238E27FC236}">
                <a16:creationId xmlns:a16="http://schemas.microsoft.com/office/drawing/2014/main" id="{383F65DF-2484-4AC9-A88A-032824D47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CD39DF-8506-4CCD-B253-C23BCFB7EA60}"/>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116189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3616-5DA3-4774-BF6A-C9BB0A2479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36D54-2368-4852-A679-01C0C271F40B}"/>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4" name="Footer Placeholder 3">
            <a:extLst>
              <a:ext uri="{FF2B5EF4-FFF2-40B4-BE49-F238E27FC236}">
                <a16:creationId xmlns:a16="http://schemas.microsoft.com/office/drawing/2014/main" id="{1F85F032-E1C0-4615-A1EC-91B53857D7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E52BA9-F99E-4104-BEB7-771025AD1C42}"/>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276660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DF552-D55D-4749-B524-2479B258816F}"/>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3" name="Footer Placeholder 2">
            <a:extLst>
              <a:ext uri="{FF2B5EF4-FFF2-40B4-BE49-F238E27FC236}">
                <a16:creationId xmlns:a16="http://schemas.microsoft.com/office/drawing/2014/main" id="{50FA4EE8-A70E-416A-A0F6-DD5D54F0F1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4389D1-CD17-47E7-A0AD-EA2557FB4B3B}"/>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231985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8CAC-CBB2-4AA9-B117-423DFD359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6330CD-6C42-41AA-A17C-EC3CC6D80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0308BE-2D5E-4AE7-A0C1-450D050F6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4F294-59AD-4D5C-A67B-D054E2AB0EEC}"/>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6" name="Footer Placeholder 5">
            <a:extLst>
              <a:ext uri="{FF2B5EF4-FFF2-40B4-BE49-F238E27FC236}">
                <a16:creationId xmlns:a16="http://schemas.microsoft.com/office/drawing/2014/main" id="{8771A018-6B8E-403E-9FF5-87FB54C48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81673-8293-49E6-83E8-3CBBECF52CF5}"/>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339823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808E-496D-44AA-9EB5-6B4CCF14A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C682AD-C5E5-449B-AA4A-94F1118C9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552ED1-3E6E-4489-8039-234C4E55E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58BD9-D3C0-45EA-90E7-391E3F9312BB}"/>
              </a:ext>
            </a:extLst>
          </p:cNvPr>
          <p:cNvSpPr>
            <a:spLocks noGrp="1"/>
          </p:cNvSpPr>
          <p:nvPr>
            <p:ph type="dt" sz="half" idx="10"/>
          </p:nvPr>
        </p:nvSpPr>
        <p:spPr/>
        <p:txBody>
          <a:bodyPr/>
          <a:lstStyle/>
          <a:p>
            <a:fld id="{EA89F8CB-20F3-4A0B-B4A4-1F0A4CE9F93A}" type="datetimeFigureOut">
              <a:rPr lang="en-US" smtClean="0"/>
              <a:t>2/28/2022</a:t>
            </a:fld>
            <a:endParaRPr lang="en-US"/>
          </a:p>
        </p:txBody>
      </p:sp>
      <p:sp>
        <p:nvSpPr>
          <p:cNvPr id="6" name="Footer Placeholder 5">
            <a:extLst>
              <a:ext uri="{FF2B5EF4-FFF2-40B4-BE49-F238E27FC236}">
                <a16:creationId xmlns:a16="http://schemas.microsoft.com/office/drawing/2014/main" id="{7AD7A995-582B-48DA-A1EB-DCBD02734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14630-DA33-464D-8C0B-ACC316643F6A}"/>
              </a:ext>
            </a:extLst>
          </p:cNvPr>
          <p:cNvSpPr>
            <a:spLocks noGrp="1"/>
          </p:cNvSpPr>
          <p:nvPr>
            <p:ph type="sldNum" sz="quarter" idx="12"/>
          </p:nvPr>
        </p:nvSpPr>
        <p:spPr/>
        <p:txBody>
          <a:bodyPr/>
          <a:lstStyle/>
          <a:p>
            <a:fld id="{43B51E57-3E29-4E1D-B2D7-4E353018AF75}" type="slidenum">
              <a:rPr lang="en-US" smtClean="0"/>
              <a:t>‹#›</a:t>
            </a:fld>
            <a:endParaRPr lang="en-US"/>
          </a:p>
        </p:txBody>
      </p:sp>
    </p:spTree>
    <p:extLst>
      <p:ext uri="{BB962C8B-B14F-4D97-AF65-F5344CB8AC3E}">
        <p14:creationId xmlns:p14="http://schemas.microsoft.com/office/powerpoint/2010/main" val="356419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3A939-A838-4F70-AFC7-54ADC8B69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B52056-EF4B-45BE-A5B2-CD8143E25E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F1F04-102C-4306-91CE-6A5B8AE46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9F8CB-20F3-4A0B-B4A4-1F0A4CE9F93A}" type="datetimeFigureOut">
              <a:rPr lang="en-US" smtClean="0"/>
              <a:t>2/28/2022</a:t>
            </a:fld>
            <a:endParaRPr lang="en-US"/>
          </a:p>
        </p:txBody>
      </p:sp>
      <p:sp>
        <p:nvSpPr>
          <p:cNvPr id="5" name="Footer Placeholder 4">
            <a:extLst>
              <a:ext uri="{FF2B5EF4-FFF2-40B4-BE49-F238E27FC236}">
                <a16:creationId xmlns:a16="http://schemas.microsoft.com/office/drawing/2014/main" id="{637EC542-D4D0-4CF5-BC7B-C084D7A05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E89855-97F5-49DA-A193-6C11F6CBB1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51E57-3E29-4E1D-B2D7-4E353018AF75}" type="slidenum">
              <a:rPr lang="en-US" smtClean="0"/>
              <a:t>‹#›</a:t>
            </a:fld>
            <a:endParaRPr lang="en-US"/>
          </a:p>
        </p:txBody>
      </p:sp>
    </p:spTree>
    <p:extLst>
      <p:ext uri="{BB962C8B-B14F-4D97-AF65-F5344CB8AC3E}">
        <p14:creationId xmlns:p14="http://schemas.microsoft.com/office/powerpoint/2010/main" val="191513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0BA319-49B4-49BD-AEF6-63165581BB85}"/>
              </a:ext>
            </a:extLst>
          </p:cNvPr>
          <p:cNvSpPr/>
          <p:nvPr/>
        </p:nvSpPr>
        <p:spPr>
          <a:xfrm>
            <a:off x="-125462" y="1094253"/>
            <a:ext cx="10839635" cy="461665"/>
          </a:xfrm>
          <a:prstGeom prst="rect">
            <a:avLst/>
          </a:prstGeom>
          <a:noFill/>
        </p:spPr>
        <p:txBody>
          <a:bodyPr wrap="square" lIns="91440" tIns="45720" rIns="91440" bIns="45720">
            <a:spAutoFit/>
          </a:bodyPr>
          <a:lstStyle/>
          <a:p>
            <a:pPr marL="342900" indent="-342900" algn="ctr">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Automatic medicine tablets distribution and reminder with IOT control monitoring</a:t>
            </a:r>
          </a:p>
        </p:txBody>
      </p:sp>
      <p:sp>
        <p:nvSpPr>
          <p:cNvPr id="5" name="Rectangle 4">
            <a:extLst>
              <a:ext uri="{FF2B5EF4-FFF2-40B4-BE49-F238E27FC236}">
                <a16:creationId xmlns:a16="http://schemas.microsoft.com/office/drawing/2014/main" id="{509BB079-4628-4571-A611-F7998211181C}"/>
              </a:ext>
            </a:extLst>
          </p:cNvPr>
          <p:cNvSpPr/>
          <p:nvPr/>
        </p:nvSpPr>
        <p:spPr>
          <a:xfrm>
            <a:off x="4299444" y="96866"/>
            <a:ext cx="278031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50800" dir="5400000" algn="ctr" rotWithShape="0">
                    <a:schemeClr val="accent1">
                      <a:lumMod val="60000"/>
                      <a:lumOff val="40000"/>
                    </a:schemeClr>
                  </a:outerShdw>
                  <a:reflection blurRad="6350" stA="53000" endA="300" endPos="35500" dir="5400000" sy="-90000" algn="bl" rotWithShape="0"/>
                </a:effectLst>
              </a:rPr>
              <a:t>Medi Tab</a:t>
            </a:r>
          </a:p>
        </p:txBody>
      </p:sp>
      <p:sp>
        <p:nvSpPr>
          <p:cNvPr id="6" name="Rectangle 5">
            <a:extLst>
              <a:ext uri="{FF2B5EF4-FFF2-40B4-BE49-F238E27FC236}">
                <a16:creationId xmlns:a16="http://schemas.microsoft.com/office/drawing/2014/main" id="{3F3EC0DC-6BFF-4D32-8942-A52EC38C9901}"/>
              </a:ext>
            </a:extLst>
          </p:cNvPr>
          <p:cNvSpPr/>
          <p:nvPr/>
        </p:nvSpPr>
        <p:spPr>
          <a:xfrm>
            <a:off x="-16584" y="1619051"/>
            <a:ext cx="11923587" cy="1292662"/>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b="0" cap="none" spc="0" dirty="0">
                <a:ln w="0"/>
                <a:solidFill>
                  <a:schemeClr val="tx1"/>
                </a:solidFill>
                <a:effectLst>
                  <a:outerShdw blurRad="38100" dist="19050" dir="2700000" algn="tl" rotWithShape="0">
                    <a:schemeClr val="dk1">
                      <a:alpha val="40000"/>
                    </a:schemeClr>
                  </a:outerShdw>
                </a:effectLst>
              </a:rPr>
              <a:t>every patients who take medicine for their diseases. They cannot take medicine continuously because they forget; old persons or uneducated people do not know the name of medicine</a:t>
            </a:r>
            <a:r>
              <a:rPr lang="en-US" dirty="0">
                <a:ln w="0"/>
                <a:effectLst>
                  <a:outerShdw blurRad="38100" dist="19050" dir="2700000" algn="tl" rotWithShape="0">
                    <a:schemeClr val="dk1">
                      <a:alpha val="40000"/>
                    </a:schemeClr>
                  </a:outerShdw>
                </a:effectLst>
              </a:rPr>
              <a:t>s. </a:t>
            </a:r>
            <a:r>
              <a:rPr lang="en-US" b="0" cap="none" spc="0" dirty="0">
                <a:ln w="0"/>
                <a:solidFill>
                  <a:schemeClr val="tx1"/>
                </a:solidFill>
                <a:effectLst>
                  <a:outerShdw blurRad="38100" dist="19050" dir="2700000" algn="tl" rotWithShape="0">
                    <a:schemeClr val="dk1">
                      <a:alpha val="40000"/>
                    </a:schemeClr>
                  </a:outerShdw>
                </a:effectLst>
              </a:rPr>
              <a:t>so, this type of medicine holder system remind them and give correct tablet with correct quantity.</a:t>
            </a:r>
            <a:endParaRPr lang="en-US" dirty="0">
              <a:ln w="0"/>
              <a:effectLst>
                <a:outerShdw blurRad="38100" dist="19050" dir="2700000" algn="tl" rotWithShape="0">
                  <a:schemeClr val="dk1">
                    <a:alpha val="40000"/>
                  </a:schemeClr>
                </a:outerShdw>
              </a:effectLst>
            </a:endParaRPr>
          </a:p>
          <a:p>
            <a:pPr algn="ctr"/>
            <a:r>
              <a:rPr lang="en-US" sz="2400" dirty="0">
                <a:ln w="0"/>
                <a:effectLst>
                  <a:outerShdw blurRad="38100" dist="19050" dir="2700000" algn="tl" rotWithShape="0">
                    <a:schemeClr val="dk1">
                      <a:alpha val="40000"/>
                    </a:schemeClr>
                  </a:outerShdw>
                </a:effectLst>
              </a:rPr>
              <a:t>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255F8CB3-1FFC-4C50-996B-2C9BA7395A54}"/>
              </a:ext>
            </a:extLst>
          </p:cNvPr>
          <p:cNvSpPr/>
          <p:nvPr/>
        </p:nvSpPr>
        <p:spPr>
          <a:xfrm>
            <a:off x="-16584" y="2549472"/>
            <a:ext cx="12233429" cy="646331"/>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b="0" cap="none" spc="0" dirty="0">
                <a:ln w="0"/>
                <a:solidFill>
                  <a:schemeClr val="tx1"/>
                </a:solidFill>
                <a:effectLst>
                  <a:outerShdw blurRad="38100" dist="19050" dir="2700000" algn="tl" rotWithShape="0">
                    <a:schemeClr val="dk1">
                      <a:alpha val="40000"/>
                    </a:schemeClr>
                  </a:outerShdw>
                </a:effectLst>
              </a:rPr>
              <a:t>some patients have every month checkup. Doctors ask patients , “do you take tablet continuously". Sometimes patients tell lies, so in this device maintain data of  tablets details ,taking time and  quantity in server so doctor easy to confirm that</a:t>
            </a:r>
          </a:p>
        </p:txBody>
      </p:sp>
      <p:sp>
        <p:nvSpPr>
          <p:cNvPr id="8" name="Rectangle 7">
            <a:extLst>
              <a:ext uri="{FF2B5EF4-FFF2-40B4-BE49-F238E27FC236}">
                <a16:creationId xmlns:a16="http://schemas.microsoft.com/office/drawing/2014/main" id="{BFB18C34-7DEB-4BCF-9B24-54253D30232D}"/>
              </a:ext>
            </a:extLst>
          </p:cNvPr>
          <p:cNvSpPr/>
          <p:nvPr/>
        </p:nvSpPr>
        <p:spPr>
          <a:xfrm>
            <a:off x="0" y="3323590"/>
            <a:ext cx="8331864" cy="369332"/>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In this device three types of reminders. there are normal alarm , sim SMS  and email</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73447E49-32F9-4757-81B8-29C0E4ADBF26}"/>
              </a:ext>
            </a:extLst>
          </p:cNvPr>
          <p:cNvSpPr/>
          <p:nvPr/>
        </p:nvSpPr>
        <p:spPr>
          <a:xfrm>
            <a:off x="0" y="3758666"/>
            <a:ext cx="12109142" cy="646331"/>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b="0" cap="none" spc="0" dirty="0">
                <a:ln w="0"/>
                <a:solidFill>
                  <a:schemeClr val="tx1"/>
                </a:solidFill>
                <a:effectLst>
                  <a:outerShdw blurRad="38100" dist="19050" dir="2700000" algn="tl" rotWithShape="0">
                    <a:schemeClr val="dk1">
                      <a:alpha val="40000"/>
                    </a:schemeClr>
                  </a:outerShdw>
                </a:effectLst>
              </a:rPr>
              <a:t>If any tablet is in low quantity  or  the patient does not take medicine continuously, this device send alert to responsible person about the situation.</a:t>
            </a:r>
          </a:p>
        </p:txBody>
      </p:sp>
      <p:sp>
        <p:nvSpPr>
          <p:cNvPr id="12" name="Rectangle 11">
            <a:extLst>
              <a:ext uri="{FF2B5EF4-FFF2-40B4-BE49-F238E27FC236}">
                <a16:creationId xmlns:a16="http://schemas.microsoft.com/office/drawing/2014/main" id="{5322A258-F540-4CF8-8B3E-D0812EB6F259}"/>
              </a:ext>
            </a:extLst>
          </p:cNvPr>
          <p:cNvSpPr/>
          <p:nvPr/>
        </p:nvSpPr>
        <p:spPr>
          <a:xfrm>
            <a:off x="-174192" y="4314437"/>
            <a:ext cx="10937097" cy="369332"/>
          </a:xfrm>
          <a:prstGeom prst="rect">
            <a:avLst/>
          </a:prstGeom>
          <a:noFill/>
        </p:spPr>
        <p:txBody>
          <a:bodyPr wrap="none" lIns="91440" tIns="45720" rIns="91440" bIns="45720">
            <a:spAutoFit/>
          </a:bodyPr>
          <a:lstStyle/>
          <a:p>
            <a:pPr marL="285750" indent="-285750" algn="ctr">
              <a:buFont typeface="Arial" panose="020B0604020202020204" pitchFamily="34" charset="0"/>
              <a:buChar char="•"/>
            </a:pPr>
            <a:r>
              <a:rPr lang="en-US" b="0" cap="none" spc="0" dirty="0">
                <a:ln w="0"/>
                <a:solidFill>
                  <a:schemeClr val="tx1"/>
                </a:solidFill>
                <a:effectLst>
                  <a:outerShdw blurRad="38100" dist="19050" dir="2700000" algn="tl" rotWithShape="0">
                    <a:schemeClr val="dk1">
                      <a:alpha val="40000"/>
                    </a:schemeClr>
                  </a:outerShdw>
                </a:effectLst>
              </a:rPr>
              <a:t>In market, this type of devices have only reminders with high </a:t>
            </a:r>
            <a:r>
              <a:rPr lang="en-US" dirty="0">
                <a:ln w="0"/>
                <a:effectLst>
                  <a:outerShdw blurRad="38100" dist="19050" dir="2700000" algn="tl" rotWithShape="0">
                    <a:schemeClr val="dk1">
                      <a:alpha val="40000"/>
                    </a:schemeClr>
                  </a:outerShdw>
                </a:effectLst>
              </a:rPr>
              <a:t>c</a:t>
            </a:r>
            <a:r>
              <a:rPr lang="en-US" b="0" cap="none" spc="0" dirty="0">
                <a:ln w="0"/>
                <a:solidFill>
                  <a:schemeClr val="tx1"/>
                </a:solidFill>
                <a:effectLst>
                  <a:outerShdw blurRad="38100" dist="19050" dir="2700000" algn="tl" rotWithShape="0">
                    <a:schemeClr val="dk1">
                      <a:alpha val="40000"/>
                    </a:schemeClr>
                  </a:outerShdw>
                </a:effectLst>
              </a:rPr>
              <a:t>ost. they do not have IOT part and data servers  </a:t>
            </a:r>
          </a:p>
        </p:txBody>
      </p:sp>
      <p:pic>
        <p:nvPicPr>
          <p:cNvPr id="14" name="Picture 13" descr="A picture containing clock&#10;&#10;Description automatically generated">
            <a:extLst>
              <a:ext uri="{FF2B5EF4-FFF2-40B4-BE49-F238E27FC236}">
                <a16:creationId xmlns:a16="http://schemas.microsoft.com/office/drawing/2014/main" id="{41EA816C-AA1D-4C74-99A2-763404B7A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26" y="4964314"/>
            <a:ext cx="3345473" cy="1828800"/>
          </a:xfrm>
          <a:prstGeom prst="rect">
            <a:avLst/>
          </a:prstGeom>
        </p:spPr>
      </p:pic>
      <p:pic>
        <p:nvPicPr>
          <p:cNvPr id="16" name="Picture 15" descr="Graphical user interface, text, application&#10;&#10;Description automatically generated">
            <a:extLst>
              <a:ext uri="{FF2B5EF4-FFF2-40B4-BE49-F238E27FC236}">
                <a16:creationId xmlns:a16="http://schemas.microsoft.com/office/drawing/2014/main" id="{321C9681-76C1-47AF-8D2C-5A06CBC5F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801" y="4772556"/>
            <a:ext cx="4239344" cy="1849162"/>
          </a:xfrm>
          <a:prstGeom prst="rect">
            <a:avLst/>
          </a:prstGeom>
        </p:spPr>
      </p:pic>
    </p:spTree>
    <p:extLst>
      <p:ext uri="{BB962C8B-B14F-4D97-AF65-F5344CB8AC3E}">
        <p14:creationId xmlns:p14="http://schemas.microsoft.com/office/powerpoint/2010/main" val="284993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685772-C3F9-4AC8-9428-3F7E1ECEB330}"/>
              </a:ext>
            </a:extLst>
          </p:cNvPr>
          <p:cNvSpPr/>
          <p:nvPr/>
        </p:nvSpPr>
        <p:spPr>
          <a:xfrm>
            <a:off x="0" y="214898"/>
            <a:ext cx="3685309" cy="400110"/>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Estimation of cost(prototype)</a:t>
            </a:r>
          </a:p>
        </p:txBody>
      </p:sp>
      <p:graphicFrame>
        <p:nvGraphicFramePr>
          <p:cNvPr id="9" name="Table 9">
            <a:extLst>
              <a:ext uri="{FF2B5EF4-FFF2-40B4-BE49-F238E27FC236}">
                <a16:creationId xmlns:a16="http://schemas.microsoft.com/office/drawing/2014/main" id="{13450261-92DD-4FB4-AF94-8EC749FBB2DA}"/>
              </a:ext>
            </a:extLst>
          </p:cNvPr>
          <p:cNvGraphicFramePr>
            <a:graphicFrameLocks noGrp="1"/>
          </p:cNvGraphicFramePr>
          <p:nvPr>
            <p:extLst>
              <p:ext uri="{D42A27DB-BD31-4B8C-83A1-F6EECF244321}">
                <p14:modId xmlns:p14="http://schemas.microsoft.com/office/powerpoint/2010/main" val="1945277296"/>
              </p:ext>
            </p:extLst>
          </p:nvPr>
        </p:nvGraphicFramePr>
        <p:xfrm>
          <a:off x="3559946" y="111913"/>
          <a:ext cx="5362741" cy="3120232"/>
        </p:xfrm>
        <a:graphic>
          <a:graphicData uri="http://schemas.openxmlformats.org/drawingml/2006/table">
            <a:tbl>
              <a:tblPr firstRow="1" bandRow="1">
                <a:tableStyleId>{5C22544A-7EE6-4342-B048-85BDC9FD1C3A}</a:tableStyleId>
              </a:tblPr>
              <a:tblGrid>
                <a:gridCol w="2693432">
                  <a:extLst>
                    <a:ext uri="{9D8B030D-6E8A-4147-A177-3AD203B41FA5}">
                      <a16:colId xmlns:a16="http://schemas.microsoft.com/office/drawing/2014/main" val="3315583133"/>
                    </a:ext>
                  </a:extLst>
                </a:gridCol>
                <a:gridCol w="739991">
                  <a:extLst>
                    <a:ext uri="{9D8B030D-6E8A-4147-A177-3AD203B41FA5}">
                      <a16:colId xmlns:a16="http://schemas.microsoft.com/office/drawing/2014/main" val="3061801890"/>
                    </a:ext>
                  </a:extLst>
                </a:gridCol>
                <a:gridCol w="1929318">
                  <a:extLst>
                    <a:ext uri="{9D8B030D-6E8A-4147-A177-3AD203B41FA5}">
                      <a16:colId xmlns:a16="http://schemas.microsoft.com/office/drawing/2014/main" val="1116996285"/>
                    </a:ext>
                  </a:extLst>
                </a:gridCol>
              </a:tblGrid>
              <a:tr h="258704">
                <a:tc>
                  <a:txBody>
                    <a:bodyPr/>
                    <a:lstStyle/>
                    <a:p>
                      <a:endParaRPr lang="en-US" dirty="0"/>
                    </a:p>
                  </a:txBody>
                  <a:tcPr/>
                </a:tc>
                <a:tc>
                  <a:txBody>
                    <a:bodyPr/>
                    <a:lstStyle/>
                    <a:p>
                      <a:r>
                        <a:rPr lang="en-US" dirty="0"/>
                        <a:t>no</a:t>
                      </a:r>
                    </a:p>
                  </a:txBody>
                  <a:tcPr/>
                </a:tc>
                <a:tc>
                  <a:txBody>
                    <a:bodyPr/>
                    <a:lstStyle/>
                    <a:p>
                      <a:r>
                        <a:rPr lang="en-US" dirty="0"/>
                        <a:t>cost</a:t>
                      </a:r>
                    </a:p>
                  </a:txBody>
                  <a:tcPr/>
                </a:tc>
                <a:extLst>
                  <a:ext uri="{0D108BD9-81ED-4DB2-BD59-A6C34878D82A}">
                    <a16:rowId xmlns:a16="http://schemas.microsoft.com/office/drawing/2014/main" val="2930040008"/>
                  </a:ext>
                </a:extLst>
              </a:tr>
              <a:tr h="136170">
                <a:tc>
                  <a:txBody>
                    <a:bodyPr/>
                    <a:lstStyle/>
                    <a:p>
                      <a:r>
                        <a:rPr lang="en-US" sz="1200" dirty="0"/>
                        <a:t>Servo motor</a:t>
                      </a:r>
                    </a:p>
                  </a:txBody>
                  <a:tcPr/>
                </a:tc>
                <a:tc>
                  <a:txBody>
                    <a:bodyPr/>
                    <a:lstStyle/>
                    <a:p>
                      <a:r>
                        <a:rPr lang="en-US" sz="1200" dirty="0"/>
                        <a:t>2</a:t>
                      </a:r>
                    </a:p>
                  </a:txBody>
                  <a:tcPr/>
                </a:tc>
                <a:tc>
                  <a:txBody>
                    <a:bodyPr/>
                    <a:lstStyle/>
                    <a:p>
                      <a:r>
                        <a:rPr lang="en-US" sz="1200" dirty="0"/>
                        <a:t>760</a:t>
                      </a:r>
                    </a:p>
                  </a:txBody>
                  <a:tcPr/>
                </a:tc>
                <a:extLst>
                  <a:ext uri="{0D108BD9-81ED-4DB2-BD59-A6C34878D82A}">
                    <a16:rowId xmlns:a16="http://schemas.microsoft.com/office/drawing/2014/main" val="855664127"/>
                  </a:ext>
                </a:extLst>
              </a:tr>
              <a:tr h="258704">
                <a:tc>
                  <a:txBody>
                    <a:bodyPr/>
                    <a:lstStyle/>
                    <a:p>
                      <a:r>
                        <a:rPr lang="en-US" sz="1200" dirty="0"/>
                        <a:t>lcd</a:t>
                      </a:r>
                    </a:p>
                  </a:txBody>
                  <a:tcPr/>
                </a:tc>
                <a:tc>
                  <a:txBody>
                    <a:bodyPr/>
                    <a:lstStyle/>
                    <a:p>
                      <a:r>
                        <a:rPr lang="en-US" sz="1200" dirty="0"/>
                        <a:t>1</a:t>
                      </a:r>
                    </a:p>
                  </a:txBody>
                  <a:tcPr/>
                </a:tc>
                <a:tc>
                  <a:txBody>
                    <a:bodyPr/>
                    <a:lstStyle/>
                    <a:p>
                      <a:r>
                        <a:rPr lang="en-US" sz="1200" dirty="0"/>
                        <a:t>900</a:t>
                      </a:r>
                    </a:p>
                  </a:txBody>
                  <a:tcPr/>
                </a:tc>
                <a:extLst>
                  <a:ext uri="{0D108BD9-81ED-4DB2-BD59-A6C34878D82A}">
                    <a16:rowId xmlns:a16="http://schemas.microsoft.com/office/drawing/2014/main" val="3616173843"/>
                  </a:ext>
                </a:extLst>
              </a:tr>
              <a:tr h="258704">
                <a:tc>
                  <a:txBody>
                    <a:bodyPr/>
                    <a:lstStyle/>
                    <a:p>
                      <a:r>
                        <a:rPr lang="en-US" sz="1200" dirty="0"/>
                        <a:t>Atmega328p/2560(Arduino)</a:t>
                      </a:r>
                    </a:p>
                  </a:txBody>
                  <a:tcPr/>
                </a:tc>
                <a:tc>
                  <a:txBody>
                    <a:bodyPr/>
                    <a:lstStyle/>
                    <a:p>
                      <a:r>
                        <a:rPr lang="en-US" sz="1200" dirty="0"/>
                        <a:t>1</a:t>
                      </a:r>
                    </a:p>
                  </a:txBody>
                  <a:tcPr/>
                </a:tc>
                <a:tc>
                  <a:txBody>
                    <a:bodyPr/>
                    <a:lstStyle/>
                    <a:p>
                      <a:r>
                        <a:rPr lang="en-US" sz="1200" dirty="0"/>
                        <a:t>500</a:t>
                      </a:r>
                    </a:p>
                  </a:txBody>
                  <a:tcPr/>
                </a:tc>
                <a:extLst>
                  <a:ext uri="{0D108BD9-81ED-4DB2-BD59-A6C34878D82A}">
                    <a16:rowId xmlns:a16="http://schemas.microsoft.com/office/drawing/2014/main" val="3460942955"/>
                  </a:ext>
                </a:extLst>
              </a:tr>
              <a:tr h="258704">
                <a:tc>
                  <a:txBody>
                    <a:bodyPr/>
                    <a:lstStyle/>
                    <a:p>
                      <a:r>
                        <a:rPr lang="en-US" sz="1200" dirty="0"/>
                        <a:t>Esp01/</a:t>
                      </a:r>
                      <a:r>
                        <a:rPr lang="en-US" sz="1200" dirty="0" err="1"/>
                        <a:t>nodemcu</a:t>
                      </a:r>
                      <a:r>
                        <a:rPr lang="en-US" sz="1200" dirty="0"/>
                        <a:t> v3</a:t>
                      </a:r>
                    </a:p>
                  </a:txBody>
                  <a:tcPr/>
                </a:tc>
                <a:tc>
                  <a:txBody>
                    <a:bodyPr/>
                    <a:lstStyle/>
                    <a:p>
                      <a:r>
                        <a:rPr lang="en-US" sz="1200" dirty="0"/>
                        <a:t>1</a:t>
                      </a:r>
                    </a:p>
                  </a:txBody>
                  <a:tcPr/>
                </a:tc>
                <a:tc>
                  <a:txBody>
                    <a:bodyPr/>
                    <a:lstStyle/>
                    <a:p>
                      <a:r>
                        <a:rPr lang="en-US" sz="1200" dirty="0"/>
                        <a:t>800</a:t>
                      </a:r>
                    </a:p>
                  </a:txBody>
                  <a:tcPr/>
                </a:tc>
                <a:extLst>
                  <a:ext uri="{0D108BD9-81ED-4DB2-BD59-A6C34878D82A}">
                    <a16:rowId xmlns:a16="http://schemas.microsoft.com/office/drawing/2014/main" val="2033544172"/>
                  </a:ext>
                </a:extLst>
              </a:tr>
              <a:tr h="258704">
                <a:tc>
                  <a:txBody>
                    <a:bodyPr/>
                    <a:lstStyle/>
                    <a:p>
                      <a:r>
                        <a:rPr lang="en-US" sz="1200" dirty="0"/>
                        <a:t>keypad</a:t>
                      </a:r>
                    </a:p>
                  </a:txBody>
                  <a:tcPr/>
                </a:tc>
                <a:tc>
                  <a:txBody>
                    <a:bodyPr/>
                    <a:lstStyle/>
                    <a:p>
                      <a:r>
                        <a:rPr lang="en-US" sz="1200" dirty="0"/>
                        <a:t>1</a:t>
                      </a:r>
                    </a:p>
                  </a:txBody>
                  <a:tcPr/>
                </a:tc>
                <a:tc>
                  <a:txBody>
                    <a:bodyPr/>
                    <a:lstStyle/>
                    <a:p>
                      <a:r>
                        <a:rPr lang="en-US" sz="1200" dirty="0"/>
                        <a:t>200</a:t>
                      </a:r>
                    </a:p>
                  </a:txBody>
                  <a:tcPr/>
                </a:tc>
                <a:extLst>
                  <a:ext uri="{0D108BD9-81ED-4DB2-BD59-A6C34878D82A}">
                    <a16:rowId xmlns:a16="http://schemas.microsoft.com/office/drawing/2014/main" val="801425957"/>
                  </a:ext>
                </a:extLst>
              </a:tr>
              <a:tr h="258704">
                <a:tc>
                  <a:txBody>
                    <a:bodyPr/>
                    <a:lstStyle/>
                    <a:p>
                      <a:r>
                        <a:rPr lang="en-US" sz="1200" dirty="0"/>
                        <a:t>speaker</a:t>
                      </a:r>
                    </a:p>
                  </a:txBody>
                  <a:tcPr/>
                </a:tc>
                <a:tc>
                  <a:txBody>
                    <a:bodyPr/>
                    <a:lstStyle/>
                    <a:p>
                      <a:r>
                        <a:rPr lang="en-US" sz="1200" dirty="0"/>
                        <a:t>2</a:t>
                      </a:r>
                    </a:p>
                  </a:txBody>
                  <a:tcPr/>
                </a:tc>
                <a:tc>
                  <a:txBody>
                    <a:bodyPr/>
                    <a:lstStyle/>
                    <a:p>
                      <a:r>
                        <a:rPr lang="en-US" sz="1200" dirty="0"/>
                        <a:t>800</a:t>
                      </a:r>
                    </a:p>
                  </a:txBody>
                  <a:tcPr/>
                </a:tc>
                <a:extLst>
                  <a:ext uri="{0D108BD9-81ED-4DB2-BD59-A6C34878D82A}">
                    <a16:rowId xmlns:a16="http://schemas.microsoft.com/office/drawing/2014/main" val="3457409303"/>
                  </a:ext>
                </a:extLst>
              </a:tr>
              <a:tr h="258704">
                <a:tc>
                  <a:txBody>
                    <a:bodyPr/>
                    <a:lstStyle/>
                    <a:p>
                      <a:r>
                        <a:rPr lang="en-US" sz="1200" dirty="0"/>
                        <a:t>Real time clock</a:t>
                      </a:r>
                    </a:p>
                  </a:txBody>
                  <a:tcPr/>
                </a:tc>
                <a:tc>
                  <a:txBody>
                    <a:bodyPr/>
                    <a:lstStyle/>
                    <a:p>
                      <a:r>
                        <a:rPr lang="en-US" sz="1200" dirty="0"/>
                        <a:t>1</a:t>
                      </a:r>
                    </a:p>
                  </a:txBody>
                  <a:tcPr/>
                </a:tc>
                <a:tc>
                  <a:txBody>
                    <a:bodyPr/>
                    <a:lstStyle/>
                    <a:p>
                      <a:r>
                        <a:rPr lang="en-US" sz="1200" dirty="0"/>
                        <a:t>340</a:t>
                      </a:r>
                    </a:p>
                  </a:txBody>
                  <a:tcPr/>
                </a:tc>
                <a:extLst>
                  <a:ext uri="{0D108BD9-81ED-4DB2-BD59-A6C34878D82A}">
                    <a16:rowId xmlns:a16="http://schemas.microsoft.com/office/drawing/2014/main" val="2423198679"/>
                  </a:ext>
                </a:extLst>
              </a:tr>
              <a:tr h="279956">
                <a:tc>
                  <a:txBody>
                    <a:bodyPr/>
                    <a:lstStyle/>
                    <a:p>
                      <a:r>
                        <a:rPr lang="en-US" sz="1200" dirty="0"/>
                        <a:t>Enclosure </a:t>
                      </a:r>
                    </a:p>
                  </a:txBody>
                  <a:tcPr/>
                </a:tc>
                <a:tc>
                  <a:txBody>
                    <a:bodyPr/>
                    <a:lstStyle/>
                    <a:p>
                      <a:endParaRPr lang="en-US" sz="1200"/>
                    </a:p>
                  </a:txBody>
                  <a:tcPr/>
                </a:tc>
                <a:tc>
                  <a:txBody>
                    <a:bodyPr/>
                    <a:lstStyle/>
                    <a:p>
                      <a:r>
                        <a:rPr lang="en-US" sz="1200" dirty="0"/>
                        <a:t>2000</a:t>
                      </a:r>
                    </a:p>
                  </a:txBody>
                  <a:tcPr/>
                </a:tc>
                <a:extLst>
                  <a:ext uri="{0D108BD9-81ED-4DB2-BD59-A6C34878D82A}">
                    <a16:rowId xmlns:a16="http://schemas.microsoft.com/office/drawing/2014/main" val="3417353322"/>
                  </a:ext>
                </a:extLst>
              </a:tr>
              <a:tr h="279956">
                <a:tc>
                  <a:txBody>
                    <a:bodyPr/>
                    <a:lstStyle/>
                    <a:p>
                      <a:r>
                        <a:rPr lang="en-US" sz="1200"/>
                        <a:t>Voltage sensor</a:t>
                      </a:r>
                      <a:endParaRPr lang="en-US" sz="1200" dirty="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714959881"/>
                  </a:ext>
                </a:extLst>
              </a:tr>
              <a:tr h="258704">
                <a:tc>
                  <a: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PCB design</a:t>
                      </a:r>
                      <a:endParaRPr lang="en-US" sz="1200" dirty="0"/>
                    </a:p>
                  </a:txBody>
                  <a:tcPr/>
                </a:tc>
                <a:tc>
                  <a:txBody>
                    <a:bodyPr/>
                    <a:lstStyle/>
                    <a:p>
                      <a:endParaRPr lang="en-US" sz="1200" dirty="0"/>
                    </a:p>
                  </a:txBody>
                  <a:tcPr/>
                </a:tc>
                <a:tc>
                  <a:txBody>
                    <a:bodyPr/>
                    <a:lstStyle/>
                    <a:p>
                      <a:r>
                        <a:rPr lang="en-US" sz="1200" dirty="0"/>
                        <a:t>1500</a:t>
                      </a:r>
                    </a:p>
                  </a:txBody>
                  <a:tcPr/>
                </a:tc>
                <a:extLst>
                  <a:ext uri="{0D108BD9-81ED-4DB2-BD59-A6C34878D82A}">
                    <a16:rowId xmlns:a16="http://schemas.microsoft.com/office/drawing/2014/main" val="3739089528"/>
                  </a:ext>
                </a:extLst>
              </a:tr>
            </a:tbl>
          </a:graphicData>
        </a:graphic>
      </p:graphicFrame>
      <p:sp>
        <p:nvSpPr>
          <p:cNvPr id="10" name="Rectangle 9">
            <a:extLst>
              <a:ext uri="{FF2B5EF4-FFF2-40B4-BE49-F238E27FC236}">
                <a16:creationId xmlns:a16="http://schemas.microsoft.com/office/drawing/2014/main" id="{749D07BB-BECC-4FB3-A823-636EC5E21D6C}"/>
              </a:ext>
            </a:extLst>
          </p:cNvPr>
          <p:cNvSpPr/>
          <p:nvPr/>
        </p:nvSpPr>
        <p:spPr>
          <a:xfrm>
            <a:off x="341987" y="615008"/>
            <a:ext cx="1819088"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Total cost =8500.00</a:t>
            </a:r>
          </a:p>
        </p:txBody>
      </p:sp>
      <p:sp>
        <p:nvSpPr>
          <p:cNvPr id="11" name="Rectangle 10">
            <a:extLst>
              <a:ext uri="{FF2B5EF4-FFF2-40B4-BE49-F238E27FC236}">
                <a16:creationId xmlns:a16="http://schemas.microsoft.com/office/drawing/2014/main" id="{57E230ED-744E-45A6-9411-A27919DDB5A5}"/>
              </a:ext>
            </a:extLst>
          </p:cNvPr>
          <p:cNvSpPr/>
          <p:nvPr/>
        </p:nvSpPr>
        <p:spPr>
          <a:xfrm>
            <a:off x="529397" y="3244334"/>
            <a:ext cx="9870748" cy="923330"/>
          </a:xfrm>
          <a:prstGeom prst="rect">
            <a:avLst/>
          </a:prstGeom>
          <a:noFill/>
        </p:spPr>
        <p:txBody>
          <a:bodyPr wrap="squar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Normally I use online IOT platforms. If I have  extra time ,I will try to design website for multiple users to get details(like social medias, if anyone buy product, we generate new username and password for him or her.</a:t>
            </a:r>
          </a:p>
        </p:txBody>
      </p:sp>
    </p:spTree>
    <p:extLst>
      <p:ext uri="{BB962C8B-B14F-4D97-AF65-F5344CB8AC3E}">
        <p14:creationId xmlns:p14="http://schemas.microsoft.com/office/powerpoint/2010/main" val="280585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271</Words>
  <Application>Microsoft Office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nanthu nanthu</dc:creator>
  <cp:lastModifiedBy>nanthu nanthu</cp:lastModifiedBy>
  <cp:revision>5</cp:revision>
  <dcterms:created xsi:type="dcterms:W3CDTF">2022-02-27T16:13:55Z</dcterms:created>
  <dcterms:modified xsi:type="dcterms:W3CDTF">2022-02-28T06:01:53Z</dcterms:modified>
</cp:coreProperties>
</file>