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22"/>
  </p:notesMasterIdLst>
  <p:sldIdLst>
    <p:sldId id="256" r:id="rId2"/>
    <p:sldId id="260" r:id="rId3"/>
    <p:sldId id="271" r:id="rId4"/>
    <p:sldId id="258" r:id="rId5"/>
    <p:sldId id="259" r:id="rId6"/>
    <p:sldId id="261" r:id="rId7"/>
    <p:sldId id="273" r:id="rId8"/>
    <p:sldId id="272" r:id="rId9"/>
    <p:sldId id="264" r:id="rId10"/>
    <p:sldId id="262" r:id="rId11"/>
    <p:sldId id="277" r:id="rId12"/>
    <p:sldId id="278" r:id="rId13"/>
    <p:sldId id="279" r:id="rId14"/>
    <p:sldId id="266" r:id="rId15"/>
    <p:sldId id="267" r:id="rId16"/>
    <p:sldId id="268" r:id="rId17"/>
    <p:sldId id="269" r:id="rId18"/>
    <p:sldId id="274" r:id="rId19"/>
    <p:sldId id="270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D10E6-4362-44E2-9794-9F831F5A750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EC0EC-D3B0-4268-BBAE-D845B50DCD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2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C0EC-D3B0-4268-BBAE-D845B50DCD7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8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EC0EC-D3B0-4268-BBAE-D845B50DCD7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1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17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34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4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95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4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2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2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6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99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120137-ECD8-44C7-9F18-130D7E342EB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FFD537-8E42-4CC2-99BB-5514242929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8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69BC-2E50-EEE4-E72B-65224BFEB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of Laptop Dataset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58A78-37ED-B364-03DE-7FE0793B2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 : Nanthini H</a:t>
            </a:r>
          </a:p>
          <a:p>
            <a:r>
              <a:rPr lang="en-US" dirty="0"/>
              <a:t>Batch : DA DS - May 25</a:t>
            </a:r>
          </a:p>
          <a:p>
            <a:r>
              <a:rPr lang="en-US" dirty="0"/>
              <a:t>Guided By : Archana B</a:t>
            </a:r>
          </a:p>
          <a:p>
            <a:r>
              <a:rPr lang="en-US" dirty="0"/>
              <a:t>Date : 21-07-2025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97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F933-95B0-B99F-7659-E533CF8E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534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2BAC28-636A-A034-23E1-659FA46E9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66684"/>
            <a:ext cx="10018713" cy="4805515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 is a method used in statistics to make decisions based on data.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 check if a claim or assumption about the data is true.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t-test:</a:t>
            </a:r>
          </a:p>
          <a:p>
            <a:pPr lvl="1"/>
            <a:r>
              <a:rPr lang="en-US" sz="1800" dirty="0"/>
              <a:t>Compare the </a:t>
            </a:r>
            <a:r>
              <a:rPr lang="en-US" sz="1800" b="1" dirty="0"/>
              <a:t>means of two groups</a:t>
            </a:r>
            <a:r>
              <a:rPr lang="en-US" sz="1800" dirty="0"/>
              <a:t> to see if they are significantly different.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Anova test:</a:t>
            </a:r>
          </a:p>
          <a:p>
            <a:pPr lvl="1" fontAlgn="base"/>
            <a:r>
              <a:rPr lang="en-US" altLang="en-US" sz="1800" dirty="0"/>
              <a:t>Compare the means of more than two groups.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test:</a:t>
            </a:r>
          </a:p>
          <a:p>
            <a:pPr lvl="1"/>
            <a:r>
              <a:rPr lang="en-IN" sz="1800" dirty="0"/>
              <a:t>	</a:t>
            </a:r>
            <a:r>
              <a:rPr lang="en-US" sz="1800" dirty="0"/>
              <a:t>Check if there is a relationship between two categorical variables.</a:t>
            </a:r>
            <a:endParaRPr lang="en-IN" sz="1800" dirty="0"/>
          </a:p>
          <a:p>
            <a:pPr lvl="1"/>
            <a:endParaRPr lang="en-IN" sz="1400" dirty="0"/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2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D6CC-ACA0-3D03-6B32-A7E0AC4E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42452"/>
            <a:ext cx="10018713" cy="609601"/>
          </a:xfrm>
        </p:spPr>
        <p:txBody>
          <a:bodyPr>
            <a:normAutofit fontScale="90000"/>
          </a:bodyPr>
          <a:lstStyle/>
          <a:p>
            <a:r>
              <a:rPr lang="en-IN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0779-F7DD-CCF4-8FDA-81D5DBDA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052053"/>
            <a:ext cx="5545754" cy="4788308"/>
          </a:xfrm>
        </p:spPr>
        <p:txBody>
          <a:bodyPr>
            <a:normAutofit fontScale="92500"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Gaming laptops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Ultrabooks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same in Price or any difference is there between each other.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/>
              <a:t>T-Test:</a:t>
            </a:r>
            <a:endParaRPr lang="en-IN" sz="1600" dirty="0"/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means of two independent groups and check if they are significantly different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a t-test to check if the average price is different between Gaming laptops and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Ultrabooks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gave a p-value of 0.0148, which is less than 0.05.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rejected the null hypothesis.</a:t>
            </a:r>
          </a:p>
          <a:p>
            <a:pPr lvl="1"/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Gaming laptops are significantly </a:t>
            </a: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Ultrabooks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C0E454C-F306-7ADA-F9C3-8868B862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3" y="1691148"/>
            <a:ext cx="4740267" cy="40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0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8A9B-7723-B60B-624E-A76106C4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376083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 Anova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072D3-2D95-5740-C0E0-F099D25FA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5" y="1160207"/>
            <a:ext cx="6037005" cy="5011992"/>
          </a:xfrm>
        </p:spPr>
        <p:txBody>
          <a:bodyPr>
            <a:noAutofit/>
          </a:bodyPr>
          <a:lstStyle/>
          <a:p>
            <a:pPr lvl="0"/>
            <a:r>
              <a:rPr lang="en-IN" sz="1600" b="1" dirty="0"/>
              <a:t>Assumption:</a:t>
            </a:r>
            <a:endParaRPr lang="en-IN" sz="1600" dirty="0"/>
          </a:p>
          <a:p>
            <a:pPr lvl="1"/>
            <a:r>
              <a:rPr lang="en-IN" sz="1600" dirty="0"/>
              <a:t>Whether the RAM size is the same across all laptop brands, or if there is a significant difference.</a:t>
            </a:r>
          </a:p>
          <a:p>
            <a:r>
              <a:rPr lang="en-IN" sz="1600" b="1" dirty="0"/>
              <a:t>One-way Anova:</a:t>
            </a:r>
            <a:endParaRPr lang="en-IN" sz="1600" dirty="0"/>
          </a:p>
          <a:p>
            <a:pPr lvl="1"/>
            <a:r>
              <a:rPr lang="en-IN" sz="1600" dirty="0"/>
              <a:t>One-Way ANOVA test is used to compare the average (mean) of a numerical variable across more than two groups.</a:t>
            </a:r>
          </a:p>
          <a:p>
            <a:pPr lvl="1"/>
            <a:r>
              <a:rPr lang="en-IN" sz="1600" dirty="0"/>
              <a:t>one-way ANOVA test has been used to check if all laptop brands have the same average RAM. The result showed a clear difference (F = 8.15, p &lt; 0.05).</a:t>
            </a:r>
          </a:p>
          <a:p>
            <a:pPr lvl="1"/>
            <a:r>
              <a:rPr lang="en-IN" sz="1600" dirty="0"/>
              <a:t>This means some brands offer more RAM than others, and the average RAM is not the same across all brands.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75A28-991C-6FD5-B63B-1E62762B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55" y="2184788"/>
            <a:ext cx="4964945" cy="399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0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874A-F972-3D50-9BD2-B4C3B686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5618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EDF6-C41F-DF3F-9F50-E55A1D7B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943"/>
            <a:ext cx="5801393" cy="3972232"/>
          </a:xfrm>
        </p:spPr>
        <p:txBody>
          <a:bodyPr>
            <a:noAutofit/>
          </a:bodyPr>
          <a:lstStyle/>
          <a:p>
            <a:pPr lvl="0"/>
            <a:r>
              <a:rPr lang="en-IN" sz="1600" b="1" dirty="0"/>
              <a:t>Assumption:</a:t>
            </a:r>
            <a:endParaRPr lang="en-IN" sz="1600" dirty="0"/>
          </a:p>
          <a:p>
            <a:pPr lvl="1"/>
            <a:r>
              <a:rPr lang="en-IN" sz="1600" dirty="0"/>
              <a:t>Whether Laptop Type and Operating System are related or independent.</a:t>
            </a:r>
          </a:p>
          <a:p>
            <a:r>
              <a:rPr lang="en-IN" sz="1600" b="1" dirty="0"/>
              <a:t> Chi- Squared Test:</a:t>
            </a:r>
            <a:endParaRPr lang="en-IN" sz="1600" dirty="0"/>
          </a:p>
          <a:p>
            <a:pPr lvl="1"/>
            <a:r>
              <a:rPr lang="en-IN" sz="1600" b="1" dirty="0"/>
              <a:t>Chi-Squared </a:t>
            </a:r>
            <a:r>
              <a:rPr lang="en-IN" sz="1600" dirty="0"/>
              <a:t>Test is used to check if two categorical variables are related to each other. </a:t>
            </a:r>
          </a:p>
          <a:p>
            <a:pPr lvl="1"/>
            <a:r>
              <a:rPr lang="en-IN" sz="1600" dirty="0"/>
              <a:t>This test has been used to check if laptop type is related to the operating system.</a:t>
            </a:r>
          </a:p>
          <a:p>
            <a:pPr lvl="1"/>
            <a:r>
              <a:rPr lang="en-IN" sz="1600" dirty="0"/>
              <a:t>The result was significant (p &lt; 0.05), so reject the null hypothesis.</a:t>
            </a:r>
          </a:p>
          <a:p>
            <a:pPr lvl="1"/>
            <a:r>
              <a:rPr lang="en-IN" sz="1600" dirty="0"/>
              <a:t>This means laptop type and operating system are related certain laptop types tend to come with specific OS.</a:t>
            </a:r>
          </a:p>
          <a:p>
            <a:pPr lvl="1"/>
            <a:r>
              <a:rPr lang="en-IN" sz="1600" dirty="0"/>
              <a:t>For example, Gaming laptops mostly use Windows, while MacBooks use macOS.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9C6E3-3A2C-4F97-BFE9-7C846FE01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302" y="1982182"/>
            <a:ext cx="5093356" cy="41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1723-7D98-5690-345A-FF14783D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6C4A-51A6-E45F-B765-69887C53B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turning numbers into pictures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So, we can easily understand patterns, trends, and relationships in data.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 ?</a:t>
            </a: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big picture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complex data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insights quickly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better decisions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0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6A94-354E-3EED-6DFB-BFBDB845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E285-7D35-597B-9627-C9B5F3AA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019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9337-1913-BE63-7F30-611F33C8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795"/>
            <a:ext cx="10018713" cy="1622321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means analysing one variable at a time.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Histogram plot, Count plot are been used and analysed Price Distribution of laptops, laptop count by company, and Memory usage distribution.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5B591-6774-6E7D-25F6-0BF793E1A9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49214" y="3222521"/>
            <a:ext cx="5456904" cy="34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4493-4D10-5708-E7C2-F267FC3A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5DE6-CE89-4763-79C7-630A32D6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18535"/>
          </a:xfrm>
        </p:spPr>
        <p:txBody>
          <a:bodyPr>
            <a:normAutofit/>
          </a:bodyPr>
          <a:lstStyle/>
          <a:p>
            <a:r>
              <a:rPr lang="en-IN" sz="3200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CA65-47AB-FEF3-DD3A-A03172E3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38633"/>
            <a:ext cx="10018713" cy="963561"/>
          </a:xfrm>
        </p:spPr>
        <p:txBody>
          <a:bodyPr>
            <a:no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means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variables at the same time to see if there’s a relationship between them.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by using Bar Plot, Scatter plot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Laptop price with Screen size, Ram with price, Type with OS distribution.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75358-BBEE-4FA3-4DDB-A83FF1CE7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408" y="2885185"/>
            <a:ext cx="6707889" cy="38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D091C-0225-A582-39A1-F908BA21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2B2F-0244-F5BA-69D4-76F0088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887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FF07-6B93-913D-F922-E0943744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672"/>
            <a:ext cx="10018713" cy="1297857"/>
          </a:xfrm>
        </p:spPr>
        <p:txBody>
          <a:bodyPr>
            <a:normAutofit lnSpcReduction="10000"/>
          </a:bodyPr>
          <a:lstStyle/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 means analysing more than 2 variables at the same time to understand the relationship between all of them together. 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by using Heatmap, 3D scatter Plot, analysed the relationship between Inches, Weight(kg) , Price(₹),  Ram(GB).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9851F-5705-D2B2-FCE7-5667D8DB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130" y="2782529"/>
            <a:ext cx="5395428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56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168A-5868-4A32-0D29-5E8375D9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6EA7-6830-E9A4-3764-DBEF8CFB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0582"/>
            <a:ext cx="10018713" cy="246789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budget buyers, laptops with SSD + 8GB RAM provide good performance at a reasonable price.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gaming or high-performance use, look for laptops with dedicated GPUs and higher RAM.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should focus on producing lightweight laptops with SSD storage, as they are in demand.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removing older specs (like HDD-only models) from new product lines.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3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0B56C-F238-BE8A-07BA-2524DFE2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73D8-43D6-9527-0679-38B15CB1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89155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977D-7414-ABB3-9B3C-3F91A154B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and analyzed various features of laptops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like RAM, Storage Type, and Processor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big role in determining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laptops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generally the most expensive, while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Netbooks and Notebooks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budget-friendly.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and MSI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be on the higher price end, while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Asus and HP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more affordable options.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8C2D-598E-CDA3-C561-DEFA281C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96665"/>
            <a:ext cx="10018713" cy="1351749"/>
          </a:xfrm>
        </p:spPr>
        <p:txBody>
          <a:bodyPr>
            <a:normAutofit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CD1A-4315-B41B-6D58-CBF02FB25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8414"/>
            <a:ext cx="10018713" cy="3443018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in performing an Exploratory Data Analysis of a laptop dataset containing specifications like Brand, RAM, Processor Type, Storage, Screen Resolution, Weight and Price.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uncover the hidden patterns and relationship between the price and performance of Laptops.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understanding this laptop data through summary statistics and visualizations, we aim to gain valuable insights that can assist customers, retailers and manufacturers in making data-driver decisions.</a:t>
            </a:r>
          </a:p>
        </p:txBody>
      </p:sp>
    </p:spTree>
    <p:extLst>
      <p:ext uri="{BB962C8B-B14F-4D97-AF65-F5344CB8AC3E}">
        <p14:creationId xmlns:p14="http://schemas.microsoft.com/office/powerpoint/2010/main" val="3591933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FA6B-6D42-B03E-639D-DC7153E9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79871"/>
            <a:ext cx="10018713" cy="4817805"/>
          </a:xfrm>
        </p:spPr>
        <p:txBody>
          <a:bodyPr/>
          <a:lstStyle/>
          <a:p>
            <a:r>
              <a:rPr lang="en-IN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10830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CE0F-1DF9-DA55-7C03-67E0F661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85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B3D9-DC46-F8A3-FFEF-3B38ABF9B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511968"/>
            <a:ext cx="10018713" cy="38340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Laptop Data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load the dataset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laptop_data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("laptopData.csv")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data, use below functions,</a:t>
            </a:r>
          </a:p>
          <a:p>
            <a:pPr marL="914400" lvl="2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info()             shape</a:t>
            </a:r>
          </a:p>
          <a:p>
            <a:pPr marL="914400" lvl="2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describe()      head()</a:t>
            </a:r>
          </a:p>
          <a:p>
            <a:pPr marL="914400" lvl="2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1303 Rows and 12 Columns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Company, Type, RAM, Weight, Price, Memory, etc.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9D6CC-92CE-2122-23BA-1D18C0FC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228" y="3428999"/>
            <a:ext cx="3336217" cy="29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0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C2E8-0021-B0BC-ECC9-457081C0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64C0D-4B69-2CD2-9E00-29014BC7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have one unknown column named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Unamed:0 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using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drop(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=[Unamed:0 ]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 object data type into Numeric for numerical data using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converting the object datatype to numeric, string value  has been removed in the data(like 1.2kg to 1.2, 8GB to 8)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E95D6-B06C-1434-FF97-92136C223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68" y="4931614"/>
            <a:ext cx="5161528" cy="8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020-F687-B456-ED2B-D562A18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F1E7-86F7-05BF-69EC-473DB41B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0906"/>
            <a:ext cx="10018713" cy="2363882"/>
          </a:xfrm>
        </p:spPr>
        <p:txBody>
          <a:bodyPr>
            <a:norm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we have  30 empty rows. Those has been removed by using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null values in Inches, Ram, and Weight columns. The null values has been filled  with mode value based on Type name.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D0538-895D-806E-02DA-BFDB067F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70" y="4493875"/>
            <a:ext cx="5733998" cy="2192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572440-4194-53F2-E92E-55120CB47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54" y="4371272"/>
            <a:ext cx="3437432" cy="194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0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6741-9EA9-A8B3-62FC-68AFFC0C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8244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C6A8-7695-7AE0-FB49-7EAB07D7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56620"/>
            <a:ext cx="10018713" cy="3333136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outliers for numeric columns such as Price, Weight and Screen size.</a:t>
            </a:r>
          </a:p>
          <a:p>
            <a:r>
              <a:rPr lang="en-US" sz="2000" dirty="0"/>
              <a:t>Outliers in Weight and Screen Size were handled by replacing them with the median value within each laptop type."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Outliers in the Price and RAM columns were not removed, as these values can vary based on the type of laptop.</a:t>
            </a:r>
          </a:p>
          <a:p>
            <a:pPr lvl="1"/>
            <a:r>
              <a:rPr lang="en-US" altLang="en-US" sz="1600" dirty="0">
                <a:latin typeface="menlo"/>
              </a:rPr>
              <a:t>Total Outliers in Price : 31</a:t>
            </a:r>
            <a:endParaRPr lang="en-US" altLang="en-US" sz="1400" dirty="0">
              <a:latin typeface="menlo"/>
            </a:endParaRPr>
          </a:p>
          <a:p>
            <a:pPr lvl="1"/>
            <a:r>
              <a:rPr lang="en-US" altLang="en-US" sz="1600" dirty="0">
                <a:latin typeface="menlo"/>
              </a:rPr>
              <a:t>Total Outliers in RAM : 166</a:t>
            </a:r>
          </a:p>
          <a:p>
            <a:pPr lvl="1"/>
            <a:r>
              <a:rPr lang="en-US" altLang="en-US" sz="1600" dirty="0">
                <a:latin typeface="menlo"/>
              </a:rPr>
              <a:t>Total Outliers in Inches : 308</a:t>
            </a:r>
            <a:r>
              <a:rPr lang="en-US" altLang="en-US" sz="1400" dirty="0"/>
              <a:t> </a:t>
            </a:r>
          </a:p>
          <a:p>
            <a:pPr lvl="1"/>
            <a:r>
              <a:rPr lang="en-US" altLang="en-US" sz="1500" dirty="0">
                <a:latin typeface="menlo"/>
              </a:rPr>
              <a:t>Total Outliers in Weight : 70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E9D621-9C9A-A536-8A6E-F340D7EA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37" y="3036236"/>
            <a:ext cx="4854361" cy="30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04E5F-CDF1-53B3-8402-A87F2E9FC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19" y="3036236"/>
            <a:ext cx="4770533" cy="3109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8A545-2B76-C545-BDD7-24950EAF7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482" y="239454"/>
            <a:ext cx="6591871" cy="27967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3292A-721C-6E8F-DA33-D811B76C29CB}"/>
              </a:ext>
            </a:extLst>
          </p:cNvPr>
          <p:cNvSpPr txBox="1"/>
          <p:nvPr/>
        </p:nvSpPr>
        <p:spPr>
          <a:xfrm>
            <a:off x="2642122" y="6370707"/>
            <a:ext cx="3673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Removing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D3BE60-E49B-C4C5-80BB-6D972FE08969}"/>
              </a:ext>
            </a:extLst>
          </p:cNvPr>
          <p:cNvSpPr txBox="1"/>
          <p:nvPr/>
        </p:nvSpPr>
        <p:spPr>
          <a:xfrm>
            <a:off x="7603958" y="6370707"/>
            <a:ext cx="413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Outliers</a:t>
            </a:r>
          </a:p>
        </p:txBody>
      </p:sp>
    </p:spTree>
    <p:extLst>
      <p:ext uri="{BB962C8B-B14F-4D97-AF65-F5344CB8AC3E}">
        <p14:creationId xmlns:p14="http://schemas.microsoft.com/office/powerpoint/2010/main" val="183398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1C32-601F-FD88-002D-654A0DC7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1D6B-3A37-8650-9343-110810E7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50679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17FF2-65BD-8690-38F6-36186718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40975"/>
          </a:xfrm>
        </p:spPr>
        <p:txBody>
          <a:bodyPr>
            <a:normAutofit/>
          </a:bodyPr>
          <a:lstStyle/>
          <a:p>
            <a:r>
              <a:rPr lang="en-IN" sz="2000" dirty="0"/>
              <a:t>In Inches and Weight columns found  invalid value as’ ?’.</a:t>
            </a:r>
          </a:p>
          <a:p>
            <a:r>
              <a:rPr lang="en-IN" sz="2000" dirty="0"/>
              <a:t>While converting object type  into numeric value, this invalid value changed as Nan.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557FD-B7EE-3B0B-28B0-4354F0275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017" y="4807974"/>
            <a:ext cx="527349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5E57-5FBA-8E12-36C8-050A454D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8C56-1E32-054B-D9C3-2E0C5F148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6788"/>
            <a:ext cx="10018713" cy="175259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are numerical summaries of data sets that help make data understandable and interpretable.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Mean, Median,  Mode, Standard Deviation and Variance values for numerical columns.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27FDD-82A6-7BB1-01D3-19C99AA2E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72" y="3165709"/>
            <a:ext cx="6226080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90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1524</TotalTime>
  <Words>1163</Words>
  <Application>Microsoft Office PowerPoint</Application>
  <PresentationFormat>Widescreen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menlo</vt:lpstr>
      <vt:lpstr>Times New Roman</vt:lpstr>
      <vt:lpstr>Parallax</vt:lpstr>
      <vt:lpstr>Exploratory Data Analysis of Laptop Dataset  </vt:lpstr>
      <vt:lpstr>  INTRODUCTION </vt:lpstr>
      <vt:lpstr>DATA UNDERSTANDING</vt:lpstr>
      <vt:lpstr>DATA CLEANING</vt:lpstr>
      <vt:lpstr>HANDLING MISSING VALUES</vt:lpstr>
      <vt:lpstr>OUTLIERS HANDLING</vt:lpstr>
      <vt:lpstr>PowerPoint Presentation</vt:lpstr>
      <vt:lpstr>HANDLING INVALID VALUES</vt:lpstr>
      <vt:lpstr>DESCRIPTIVE ANALYSIS</vt:lpstr>
      <vt:lpstr>STATISTICAL ANALYSIS</vt:lpstr>
      <vt:lpstr>T-Test</vt:lpstr>
      <vt:lpstr>One Way Anova </vt:lpstr>
      <vt:lpstr>Chi-Squared </vt:lpstr>
      <vt:lpstr>DATA VISUALIZATION</vt:lpstr>
      <vt:lpstr>UNIVARIATE ANALYSIS</vt:lpstr>
      <vt:lpstr>BIVARIATE ANALYSIS</vt:lpstr>
      <vt:lpstr>MULTIVARIATE ANALYSIS</vt:lpstr>
      <vt:lpstr>RECOMMENDATIONS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Nanthini H</dc:creator>
  <cp:lastModifiedBy>Nanthini H</cp:lastModifiedBy>
  <cp:revision>73</cp:revision>
  <dcterms:created xsi:type="dcterms:W3CDTF">2025-07-20T03:50:35Z</dcterms:created>
  <dcterms:modified xsi:type="dcterms:W3CDTF">2025-07-21T18:28:16Z</dcterms:modified>
</cp:coreProperties>
</file>