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74fccc223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74fccc22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74fccc223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74fccc22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4be3075a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4be3075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50a81ccde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50a81cc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50a81ccde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50a81cc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50a81ccde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50a81cc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50a81ccde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50a81ccd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50a81ccde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50a81cc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74fccc223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74fccc2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74fccc22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74fccc2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74fccc223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74fccc2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74fccc223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74fccc2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74fccc223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74fccc22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74fccc223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74fccc22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74fccc223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74fccc22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GENERATION WITH CHAT GPT-2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 Top - P Sampling</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50" name="Google Shape;150;p2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51" name="Google Shape;151;p22"/>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50">
                <a:solidFill>
                  <a:srgbClr val="111827"/>
                </a:solidFill>
                <a:highlight>
                  <a:srgbClr val="FFFFFF"/>
                </a:highlight>
                <a:latin typeface="Times New Roman"/>
                <a:ea typeface="Times New Roman"/>
                <a:cs typeface="Times New Roman"/>
                <a:sym typeface="Times New Roman"/>
              </a:rPr>
              <a:t>Instead of sampling only from the most likely K words, in Top-p sampling chooses from the smallest possible set of words whose cumulative probability exceeds the probability p.</a:t>
            </a:r>
            <a:r>
              <a:rPr lang="en" sz="1950">
                <a:solidFill>
                  <a:srgbClr val="111827"/>
                </a:solidFill>
                <a:highlight>
                  <a:srgbClr val="FFFFFF"/>
                </a:highlight>
                <a:latin typeface="Times New Roman"/>
                <a:ea typeface="Times New Roman"/>
                <a:cs typeface="Times New Roman"/>
                <a:sym typeface="Times New Roman"/>
              </a:rPr>
              <a:t>While in theory, Top-p seems more elegant than Top-K, both methods work well in practice. Top-p can also be used in combination with Top-K, which can avoid very low ranked words while allowing for some dynamic selection.</a:t>
            </a:r>
            <a:endParaRPr sz="60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Steps to train chat GPT -2 text generating model</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57" name="Google Shape;157;p2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58" name="Google Shape;158;p23"/>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chemeClr val="dk2"/>
              </a:buClr>
              <a:buSzPts val="1450"/>
              <a:buFont typeface="Roboto"/>
              <a:buChar char="●"/>
            </a:pPr>
            <a:r>
              <a:rPr lang="en" sz="1450">
                <a:solidFill>
                  <a:srgbClr val="111827"/>
                </a:solidFill>
                <a:highlight>
                  <a:srgbClr val="FFFFFF"/>
                </a:highlight>
                <a:latin typeface="Times New Roman"/>
                <a:ea typeface="Times New Roman"/>
                <a:cs typeface="Times New Roman"/>
                <a:sym typeface="Times New Roman"/>
              </a:rPr>
              <a:t>Loading chat GTP-2</a:t>
            </a:r>
            <a:endParaRPr sz="1450">
              <a:solidFill>
                <a:srgbClr val="111827"/>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111827"/>
              </a:buClr>
              <a:buSzPts val="1450"/>
              <a:buFont typeface="Times New Roman"/>
              <a:buChar char="●"/>
            </a:pPr>
            <a:r>
              <a:rPr lang="en" sz="1450">
                <a:solidFill>
                  <a:srgbClr val="111827"/>
                </a:solidFill>
                <a:highlight>
                  <a:srgbClr val="FFFFFF"/>
                </a:highlight>
                <a:latin typeface="Times New Roman"/>
                <a:ea typeface="Times New Roman"/>
                <a:cs typeface="Times New Roman"/>
                <a:sym typeface="Times New Roman"/>
              </a:rPr>
              <a:t>Mounting </a:t>
            </a:r>
            <a:r>
              <a:rPr lang="en" sz="1450">
                <a:solidFill>
                  <a:srgbClr val="111827"/>
                </a:solidFill>
                <a:highlight>
                  <a:srgbClr val="FFFFFF"/>
                </a:highlight>
                <a:latin typeface="Times New Roman"/>
                <a:ea typeface="Times New Roman"/>
                <a:cs typeface="Times New Roman"/>
                <a:sym typeface="Times New Roman"/>
              </a:rPr>
              <a:t>google</a:t>
            </a:r>
            <a:r>
              <a:rPr lang="en" sz="1450">
                <a:solidFill>
                  <a:srgbClr val="111827"/>
                </a:solidFill>
                <a:highlight>
                  <a:srgbClr val="FFFFFF"/>
                </a:highlight>
                <a:latin typeface="Times New Roman"/>
                <a:ea typeface="Times New Roman"/>
                <a:cs typeface="Times New Roman"/>
                <a:sym typeface="Times New Roman"/>
              </a:rPr>
              <a:t> drive</a:t>
            </a:r>
            <a:endParaRPr sz="1450">
              <a:solidFill>
                <a:srgbClr val="111827"/>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111827"/>
              </a:buClr>
              <a:buSzPts val="1450"/>
              <a:buFont typeface="Times New Roman"/>
              <a:buChar char="●"/>
            </a:pPr>
            <a:r>
              <a:rPr lang="en" sz="1450">
                <a:solidFill>
                  <a:srgbClr val="111827"/>
                </a:solidFill>
                <a:highlight>
                  <a:srgbClr val="FFFFFF"/>
                </a:highlight>
                <a:latin typeface="Times New Roman"/>
                <a:ea typeface="Times New Roman"/>
                <a:cs typeface="Times New Roman"/>
                <a:sym typeface="Times New Roman"/>
              </a:rPr>
              <a:t>Uploading a text  file to be trained in colaboratory </a:t>
            </a:r>
            <a:endParaRPr sz="1450">
              <a:solidFill>
                <a:srgbClr val="111827"/>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111827"/>
              </a:buClr>
              <a:buSzPts val="1450"/>
              <a:buFont typeface="Times New Roman"/>
              <a:buChar char="●"/>
            </a:pPr>
            <a:r>
              <a:rPr lang="en" sz="1450">
                <a:solidFill>
                  <a:srgbClr val="111827"/>
                </a:solidFill>
                <a:highlight>
                  <a:srgbClr val="FFFFFF"/>
                </a:highlight>
                <a:latin typeface="Times New Roman"/>
                <a:ea typeface="Times New Roman"/>
                <a:cs typeface="Times New Roman"/>
                <a:sym typeface="Times New Roman"/>
              </a:rPr>
              <a:t>Finetune chat GPT</a:t>
            </a:r>
            <a:endParaRPr sz="1450">
              <a:solidFill>
                <a:srgbClr val="111827"/>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111827"/>
              </a:buClr>
              <a:buSzPts val="1450"/>
              <a:buFont typeface="Times New Roman"/>
              <a:buChar char="●"/>
            </a:pPr>
            <a:r>
              <a:rPr lang="en" sz="1450">
                <a:solidFill>
                  <a:srgbClr val="111827"/>
                </a:solidFill>
                <a:highlight>
                  <a:srgbClr val="FFFFFF"/>
                </a:highlight>
                <a:latin typeface="Times New Roman"/>
                <a:ea typeface="Times New Roman"/>
                <a:cs typeface="Times New Roman"/>
                <a:sym typeface="Times New Roman"/>
              </a:rPr>
              <a:t>Load the trained model</a:t>
            </a:r>
            <a:endParaRPr sz="1450">
              <a:solidFill>
                <a:srgbClr val="111827"/>
              </a:solidFill>
              <a:highlight>
                <a:srgbClr val="FFFFFF"/>
              </a:highlight>
              <a:latin typeface="Times New Roman"/>
              <a:ea typeface="Times New Roman"/>
              <a:cs typeface="Times New Roman"/>
              <a:sym typeface="Times New Roman"/>
            </a:endParaRPr>
          </a:p>
          <a:p>
            <a:pPr indent="-320675" lvl="0" marL="457200" rtl="0" algn="l">
              <a:lnSpc>
                <a:spcPct val="115000"/>
              </a:lnSpc>
              <a:spcBef>
                <a:spcPts val="0"/>
              </a:spcBef>
              <a:spcAft>
                <a:spcPts val="0"/>
              </a:spcAft>
              <a:buClr>
                <a:srgbClr val="111827"/>
              </a:buClr>
              <a:buSzPts val="1450"/>
              <a:buFont typeface="Times New Roman"/>
              <a:buChar char="●"/>
            </a:pPr>
            <a:r>
              <a:rPr lang="en" sz="1450">
                <a:solidFill>
                  <a:srgbClr val="111827"/>
                </a:solidFill>
                <a:highlight>
                  <a:srgbClr val="FFFFFF"/>
                </a:highlight>
                <a:latin typeface="Times New Roman"/>
                <a:ea typeface="Times New Roman"/>
                <a:cs typeface="Times New Roman"/>
                <a:sym typeface="Times New Roman"/>
              </a:rPr>
              <a:t>Generate the text from the trained model</a:t>
            </a:r>
            <a:endParaRPr sz="14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rgbClr val="111827"/>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Loading chat GPT-2</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64" name="Google Shape;164;p2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65" name="Google Shape;165;p24"/>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50">
              <a:solidFill>
                <a:srgbClr val="111827"/>
              </a:solidFill>
              <a:highlight>
                <a:srgbClr val="FFFFFF"/>
              </a:highlight>
              <a:latin typeface="Times New Roman"/>
              <a:ea typeface="Times New Roman"/>
              <a:cs typeface="Times New Roman"/>
              <a:sym typeface="Times New Roman"/>
            </a:endParaRPr>
          </a:p>
        </p:txBody>
      </p:sp>
      <p:pic>
        <p:nvPicPr>
          <p:cNvPr id="166" name="Google Shape;166;p24"/>
          <p:cNvPicPr preferRelativeResize="0"/>
          <p:nvPr/>
        </p:nvPicPr>
        <p:blipFill>
          <a:blip r:embed="rId3">
            <a:alphaModFix/>
          </a:blip>
          <a:stretch>
            <a:fillRect/>
          </a:stretch>
        </p:blipFill>
        <p:spPr>
          <a:xfrm>
            <a:off x="228000" y="1018698"/>
            <a:ext cx="9144000" cy="180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Mounting google drive</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72" name="Google Shape;172;p2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73" name="Google Shape;173;p25"/>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50">
              <a:solidFill>
                <a:srgbClr val="111827"/>
              </a:solidFill>
              <a:highlight>
                <a:srgbClr val="FFFFFF"/>
              </a:highlight>
              <a:latin typeface="Times New Roman"/>
              <a:ea typeface="Times New Roman"/>
              <a:cs typeface="Times New Roman"/>
              <a:sym typeface="Times New Roman"/>
            </a:endParaRPr>
          </a:p>
        </p:txBody>
      </p:sp>
      <p:pic>
        <p:nvPicPr>
          <p:cNvPr id="174" name="Google Shape;174;p25"/>
          <p:cNvPicPr preferRelativeResize="0"/>
          <p:nvPr/>
        </p:nvPicPr>
        <p:blipFill>
          <a:blip r:embed="rId3">
            <a:alphaModFix/>
          </a:blip>
          <a:stretch>
            <a:fillRect/>
          </a:stretch>
        </p:blipFill>
        <p:spPr>
          <a:xfrm>
            <a:off x="0" y="935925"/>
            <a:ext cx="9144001" cy="273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Uploading a text  file to be trained in colaboratory</a:t>
            </a:r>
            <a:r>
              <a:rPr lang="en" sz="1450">
                <a:solidFill>
                  <a:srgbClr val="111827"/>
                </a:solidFill>
                <a:highlight>
                  <a:schemeClr val="lt1"/>
                </a:highlight>
                <a:latin typeface="Times New Roman"/>
                <a:ea typeface="Times New Roman"/>
                <a:cs typeface="Times New Roman"/>
                <a:sym typeface="Times New Roman"/>
              </a:rPr>
              <a:t>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80" name="Google Shape;180;p2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81" name="Google Shape;181;p26"/>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50">
              <a:solidFill>
                <a:srgbClr val="111827"/>
              </a:solidFill>
              <a:highlight>
                <a:srgbClr val="FFFFFF"/>
              </a:highlight>
              <a:latin typeface="Times New Roman"/>
              <a:ea typeface="Times New Roman"/>
              <a:cs typeface="Times New Roman"/>
              <a:sym typeface="Times New Roman"/>
            </a:endParaRPr>
          </a:p>
        </p:txBody>
      </p:sp>
      <p:pic>
        <p:nvPicPr>
          <p:cNvPr id="182" name="Google Shape;182;p26"/>
          <p:cNvPicPr preferRelativeResize="0"/>
          <p:nvPr/>
        </p:nvPicPr>
        <p:blipFill>
          <a:blip r:embed="rId3">
            <a:alphaModFix/>
          </a:blip>
          <a:stretch>
            <a:fillRect/>
          </a:stretch>
        </p:blipFill>
        <p:spPr>
          <a:xfrm>
            <a:off x="565913" y="807838"/>
            <a:ext cx="5534025" cy="460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Finetune chat GPT</a:t>
            </a:r>
            <a:r>
              <a:rPr lang="en" sz="1450">
                <a:solidFill>
                  <a:srgbClr val="111827"/>
                </a:solidFill>
                <a:highlight>
                  <a:schemeClr val="lt1"/>
                </a:highlight>
                <a:latin typeface="Times New Roman"/>
                <a:ea typeface="Times New Roman"/>
                <a:cs typeface="Times New Roman"/>
                <a:sym typeface="Times New Roman"/>
              </a:rPr>
              <a:t>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88" name="Google Shape;188;p2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89" name="Google Shape;189;p27"/>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50">
              <a:solidFill>
                <a:srgbClr val="111827"/>
              </a:solidFill>
              <a:highlight>
                <a:srgbClr val="FFFFFF"/>
              </a:highlight>
              <a:latin typeface="Times New Roman"/>
              <a:ea typeface="Times New Roman"/>
              <a:cs typeface="Times New Roman"/>
              <a:sym typeface="Times New Roman"/>
            </a:endParaRPr>
          </a:p>
        </p:txBody>
      </p:sp>
      <p:pic>
        <p:nvPicPr>
          <p:cNvPr id="190" name="Google Shape;190;p27"/>
          <p:cNvPicPr preferRelativeResize="0"/>
          <p:nvPr/>
        </p:nvPicPr>
        <p:blipFill>
          <a:blip r:embed="rId3">
            <a:alphaModFix/>
          </a:blip>
          <a:stretch>
            <a:fillRect/>
          </a:stretch>
        </p:blipFill>
        <p:spPr>
          <a:xfrm>
            <a:off x="227988" y="966775"/>
            <a:ext cx="6943725" cy="320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Load The Trained Model</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96" name="Google Shape;196;p2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97" name="Google Shape;197;p28"/>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50">
              <a:solidFill>
                <a:srgbClr val="111827"/>
              </a:solidFill>
              <a:highlight>
                <a:srgbClr val="FFFFFF"/>
              </a:highlight>
              <a:latin typeface="Times New Roman"/>
              <a:ea typeface="Times New Roman"/>
              <a:cs typeface="Times New Roman"/>
              <a:sym typeface="Times New Roman"/>
            </a:endParaRPr>
          </a:p>
        </p:txBody>
      </p:sp>
      <p:pic>
        <p:nvPicPr>
          <p:cNvPr id="198" name="Google Shape;198;p28"/>
          <p:cNvPicPr preferRelativeResize="0"/>
          <p:nvPr/>
        </p:nvPicPr>
        <p:blipFill>
          <a:blip r:embed="rId3">
            <a:alphaModFix/>
          </a:blip>
          <a:stretch>
            <a:fillRect/>
          </a:stretch>
        </p:blipFill>
        <p:spPr>
          <a:xfrm>
            <a:off x="497575" y="928688"/>
            <a:ext cx="7934325" cy="2143125"/>
          </a:xfrm>
          <a:prstGeom prst="rect">
            <a:avLst/>
          </a:prstGeom>
          <a:noFill/>
          <a:ln>
            <a:noFill/>
          </a:ln>
        </p:spPr>
      </p:pic>
      <p:pic>
        <p:nvPicPr>
          <p:cNvPr id="199" name="Google Shape;199;p28"/>
          <p:cNvPicPr preferRelativeResize="0"/>
          <p:nvPr/>
        </p:nvPicPr>
        <p:blipFill>
          <a:blip r:embed="rId4">
            <a:alphaModFix/>
          </a:blip>
          <a:stretch>
            <a:fillRect/>
          </a:stretch>
        </p:blipFill>
        <p:spPr>
          <a:xfrm>
            <a:off x="397575" y="3192663"/>
            <a:ext cx="8134350" cy="542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Generate The Text From The Trained Model</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rPr lang="en" sz="2100">
                <a:solidFill>
                  <a:srgbClr val="666666"/>
                </a:solidFill>
                <a:latin typeface="Arial"/>
                <a:ea typeface="Arial"/>
                <a:cs typeface="Arial"/>
                <a:sym typeface="Arial"/>
              </a:rPr>
              <a:t>The Trained Mode</a:t>
            </a:r>
            <a:r>
              <a:rPr lang="en" sz="1450">
                <a:solidFill>
                  <a:srgbClr val="111827"/>
                </a:solidFill>
                <a:highlight>
                  <a:schemeClr val="lt1"/>
                </a:highlight>
                <a:latin typeface="Times New Roman"/>
                <a:ea typeface="Times New Roman"/>
                <a:cs typeface="Times New Roman"/>
                <a:sym typeface="Times New Roman"/>
              </a:rPr>
              <a:t>Load the trained model</a:t>
            </a:r>
            <a:r>
              <a:rPr lang="en" sz="2100">
                <a:solidFill>
                  <a:srgbClr val="666666"/>
                </a:solidFill>
                <a:latin typeface="Arial"/>
                <a:ea typeface="Arial"/>
                <a:cs typeface="Arial"/>
                <a:sym typeface="Arial"/>
              </a:rPr>
              <a:t>l</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205" name="Google Shape;205;p2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206" name="Google Shape;206;p29"/>
          <p:cNvSpPr txBox="1"/>
          <p:nvPr/>
        </p:nvSpPr>
        <p:spPr>
          <a:xfrm>
            <a:off x="228000" y="672300"/>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50">
              <a:solidFill>
                <a:srgbClr val="111827"/>
              </a:solidFill>
              <a:highlight>
                <a:srgbClr val="FFFFFF"/>
              </a:highlight>
              <a:latin typeface="Times New Roman"/>
              <a:ea typeface="Times New Roman"/>
              <a:cs typeface="Times New Roman"/>
              <a:sym typeface="Times New Roman"/>
            </a:endParaRPr>
          </a:p>
        </p:txBody>
      </p:sp>
      <p:pic>
        <p:nvPicPr>
          <p:cNvPr id="207" name="Google Shape;207;p29"/>
          <p:cNvPicPr preferRelativeResize="0"/>
          <p:nvPr/>
        </p:nvPicPr>
        <p:blipFill>
          <a:blip r:embed="rId3">
            <a:alphaModFix/>
          </a:blip>
          <a:stretch>
            <a:fillRect/>
          </a:stretch>
        </p:blipFill>
        <p:spPr>
          <a:xfrm>
            <a:off x="0" y="807861"/>
            <a:ext cx="9144001" cy="1239628"/>
          </a:xfrm>
          <a:prstGeom prst="rect">
            <a:avLst/>
          </a:prstGeom>
          <a:noFill/>
          <a:ln>
            <a:noFill/>
          </a:ln>
        </p:spPr>
      </p:pic>
      <p:pic>
        <p:nvPicPr>
          <p:cNvPr id="208" name="Google Shape;208;p29"/>
          <p:cNvPicPr preferRelativeResize="0"/>
          <p:nvPr/>
        </p:nvPicPr>
        <p:blipFill>
          <a:blip r:embed="rId4">
            <a:alphaModFix/>
          </a:blip>
          <a:stretch>
            <a:fillRect/>
          </a:stretch>
        </p:blipFill>
        <p:spPr>
          <a:xfrm>
            <a:off x="0" y="2298876"/>
            <a:ext cx="9144000" cy="350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666666"/>
                </a:solidFill>
                <a:latin typeface="Arial"/>
                <a:ea typeface="Arial"/>
                <a:cs typeface="Arial"/>
                <a:sym typeface="Arial"/>
              </a:rPr>
              <a:t>What’s generative ai</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91" name="Google Shape;91;p1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92" name="Google Shape;92;p14"/>
          <p:cNvSpPr txBox="1"/>
          <p:nvPr/>
        </p:nvSpPr>
        <p:spPr>
          <a:xfrm>
            <a:off x="309150" y="1017800"/>
            <a:ext cx="8311200" cy="37833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2000"/>
              <a:t>Generative AI refers to artificial intelligence systems designed to generate new, original content based on the data they have been trained on. Unlike traditional AI, which might focus on analyzing data and making predictions, generative AI creates new data. This can include text, images, music, and even video. A great example would be ChatGPT and LLaMa.</a:t>
            </a:r>
            <a:endParaRPr sz="27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Transformer based language model</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98" name="Google Shape;98;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99" name="Google Shape;99;p15"/>
          <p:cNvSpPr txBox="1"/>
          <p:nvPr/>
        </p:nvSpPr>
        <p:spPr>
          <a:xfrm>
            <a:off x="302250" y="1198575"/>
            <a:ext cx="8473500" cy="367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t>In recent years ,there has been a rise in transformer-based language used extensively in natural language processing (NLP) tasks, including GPT models that generate coherent text. models trained,including </a:t>
            </a:r>
            <a:r>
              <a:rPr lang="en" sz="1750">
                <a:solidFill>
                  <a:srgbClr val="111827"/>
                </a:solidFill>
                <a:latin typeface="Times New Roman"/>
                <a:ea typeface="Times New Roman"/>
                <a:cs typeface="Times New Roman"/>
                <a:sym typeface="Times New Roman"/>
              </a:rPr>
              <a:t>OpenAI's ChatGPT  and Meta's LLaMA.</a:t>
            </a:r>
            <a:r>
              <a:rPr lang="en" sz="1600"/>
              <a:t> </a:t>
            </a:r>
            <a:r>
              <a:rPr lang="en" sz="1750">
                <a:solidFill>
                  <a:srgbClr val="111827"/>
                </a:solidFill>
                <a:latin typeface="Times New Roman"/>
                <a:ea typeface="Times New Roman"/>
                <a:cs typeface="Times New Roman"/>
                <a:sym typeface="Times New Roman"/>
              </a:rPr>
              <a:t>The results on conditioned open-ended language generation are impressive.Besides the improved transformer architecture and massive unsupervised training data, better decoding methods have also played an important role.some of the most prominent decoding methods  are</a:t>
            </a:r>
            <a:endParaRPr sz="1750">
              <a:solidFill>
                <a:srgbClr val="111827"/>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50">
              <a:solidFill>
                <a:srgbClr val="111827"/>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 sz="1600"/>
              <a:t>Greedy Search</a:t>
            </a:r>
            <a:endParaRPr sz="1600"/>
          </a:p>
          <a:p>
            <a:pPr indent="-330200" lvl="0" marL="457200" rtl="0" algn="l">
              <a:lnSpc>
                <a:spcPct val="115000"/>
              </a:lnSpc>
              <a:spcBef>
                <a:spcPts val="0"/>
              </a:spcBef>
              <a:spcAft>
                <a:spcPts val="0"/>
              </a:spcAft>
              <a:buSzPts val="1600"/>
              <a:buChar char="●"/>
            </a:pPr>
            <a:r>
              <a:rPr lang="en" sz="1600"/>
              <a:t>Beam Search    </a:t>
            </a:r>
            <a:endParaRPr sz="1600"/>
          </a:p>
          <a:p>
            <a:pPr indent="-330200" lvl="0" marL="457200" rtl="0" algn="l">
              <a:lnSpc>
                <a:spcPct val="115000"/>
              </a:lnSpc>
              <a:spcBef>
                <a:spcPts val="0"/>
              </a:spcBef>
              <a:spcAft>
                <a:spcPts val="0"/>
              </a:spcAft>
              <a:buSzPts val="1600"/>
              <a:buChar char="●"/>
            </a:pPr>
            <a:r>
              <a:rPr lang="en" sz="1600"/>
              <a:t>Sampling </a:t>
            </a:r>
            <a:endParaRPr sz="2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Greedy Search</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05" name="Google Shape;105;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06" name="Google Shape;106;p16"/>
          <p:cNvSpPr txBox="1"/>
          <p:nvPr/>
        </p:nvSpPr>
        <p:spPr>
          <a:xfrm>
            <a:off x="335250" y="573225"/>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 </a:t>
            </a:r>
            <a:r>
              <a:rPr lang="en" sz="1950">
                <a:solidFill>
                  <a:srgbClr val="111827"/>
                </a:solidFill>
                <a:highlight>
                  <a:srgbClr val="FFFFFF"/>
                </a:highlight>
                <a:latin typeface="Times New Roman"/>
                <a:ea typeface="Times New Roman"/>
                <a:cs typeface="Times New Roman"/>
                <a:sym typeface="Times New Roman"/>
              </a:rPr>
              <a:t>Greedy search is the simplest decoding method. It selects the word with the highest probability as its next word</a:t>
            </a:r>
            <a:r>
              <a:rPr lang="en" sz="1700"/>
              <a:t>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  </a:t>
            </a:r>
            <a:endParaRPr sz="2900">
              <a:solidFill>
                <a:schemeClr val="dk2"/>
              </a:solidFill>
              <a:latin typeface="Roboto"/>
              <a:ea typeface="Roboto"/>
              <a:cs typeface="Roboto"/>
              <a:sym typeface="Roboto"/>
            </a:endParaRPr>
          </a:p>
        </p:txBody>
      </p:sp>
      <p:pic>
        <p:nvPicPr>
          <p:cNvPr id="107" name="Google Shape;107;p16"/>
          <p:cNvPicPr preferRelativeResize="0"/>
          <p:nvPr/>
        </p:nvPicPr>
        <p:blipFill>
          <a:blip r:embed="rId3">
            <a:alphaModFix/>
          </a:blip>
          <a:stretch>
            <a:fillRect/>
          </a:stretch>
        </p:blipFill>
        <p:spPr>
          <a:xfrm>
            <a:off x="818175" y="1451575"/>
            <a:ext cx="7050800" cy="349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Greedy Search</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13" name="Google Shape;113;p1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14" name="Google Shape;114;p17"/>
          <p:cNvSpPr txBox="1"/>
          <p:nvPr/>
        </p:nvSpPr>
        <p:spPr>
          <a:xfrm>
            <a:off x="335250" y="573225"/>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2050">
                <a:solidFill>
                  <a:srgbClr val="111827"/>
                </a:solidFill>
                <a:highlight>
                  <a:srgbClr val="FFFFFF"/>
                </a:highlight>
                <a:latin typeface="Times New Roman"/>
                <a:ea typeface="Times New Roman"/>
                <a:cs typeface="Times New Roman"/>
                <a:sym typeface="Times New Roman"/>
              </a:rPr>
              <a:t>From the above diagram</a:t>
            </a:r>
            <a:r>
              <a:rPr lang="en" sz="2150">
                <a:solidFill>
                  <a:srgbClr val="111827"/>
                </a:solidFill>
                <a:highlight>
                  <a:srgbClr val="FFFFFF"/>
                </a:highlight>
                <a:latin typeface="Times New Roman"/>
                <a:ea typeface="Times New Roman"/>
                <a:cs typeface="Times New Roman"/>
                <a:sym typeface="Times New Roman"/>
              </a:rPr>
              <a:t>"The",</a:t>
            </a:r>
            <a:r>
              <a:rPr lang="en" sz="2050">
                <a:solidFill>
                  <a:srgbClr val="111827"/>
                </a:solidFill>
                <a:highlight>
                  <a:srgbClr val="FFFFFF"/>
                </a:highlight>
                <a:latin typeface="Times New Roman"/>
                <a:ea typeface="Times New Roman"/>
                <a:cs typeface="Times New Roman"/>
                <a:sym typeface="Times New Roman"/>
              </a:rPr>
              <a:t> the algorithm greedily chooses the next word of highest probability </a:t>
            </a:r>
            <a:r>
              <a:rPr lang="en" sz="2150">
                <a:solidFill>
                  <a:srgbClr val="111827"/>
                </a:solidFill>
                <a:highlight>
                  <a:srgbClr val="FFFFFF"/>
                </a:highlight>
                <a:latin typeface="Times New Roman"/>
                <a:ea typeface="Times New Roman"/>
                <a:cs typeface="Times New Roman"/>
                <a:sym typeface="Times New Roman"/>
              </a:rPr>
              <a:t>"nice"</a:t>
            </a:r>
            <a:r>
              <a:rPr lang="en" sz="2050">
                <a:solidFill>
                  <a:srgbClr val="111827"/>
                </a:solidFill>
                <a:highlight>
                  <a:srgbClr val="FFFFFF"/>
                </a:highlight>
                <a:latin typeface="Times New Roman"/>
                <a:ea typeface="Times New Roman"/>
                <a:cs typeface="Times New Roman"/>
                <a:sym typeface="Times New Roman"/>
              </a:rPr>
              <a:t> and so on, so that the final generated word sequence is </a:t>
            </a:r>
            <a:r>
              <a:rPr lang="en" sz="2150">
                <a:solidFill>
                  <a:srgbClr val="111827"/>
                </a:solidFill>
                <a:highlight>
                  <a:srgbClr val="FFFFFF"/>
                </a:highlight>
                <a:latin typeface="Times New Roman"/>
                <a:ea typeface="Times New Roman"/>
                <a:cs typeface="Times New Roman"/>
                <a:sym typeface="Times New Roman"/>
              </a:rPr>
              <a:t>("The","nice","woman")</a:t>
            </a:r>
            <a:endParaRPr sz="21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1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1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  </a:t>
            </a:r>
            <a:endParaRPr sz="2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Beam </a:t>
            </a:r>
            <a:r>
              <a:rPr lang="en" sz="2100">
                <a:solidFill>
                  <a:srgbClr val="666666"/>
                </a:solidFill>
                <a:latin typeface="Arial"/>
                <a:ea typeface="Arial"/>
                <a:cs typeface="Arial"/>
                <a:sym typeface="Arial"/>
              </a:rPr>
              <a:t> Search</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20" name="Google Shape;120;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21" name="Google Shape;121;p18"/>
          <p:cNvSpPr txBox="1"/>
          <p:nvPr/>
        </p:nvSpPr>
        <p:spPr>
          <a:xfrm>
            <a:off x="335250" y="573225"/>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50">
                <a:solidFill>
                  <a:srgbClr val="111827"/>
                </a:solidFill>
                <a:highlight>
                  <a:srgbClr val="FFFFFF"/>
                </a:highlight>
                <a:latin typeface="Times New Roman"/>
                <a:ea typeface="Times New Roman"/>
                <a:cs typeface="Times New Roman"/>
                <a:sym typeface="Times New Roman"/>
              </a:rPr>
              <a:t>Beam search reduces the risk of missing hidden high probability word sequences by keeping the most likely of hypotheses at each time step and eventually choosing the hypothesis that has the overall highest probability.</a:t>
            </a:r>
            <a:endParaRPr sz="26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  </a:t>
            </a:r>
            <a:endParaRPr sz="2900">
              <a:solidFill>
                <a:schemeClr val="dk2"/>
              </a:solidFill>
              <a:latin typeface="Roboto"/>
              <a:ea typeface="Roboto"/>
              <a:cs typeface="Roboto"/>
              <a:sym typeface="Roboto"/>
            </a:endParaRPr>
          </a:p>
        </p:txBody>
      </p:sp>
      <p:pic>
        <p:nvPicPr>
          <p:cNvPr id="122" name="Google Shape;122;p18"/>
          <p:cNvPicPr preferRelativeResize="0"/>
          <p:nvPr/>
        </p:nvPicPr>
        <p:blipFill>
          <a:blip r:embed="rId3">
            <a:alphaModFix/>
          </a:blip>
          <a:stretch>
            <a:fillRect/>
          </a:stretch>
        </p:blipFill>
        <p:spPr>
          <a:xfrm>
            <a:off x="1714500" y="1683225"/>
            <a:ext cx="5715000" cy="324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Beam  Search</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28" name="Google Shape;128;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29" name="Google Shape;129;p19"/>
          <p:cNvSpPr txBox="1"/>
          <p:nvPr/>
        </p:nvSpPr>
        <p:spPr>
          <a:xfrm>
            <a:off x="228000" y="573225"/>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50">
                <a:solidFill>
                  <a:srgbClr val="111827"/>
                </a:solidFill>
                <a:highlight>
                  <a:srgbClr val="FFFFFF"/>
                </a:highlight>
                <a:latin typeface="Times New Roman"/>
                <a:ea typeface="Times New Roman"/>
                <a:cs typeface="Times New Roman"/>
                <a:sym typeface="Times New Roman"/>
              </a:rPr>
              <a:t> besides the most likely hypothesis ("The","nice"), beam search also keeps track of the second most likely one ("The","dog"). At time step 2, beam search finds that the word sequence ("The","dog","has"), has with 0.36 a higher probability than ("The","nice","woman")</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  </a:t>
            </a:r>
            <a:endParaRPr sz="29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 Sampling</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35" name="Google Shape;135;p20"/>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36" name="Google Shape;136;p20"/>
          <p:cNvSpPr txBox="1"/>
          <p:nvPr/>
        </p:nvSpPr>
        <p:spPr>
          <a:xfrm>
            <a:off x="228000" y="573225"/>
            <a:ext cx="8473500" cy="4471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50">
                <a:solidFill>
                  <a:srgbClr val="111827"/>
                </a:solidFill>
                <a:highlight>
                  <a:srgbClr val="FFFFFF"/>
                </a:highlight>
                <a:latin typeface="Times New Roman"/>
                <a:ea typeface="Times New Roman"/>
                <a:cs typeface="Times New Roman"/>
                <a:sym typeface="Times New Roman"/>
              </a:rPr>
              <a:t>In its most basic form, sampling means randomly picking the next word  according to its conditional probability distribution</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2050">
              <a:solidFill>
                <a:srgbClr val="111827"/>
              </a:solidFill>
              <a:highlight>
                <a:srgbClr val="FFFFFF"/>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2050">
                <a:solidFill>
                  <a:srgbClr val="111827"/>
                </a:solidFill>
                <a:highlight>
                  <a:srgbClr val="FFFFFF"/>
                </a:highlight>
                <a:latin typeface="Times New Roman"/>
                <a:ea typeface="Times New Roman"/>
                <a:cs typeface="Times New Roman"/>
                <a:sym typeface="Times New Roman"/>
              </a:rPr>
              <a:t>It becomes obvious that language generation using sampling is not deterministic anymore.</a:t>
            </a:r>
            <a:endParaRPr sz="25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50">
              <a:solidFill>
                <a:srgbClr val="111827"/>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  </a:t>
            </a:r>
            <a:endParaRPr sz="2900">
              <a:solidFill>
                <a:schemeClr val="dk2"/>
              </a:solidFill>
              <a:latin typeface="Roboto"/>
              <a:ea typeface="Roboto"/>
              <a:cs typeface="Roboto"/>
              <a:sym typeface="Roboto"/>
            </a:endParaRPr>
          </a:p>
        </p:txBody>
      </p:sp>
      <p:pic>
        <p:nvPicPr>
          <p:cNvPr id="137" name="Google Shape;137;p20"/>
          <p:cNvPicPr preferRelativeResize="0"/>
          <p:nvPr/>
        </p:nvPicPr>
        <p:blipFill>
          <a:blip r:embed="rId3">
            <a:alphaModFix/>
          </a:blip>
          <a:stretch>
            <a:fillRect/>
          </a:stretch>
        </p:blipFill>
        <p:spPr>
          <a:xfrm>
            <a:off x="-16775" y="1384750"/>
            <a:ext cx="8963025"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99750" y="159850"/>
            <a:ext cx="8520600" cy="64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666666"/>
                </a:solidFill>
                <a:latin typeface="Arial"/>
                <a:ea typeface="Arial"/>
                <a:cs typeface="Arial"/>
                <a:sym typeface="Arial"/>
              </a:rPr>
              <a:t> Top -K Sampling</a:t>
            </a:r>
            <a:endParaRPr sz="2100">
              <a:solidFill>
                <a:srgbClr val="666666"/>
              </a:solidFill>
              <a:latin typeface="Arial"/>
              <a:ea typeface="Arial"/>
              <a:cs typeface="Arial"/>
              <a:sym typeface="Arial"/>
            </a:endParaRPr>
          </a:p>
          <a:p>
            <a:pPr indent="0" lvl="0" marL="0" rtl="0" algn="l">
              <a:lnSpc>
                <a:spcPct val="115000"/>
              </a:lnSpc>
              <a:spcBef>
                <a:spcPts val="1600"/>
              </a:spcBef>
              <a:spcAft>
                <a:spcPts val="0"/>
              </a:spcAft>
              <a:buNone/>
            </a:pPr>
            <a:r>
              <a:t/>
            </a:r>
            <a:endParaRPr sz="2400">
              <a:solidFill>
                <a:srgbClr val="666666"/>
              </a:solidFill>
              <a:latin typeface="Arial"/>
              <a:ea typeface="Arial"/>
              <a:cs typeface="Arial"/>
              <a:sym typeface="Arial"/>
            </a:endParaRPr>
          </a:p>
          <a:p>
            <a:pPr indent="0" lvl="0" marL="0" rtl="0" algn="l">
              <a:spcBef>
                <a:spcPts val="1600"/>
              </a:spcBef>
              <a:spcAft>
                <a:spcPts val="0"/>
              </a:spcAft>
              <a:buNone/>
            </a:pPr>
            <a:r>
              <a:t/>
            </a:r>
            <a:endParaRPr/>
          </a:p>
        </p:txBody>
      </p:sp>
      <p:sp>
        <p:nvSpPr>
          <p:cNvPr id="143" name="Google Shape;143;p21"/>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p:txBody>
      </p:sp>
      <p:sp>
        <p:nvSpPr>
          <p:cNvPr id="144" name="Google Shape;144;p21"/>
          <p:cNvSpPr txBox="1"/>
          <p:nvPr/>
        </p:nvSpPr>
        <p:spPr>
          <a:xfrm>
            <a:off x="228000" y="573225"/>
            <a:ext cx="8473500" cy="447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50">
                <a:solidFill>
                  <a:srgbClr val="111827"/>
                </a:solidFill>
                <a:highlight>
                  <a:srgbClr val="FFFFFF"/>
                </a:highlight>
                <a:latin typeface="Times New Roman"/>
                <a:ea typeface="Times New Roman"/>
                <a:cs typeface="Times New Roman"/>
                <a:sym typeface="Times New Roman"/>
              </a:rPr>
              <a:t>The very powerful sampling scheme, called Top-K sampling. In Top-K sampling, the </a:t>
            </a:r>
            <a:r>
              <a:rPr i="1" lang="en" sz="2050">
                <a:solidFill>
                  <a:srgbClr val="111827"/>
                </a:solidFill>
                <a:highlight>
                  <a:srgbClr val="FFFFFF"/>
                </a:highlight>
                <a:latin typeface="Times New Roman"/>
                <a:ea typeface="Times New Roman"/>
                <a:cs typeface="Times New Roman"/>
                <a:sym typeface="Times New Roman"/>
              </a:rPr>
              <a:t>K</a:t>
            </a:r>
            <a:r>
              <a:rPr lang="en" sz="2050">
                <a:solidFill>
                  <a:srgbClr val="111827"/>
                </a:solidFill>
                <a:highlight>
                  <a:srgbClr val="FFFFFF"/>
                </a:highlight>
                <a:latin typeface="Times New Roman"/>
                <a:ea typeface="Times New Roman"/>
                <a:cs typeface="Times New Roman"/>
                <a:sym typeface="Times New Roman"/>
              </a:rPr>
              <a:t> most likely next words are filtered and the probability mass is redistributed among only those </a:t>
            </a:r>
            <a:r>
              <a:rPr i="1" lang="en" sz="2050">
                <a:solidFill>
                  <a:srgbClr val="111827"/>
                </a:solidFill>
                <a:highlight>
                  <a:srgbClr val="FFFFFF"/>
                </a:highlight>
                <a:latin typeface="Times New Roman"/>
                <a:ea typeface="Times New Roman"/>
                <a:cs typeface="Times New Roman"/>
                <a:sym typeface="Times New Roman"/>
              </a:rPr>
              <a:t>K</a:t>
            </a:r>
            <a:r>
              <a:rPr lang="en" sz="2050">
                <a:solidFill>
                  <a:srgbClr val="111827"/>
                </a:solidFill>
                <a:highlight>
                  <a:srgbClr val="FFFFFF"/>
                </a:highlight>
                <a:latin typeface="Times New Roman"/>
                <a:ea typeface="Times New Roman"/>
                <a:cs typeface="Times New Roman"/>
                <a:sym typeface="Times New Roman"/>
              </a:rPr>
              <a:t> next words. GPT2 adopted this sampling scheme, Top-K sampling is that it does not dynamically adapt the number of words that are filtered from the next word probability distribution</a:t>
            </a:r>
            <a:endParaRPr sz="45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