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62" r:id="rId2"/>
    <p:sldId id="277" r:id="rId3"/>
    <p:sldId id="289" r:id="rId4"/>
    <p:sldId id="290" r:id="rId5"/>
    <p:sldId id="267" r:id="rId6"/>
    <p:sldId id="296" r:id="rId7"/>
    <p:sldId id="257" r:id="rId8"/>
    <p:sldId id="258" r:id="rId9"/>
    <p:sldId id="297" r:id="rId10"/>
    <p:sldId id="291" r:id="rId11"/>
    <p:sldId id="292" r:id="rId12"/>
    <p:sldId id="278" r:id="rId13"/>
    <p:sldId id="279" r:id="rId14"/>
    <p:sldId id="281" r:id="rId15"/>
    <p:sldId id="293" r:id="rId16"/>
    <p:sldId id="282" r:id="rId17"/>
    <p:sldId id="283" r:id="rId18"/>
    <p:sldId id="284" r:id="rId19"/>
    <p:sldId id="285" r:id="rId20"/>
    <p:sldId id="286" r:id="rId21"/>
    <p:sldId id="294" r:id="rId22"/>
    <p:sldId id="287" r:id="rId23"/>
    <p:sldId id="295" r:id="rId24"/>
    <p:sldId id="274" r:id="rId25"/>
    <p:sldId id="288" r:id="rId26"/>
    <p:sldId id="264" r:id="rId27"/>
    <p:sldId id="275" r:id="rId28"/>
    <p:sldId id="268" r:id="rId29"/>
    <p:sldId id="298" r:id="rId30"/>
    <p:sldId id="299" r:id="rId31"/>
    <p:sldId id="301" r:id="rId32"/>
    <p:sldId id="300" r:id="rId33"/>
    <p:sldId id="302" r:id="rId34"/>
    <p:sldId id="303" r:id="rId35"/>
    <p:sldId id="304" r:id="rId36"/>
    <p:sldId id="305" r:id="rId37"/>
    <p:sldId id="306" r:id="rId38"/>
    <p:sldId id="307" r:id="rId39"/>
    <p:sldId id="309" r:id="rId40"/>
    <p:sldId id="310" r:id="rId41"/>
    <p:sldId id="308" r:id="rId42"/>
    <p:sldId id="311" r:id="rId43"/>
    <p:sldId id="270" r:id="rId44"/>
    <p:sldId id="312" r:id="rId45"/>
    <p:sldId id="31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solidFill>
            <a:srgbClr val="002060"/>
          </a:solidFill>
        </a:ln>
        <a:effectLst/>
        <a:sp3d>
          <a:contourClr>
            <a:srgbClr val="002060"/>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7622371369654024E-2"/>
          <c:y val="2.4093835637007059E-2"/>
          <c:w val="0.95012065294535131"/>
          <c:h val="0.70158936565038721"/>
        </c:manualLayout>
      </c:layout>
      <c:bar3DChart>
        <c:barDir val="col"/>
        <c:grouping val="clustered"/>
        <c:varyColors val="0"/>
        <c:ser>
          <c:idx val="0"/>
          <c:order val="0"/>
          <c:tx>
            <c:strRef>
              <c:f>Sheet1!$B$1</c:f>
              <c:strCache>
                <c:ptCount val="1"/>
                <c:pt idx="0">
                  <c:v>Linear Regression</c:v>
                </c:pt>
              </c:strCache>
            </c:strRef>
          </c:tx>
          <c:spPr>
            <a:solidFill>
              <a:srgbClr val="002060"/>
            </a:solidFill>
            <a:ln>
              <a:noFill/>
            </a:ln>
            <a:effectLst/>
            <a:sp3d/>
          </c:spPr>
          <c:invertIfNegative val="0"/>
          <c:cat>
            <c:strRef>
              <c:f>Sheet1!$A$2</c:f>
              <c:strCache>
                <c:ptCount val="1"/>
                <c:pt idx="0">
                  <c:v>Mean Absolute Value</c:v>
                </c:pt>
              </c:strCache>
            </c:strRef>
          </c:cat>
          <c:val>
            <c:numRef>
              <c:f>Sheet1!$B$2</c:f>
              <c:numCache>
                <c:formatCode>General</c:formatCode>
                <c:ptCount val="1"/>
                <c:pt idx="0">
                  <c:v>8.35</c:v>
                </c:pt>
              </c:numCache>
            </c:numRef>
          </c:val>
          <c:extLst>
            <c:ext xmlns:c16="http://schemas.microsoft.com/office/drawing/2014/chart" uri="{C3380CC4-5D6E-409C-BE32-E72D297353CC}">
              <c16:uniqueId val="{00000000-4C6F-49F1-A1C9-7A45559D1C57}"/>
            </c:ext>
          </c:extLst>
        </c:ser>
        <c:ser>
          <c:idx val="1"/>
          <c:order val="1"/>
          <c:tx>
            <c:strRef>
              <c:f>Sheet1!$C$1</c:f>
              <c:strCache>
                <c:ptCount val="1"/>
                <c:pt idx="0">
                  <c:v>XGBoost Regressor</c:v>
                </c:pt>
              </c:strCache>
            </c:strRef>
          </c:tx>
          <c:spPr>
            <a:solidFill>
              <a:srgbClr val="00B0F0"/>
            </a:solidFill>
            <a:ln>
              <a:noFill/>
            </a:ln>
            <a:effectLst/>
            <a:sp3d/>
          </c:spPr>
          <c:invertIfNegative val="0"/>
          <c:cat>
            <c:strRef>
              <c:f>Sheet1!$A$2</c:f>
              <c:strCache>
                <c:ptCount val="1"/>
                <c:pt idx="0">
                  <c:v>Mean Absolute Value</c:v>
                </c:pt>
              </c:strCache>
            </c:strRef>
          </c:cat>
          <c:val>
            <c:numRef>
              <c:f>Sheet1!$C$2</c:f>
              <c:numCache>
                <c:formatCode>General</c:formatCode>
                <c:ptCount val="1"/>
                <c:pt idx="0">
                  <c:v>2.7149999999999999</c:v>
                </c:pt>
              </c:numCache>
            </c:numRef>
          </c:val>
          <c:extLst>
            <c:ext xmlns:c16="http://schemas.microsoft.com/office/drawing/2014/chart" uri="{C3380CC4-5D6E-409C-BE32-E72D297353CC}">
              <c16:uniqueId val="{00000001-4C6F-49F1-A1C9-7A45559D1C57}"/>
            </c:ext>
          </c:extLst>
        </c:ser>
        <c:ser>
          <c:idx val="2"/>
          <c:order val="2"/>
          <c:tx>
            <c:strRef>
              <c:f>Sheet1!$D$1</c:f>
              <c:strCache>
                <c:ptCount val="1"/>
                <c:pt idx="0">
                  <c:v>RandomForestRegressor</c:v>
                </c:pt>
              </c:strCache>
            </c:strRef>
          </c:tx>
          <c:spPr>
            <a:solidFill>
              <a:schemeClr val="accent3"/>
            </a:solidFill>
            <a:ln>
              <a:noFill/>
            </a:ln>
            <a:effectLst/>
            <a:sp3d/>
          </c:spPr>
          <c:invertIfNegative val="0"/>
          <c:cat>
            <c:strRef>
              <c:f>Sheet1!$A$2</c:f>
              <c:strCache>
                <c:ptCount val="1"/>
                <c:pt idx="0">
                  <c:v>Mean Absolute Value</c:v>
                </c:pt>
              </c:strCache>
            </c:strRef>
          </c:cat>
          <c:val>
            <c:numRef>
              <c:f>Sheet1!$D$2</c:f>
              <c:numCache>
                <c:formatCode>General</c:formatCode>
                <c:ptCount val="1"/>
                <c:pt idx="0">
                  <c:v>1.7</c:v>
                </c:pt>
              </c:numCache>
            </c:numRef>
          </c:val>
          <c:extLst>
            <c:ext xmlns:c16="http://schemas.microsoft.com/office/drawing/2014/chart" uri="{C3380CC4-5D6E-409C-BE32-E72D297353CC}">
              <c16:uniqueId val="{00000000-671E-4391-AA53-C98B7CF91DC0}"/>
            </c:ext>
          </c:extLst>
        </c:ser>
        <c:dLbls>
          <c:showLegendKey val="0"/>
          <c:showVal val="0"/>
          <c:showCatName val="0"/>
          <c:showSerName val="0"/>
          <c:showPercent val="0"/>
          <c:showBubbleSize val="0"/>
        </c:dLbls>
        <c:gapWidth val="150"/>
        <c:shape val="box"/>
        <c:axId val="197295552"/>
        <c:axId val="197288664"/>
        <c:axId val="0"/>
      </c:bar3DChart>
      <c:catAx>
        <c:axId val="1972955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288664"/>
        <c:crosses val="autoZero"/>
        <c:auto val="1"/>
        <c:lblAlgn val="ctr"/>
        <c:lblOffset val="100"/>
        <c:noMultiLvlLbl val="0"/>
      </c:catAx>
      <c:valAx>
        <c:axId val="197288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295552"/>
        <c:crosses val="autoZero"/>
        <c:crossBetween val="between"/>
      </c:valAx>
      <c:spPr>
        <a:noFill/>
        <a:ln>
          <a:noFill/>
        </a:ln>
        <a:effectLst/>
      </c:spPr>
    </c:plotArea>
    <c:legend>
      <c:legendPos val="b"/>
      <c:layout>
        <c:manualLayout>
          <c:xMode val="edge"/>
          <c:yMode val="edge"/>
          <c:x val="0.21817293775112748"/>
          <c:y val="0.83619399765763647"/>
          <c:w val="0.65469071156737058"/>
          <c:h val="6.08926340435896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262587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75173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9EE712-9E59-4C9A-9893-90027F5F5A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6962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80273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9EE712-9E59-4C9A-9893-90027F5F5A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427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3499030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1352007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184566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112982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7C023-9FFA-4693-8526-2248C7CA0309}"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50217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37859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7C023-9FFA-4693-8526-2248C7CA0309}"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26983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7C023-9FFA-4693-8526-2248C7CA0309}"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9616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7C023-9FFA-4693-8526-2248C7CA0309}"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271719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300045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7C023-9FFA-4693-8526-2248C7CA0309}"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9EE712-9E59-4C9A-9893-90027F5F5A41}" type="slidenum">
              <a:rPr lang="en-IN" smtClean="0"/>
              <a:t>‹#›</a:t>
            </a:fld>
            <a:endParaRPr lang="en-IN"/>
          </a:p>
        </p:txBody>
      </p:sp>
    </p:spTree>
    <p:extLst>
      <p:ext uri="{BB962C8B-B14F-4D97-AF65-F5344CB8AC3E}">
        <p14:creationId xmlns:p14="http://schemas.microsoft.com/office/powerpoint/2010/main" val="73251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07C023-9FFA-4693-8526-2248C7CA0309}" type="datetimeFigureOut">
              <a:rPr lang="en-IN" smtClean="0"/>
              <a:t>22-06-2022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59EE712-9E59-4C9A-9893-90027F5F5A41}" type="slidenum">
              <a:rPr lang="en-IN" smtClean="0"/>
              <a:t>‹#›</a:t>
            </a:fld>
            <a:endParaRPr lang="en-IN"/>
          </a:p>
        </p:txBody>
      </p:sp>
    </p:spTree>
    <p:extLst>
      <p:ext uri="{BB962C8B-B14F-4D97-AF65-F5344CB8AC3E}">
        <p14:creationId xmlns:p14="http://schemas.microsoft.com/office/powerpoint/2010/main" val="37690277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7308-C730-AC42-A8C1-EEE84B212D10}"/>
              </a:ext>
            </a:extLst>
          </p:cNvPr>
          <p:cNvSpPr>
            <a:spLocks noGrp="1"/>
          </p:cNvSpPr>
          <p:nvPr>
            <p:ph type="title"/>
          </p:nvPr>
        </p:nvSpPr>
        <p:spPr>
          <a:xfrm>
            <a:off x="955963" y="1052945"/>
            <a:ext cx="10268627" cy="2376055"/>
          </a:xfrm>
        </p:spPr>
        <p:txBody>
          <a:bodyPr>
            <a:normAutofit fontScale="90000"/>
          </a:bodyPr>
          <a:lstStyle/>
          <a:p>
            <a:pPr algn="ctr"/>
            <a:r>
              <a:rPr lang="en-GB" sz="6000" dirty="0"/>
              <a:t>Calories Burnt Prediction using Machine Learning</a:t>
            </a:r>
            <a:br>
              <a:rPr lang="en-IN" sz="6000" dirty="0"/>
            </a:br>
            <a:endParaRPr lang="en-IN" sz="6000" dirty="0"/>
          </a:p>
        </p:txBody>
      </p:sp>
      <p:sp>
        <p:nvSpPr>
          <p:cNvPr id="3" name="Content Placeholder 2">
            <a:extLst>
              <a:ext uri="{FF2B5EF4-FFF2-40B4-BE49-F238E27FC236}">
                <a16:creationId xmlns:a16="http://schemas.microsoft.com/office/drawing/2014/main" id="{A0EBCF82-0D54-4751-A1FA-B630B4099E9A}"/>
              </a:ext>
            </a:extLst>
          </p:cNvPr>
          <p:cNvSpPr>
            <a:spLocks noGrp="1"/>
          </p:cNvSpPr>
          <p:nvPr>
            <p:ph idx="1"/>
          </p:nvPr>
        </p:nvSpPr>
        <p:spPr>
          <a:xfrm>
            <a:off x="6691746" y="3428999"/>
            <a:ext cx="3856984" cy="2616989"/>
          </a:xfrm>
        </p:spPr>
        <p:txBody>
          <a:bodyPr>
            <a:normAutofit lnSpcReduction="10000"/>
          </a:bodyPr>
          <a:lstStyle/>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Team members:</a:t>
            </a:r>
          </a:p>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                   Swetha Saravanan</a:t>
            </a:r>
          </a:p>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                   Ranjith Kumar P</a:t>
            </a:r>
          </a:p>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                   Vimal Nisanth V</a:t>
            </a:r>
          </a:p>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                   Nandha Kumar S</a:t>
            </a:r>
          </a:p>
          <a:p>
            <a:pPr marL="0" indent="0">
              <a:buNone/>
            </a:pPr>
            <a:r>
              <a:rPr lang="en-GB" dirty="0">
                <a:solidFill>
                  <a:schemeClr val="accent2">
                    <a:lumMod val="50000"/>
                  </a:schemeClr>
                </a:solidFill>
                <a:latin typeface="Times New Roman" panose="02020603050405020304" pitchFamily="18" charset="0"/>
                <a:cs typeface="Times New Roman" panose="02020603050405020304" pitchFamily="18" charset="0"/>
              </a:rPr>
              <a:t>Project Guide:</a:t>
            </a:r>
          </a:p>
          <a:p>
            <a:pPr marL="0" indent="0">
              <a:buNone/>
            </a:pPr>
            <a:r>
              <a:rPr lang="en-GB" dirty="0" err="1">
                <a:solidFill>
                  <a:schemeClr val="accent2">
                    <a:lumMod val="50000"/>
                  </a:schemeClr>
                </a:solidFill>
                <a:latin typeface="Times New Roman" panose="02020603050405020304" pitchFamily="18" charset="0"/>
                <a:cs typeface="Times New Roman" panose="02020603050405020304" pitchFamily="18" charset="0"/>
              </a:rPr>
              <a:t>Dr.</a:t>
            </a:r>
            <a:r>
              <a:rPr lang="en-GB" dirty="0">
                <a:solidFill>
                  <a:schemeClr val="accent2">
                    <a:lumMod val="50000"/>
                  </a:schemeClr>
                </a:solidFill>
                <a:latin typeface="Times New Roman" panose="02020603050405020304" pitchFamily="18" charset="0"/>
                <a:cs typeface="Times New Roman" panose="02020603050405020304" pitchFamily="18" charset="0"/>
              </a:rPr>
              <a:t> P. Ramya(Teaching Fellow)</a:t>
            </a:r>
          </a:p>
          <a:p>
            <a:pPr marL="0" indent="0">
              <a:buNone/>
            </a:pP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id="{D3E2A18F-8B96-A4E0-1283-582901B12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27" y="3301419"/>
            <a:ext cx="5227750" cy="2744569"/>
          </a:xfrm>
          <a:prstGeom prst="rect">
            <a:avLst/>
          </a:prstGeom>
        </p:spPr>
      </p:pic>
    </p:spTree>
    <p:extLst>
      <p:ext uri="{BB962C8B-B14F-4D97-AF65-F5344CB8AC3E}">
        <p14:creationId xmlns:p14="http://schemas.microsoft.com/office/powerpoint/2010/main" val="130089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C54F-A62D-9F1D-5698-0E0C18D88BC9}"/>
              </a:ext>
            </a:extLst>
          </p:cNvPr>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Unsupervised learning</a:t>
            </a:r>
            <a:br>
              <a:rPr lang="en-GB"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AFD745-97CF-EE56-801B-3A9189074991}"/>
              </a:ext>
            </a:extLst>
          </p:cNvPr>
          <p:cNvSpPr>
            <a:spLocks noGrp="1"/>
          </p:cNvSpPr>
          <p:nvPr>
            <p:ph idx="1"/>
          </p:nvPr>
        </p:nvSpPr>
        <p:spPr/>
        <p:txBody>
          <a:bodyPr/>
          <a:lstStyle/>
          <a:p>
            <a:pPr algn="l"/>
            <a:r>
              <a:rPr lang="en-GB" sz="2400" b="0" i="0" dirty="0">
                <a:solidFill>
                  <a:schemeClr val="tx1"/>
                </a:solidFill>
                <a:effectLst/>
                <a:latin typeface="Times New Roman" panose="02020603050405020304" pitchFamily="18" charset="0"/>
                <a:cs typeface="Times New Roman" panose="02020603050405020304" pitchFamily="18" charset="0"/>
              </a:rPr>
              <a:t>Unsupervised learning refers to the use of artificial intelligence (</a:t>
            </a:r>
            <a:r>
              <a:rPr lang="en-GB" sz="2400" b="0" i="0"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AI</a:t>
            </a:r>
            <a:r>
              <a:rPr lang="en-GB" sz="2400" b="0" i="0" dirty="0">
                <a:solidFill>
                  <a:schemeClr val="tx1"/>
                </a:solidFill>
                <a:effectLst/>
                <a:latin typeface="Times New Roman" panose="02020603050405020304" pitchFamily="18" charset="0"/>
                <a:cs typeface="Times New Roman" panose="02020603050405020304" pitchFamily="18" charset="0"/>
              </a:rPr>
              <a:t>) algorithms to identify patterns in data sets containing data points that are neither classified nor labelled.</a:t>
            </a:r>
          </a:p>
          <a:p>
            <a:pPr algn="l"/>
            <a:r>
              <a:rPr lang="en-GB" sz="2400" b="0" i="0" dirty="0">
                <a:solidFill>
                  <a:schemeClr val="tx1"/>
                </a:solidFill>
                <a:effectLst/>
                <a:latin typeface="Times New Roman" panose="02020603050405020304" pitchFamily="18" charset="0"/>
                <a:cs typeface="Times New Roman" panose="02020603050405020304" pitchFamily="18" charset="0"/>
              </a:rPr>
              <a:t>The </a:t>
            </a:r>
            <a:r>
              <a:rPr lang="en-GB" sz="2400" b="0" i="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algorithms</a:t>
            </a:r>
            <a:r>
              <a:rPr lang="en-GB" sz="2400" b="0" i="0" dirty="0">
                <a:solidFill>
                  <a:schemeClr val="tx1"/>
                </a:solidFill>
                <a:effectLst/>
                <a:latin typeface="Times New Roman" panose="02020603050405020304" pitchFamily="18" charset="0"/>
                <a:cs typeface="Times New Roman" panose="02020603050405020304" pitchFamily="18" charset="0"/>
              </a:rPr>
              <a:t> are thus allowed to classify, label and/or group the data points contained within the data sets without having any external guidance in performing that task.</a:t>
            </a:r>
          </a:p>
          <a:p>
            <a:endParaRPr lang="en-IN" dirty="0"/>
          </a:p>
        </p:txBody>
      </p:sp>
    </p:spTree>
    <p:extLst>
      <p:ext uri="{BB962C8B-B14F-4D97-AF65-F5344CB8AC3E}">
        <p14:creationId xmlns:p14="http://schemas.microsoft.com/office/powerpoint/2010/main" val="180182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C367-E37B-0AF0-8927-3E47BFB54786}"/>
              </a:ext>
            </a:extLst>
          </p:cNvPr>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Reinforcement learning</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CB3158-9F8E-25D9-CD16-09E9EFFE5B48}"/>
              </a:ext>
            </a:extLst>
          </p:cNvPr>
          <p:cNvSpPr>
            <a:spLocks noGrp="1"/>
          </p:cNvSpPr>
          <p:nvPr>
            <p:ph idx="1"/>
          </p:nvPr>
        </p:nvSpPr>
        <p:spPr>
          <a:xfrm>
            <a:off x="2286000" y="2008909"/>
            <a:ext cx="9218612" cy="3902313"/>
          </a:xfrm>
        </p:spPr>
        <p:txBody>
          <a:bodyPr>
            <a:noAutofit/>
          </a:bodyPr>
          <a:lstStyle/>
          <a:p>
            <a:pPr algn="just"/>
            <a:r>
              <a:rPr lang="en-GB" sz="2400" b="0" i="0" dirty="0">
                <a:solidFill>
                  <a:srgbClr val="273239"/>
                </a:solidFill>
                <a:effectLst/>
                <a:latin typeface="Times New Roman" panose="02020603050405020304" pitchFamily="18" charset="0"/>
                <a:cs typeface="Times New Roman" panose="02020603050405020304" pitchFamily="18" charset="0"/>
              </a:rPr>
              <a:t>Reinforcement learning is an area of Machine Learning. It is about taking suitable action to maximize reward in a particular situation. It is employed by various software and machines to find the best possible behaviour or path it should take in a specific situation. Reinforcement learning differs from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a training dataset, it is bound to learn from its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47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3B33-BE34-40EB-51D6-9C079998DC95}"/>
              </a:ext>
            </a:extLst>
          </p:cNvPr>
          <p:cNvSpPr>
            <a:spLocks noGrp="1"/>
          </p:cNvSpPr>
          <p:nvPr>
            <p:ph type="title"/>
          </p:nvPr>
        </p:nvSpPr>
        <p:spPr>
          <a:xfrm>
            <a:off x="2592925" y="624110"/>
            <a:ext cx="6454093" cy="886035"/>
          </a:xfrm>
        </p:spPr>
        <p:txBody>
          <a:bodyPr/>
          <a:lstStyle/>
          <a:p>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EB9522-15E8-924D-E3D8-31C19782AAF5}"/>
              </a:ext>
            </a:extLst>
          </p:cNvPr>
          <p:cNvSpPr>
            <a:spLocks noGrp="1"/>
          </p:cNvSpPr>
          <p:nvPr>
            <p:ph idx="1"/>
          </p:nvPr>
        </p:nvSpPr>
        <p:spPr>
          <a:xfrm>
            <a:off x="2382982" y="1510145"/>
            <a:ext cx="9121630" cy="4723745"/>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 we know that running is the effective workout for most calories burnt per hour. Stationary bicycling, running, and swimming are fabulous choices as well.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Forecasting the workout burnt calories still remains an open challenge as the changes in the environmental calamity and body health.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machine learning strategies can predict the burnt out calories for the course of exercise done by a body.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With this background, we have utilized Exercise dataset extracted from Kaggle Machine Learning repository for predicting the workout burnt calories.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11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4CE17-D21C-D42E-27E9-E80D52F90C69}"/>
              </a:ext>
            </a:extLst>
          </p:cNvPr>
          <p:cNvSpPr>
            <a:spLocks noGrp="1"/>
          </p:cNvSpPr>
          <p:nvPr>
            <p:ph idx="1"/>
          </p:nvPr>
        </p:nvSpPr>
        <p:spPr>
          <a:xfrm>
            <a:off x="2589212" y="1163783"/>
            <a:ext cx="8915400" cy="5098472"/>
          </a:xfrm>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forecasting of burnt calories rate are achieved using Linear Regressor, XGB Regressor and Random Forest Regressor algorithms. The execution is done using python language under google </a:t>
            </a:r>
            <a:r>
              <a:rPr lang="en-US" sz="2400" dirty="0" err="1">
                <a:latin typeface="Times New Roman" panose="02020603050405020304" pitchFamily="18" charset="0"/>
                <a:cs typeface="Times New Roman" panose="02020603050405020304" pitchFamily="18" charset="0"/>
              </a:rPr>
              <a:t>colab</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Experimental results shows that the Linear Regressor, XGB Regressor and Random Forest Regressor tends to retain 96%, 99.6%, 99.9%.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mean absolute error value that is getting in Linear Regressor, XGB Regressor and Random Forest Regressor is 8.385, 2.715, 1.700.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error value is very less in Random Forest Regressor. Therefore we can conclude that the best model for the calorie burn prediction is Random Forest Regressor. </a:t>
            </a:r>
            <a:endParaRPr lang="en-IN" sz="2400" dirty="0"/>
          </a:p>
          <a:p>
            <a:endParaRPr lang="en-IN" dirty="0"/>
          </a:p>
        </p:txBody>
      </p:sp>
    </p:spTree>
    <p:extLst>
      <p:ext uri="{BB962C8B-B14F-4D97-AF65-F5344CB8AC3E}">
        <p14:creationId xmlns:p14="http://schemas.microsoft.com/office/powerpoint/2010/main" val="373326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D2C4-8150-4065-B190-726376308E2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DCA9AD-8888-D996-3153-8DDBE5AEE5D7}"/>
              </a:ext>
            </a:extLst>
          </p:cNvPr>
          <p:cNvSpPr>
            <a:spLocks noGrp="1"/>
          </p:cNvSpPr>
          <p:nvPr>
            <p:ph idx="1"/>
          </p:nvPr>
        </p:nvSpPr>
        <p:spPr/>
        <p:txBody>
          <a:bodyPr>
            <a:noAutofit/>
          </a:bodyPr>
          <a:lstStyle/>
          <a:p>
            <a:r>
              <a:rPr lang="en-GB" sz="2400" b="0" i="0" u="none" strike="noStrike" baseline="0" dirty="0">
                <a:solidFill>
                  <a:srgbClr val="000000"/>
                </a:solidFill>
                <a:latin typeface="Times New Roman" panose="02020603050405020304" pitchFamily="18" charset="0"/>
              </a:rPr>
              <a:t>The variety of energy burned each day is immediately connected to weight loss, weight gain, or weight maintenance. To shed pounds, a person ought to burn greater calories than they take in, developing a calorie deficit. but, to do that they want to recognize what number of calories they burn each day. Most people think about calories as most effective having to do with food and weight reduction Calorie, a unit of energy or heat variously defined. Calorie may be defined as the amount of energy that is vital to increase 1 gram(g)of water by means of 1°C.This measurement can be carried out to lots of different strength releasing mechanisms outdoor of the human body. </a:t>
            </a:r>
          </a:p>
        </p:txBody>
      </p:sp>
    </p:spTree>
    <p:extLst>
      <p:ext uri="{BB962C8B-B14F-4D97-AF65-F5344CB8AC3E}">
        <p14:creationId xmlns:p14="http://schemas.microsoft.com/office/powerpoint/2010/main" val="220251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A91C5-4ED9-1762-8877-521DA1622B78}"/>
              </a:ext>
            </a:extLst>
          </p:cNvPr>
          <p:cNvSpPr>
            <a:spLocks noGrp="1"/>
          </p:cNvSpPr>
          <p:nvPr>
            <p:ph idx="1"/>
          </p:nvPr>
        </p:nvSpPr>
        <p:spPr/>
        <p:txBody>
          <a:bodyPr/>
          <a:lstStyle/>
          <a:p>
            <a:r>
              <a:rPr lang="en-GB" sz="2400" b="0" i="0" u="none" strike="noStrike" baseline="0" dirty="0">
                <a:solidFill>
                  <a:srgbClr val="000000"/>
                </a:solidFill>
                <a:latin typeface="Times New Roman" panose="02020603050405020304" pitchFamily="18" charset="0"/>
              </a:rPr>
              <a:t>Therefore, the goal of our project is to apply algorithms of machine learning over large existing data sets to effectively predict the calories burnt while doing exercise and to find the best algorithm that provides good accuracy. </a:t>
            </a:r>
            <a:endParaRPr lang="en-IN" sz="2400" dirty="0"/>
          </a:p>
          <a:p>
            <a:endParaRPr lang="en-IN" dirty="0"/>
          </a:p>
        </p:txBody>
      </p:sp>
    </p:spTree>
    <p:extLst>
      <p:ext uri="{BB962C8B-B14F-4D97-AF65-F5344CB8AC3E}">
        <p14:creationId xmlns:p14="http://schemas.microsoft.com/office/powerpoint/2010/main" val="268678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0024-CD03-CA0D-255A-906864983CA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5DB373-CADE-9170-4336-EE9BE9F5E97F}"/>
              </a:ext>
            </a:extLst>
          </p:cNvPr>
          <p:cNvSpPr>
            <a:spLocks noGrp="1"/>
          </p:cNvSpPr>
          <p:nvPr>
            <p:ph idx="1"/>
          </p:nvPr>
        </p:nvSpPr>
        <p:spPr/>
        <p:txBody>
          <a:bodyPr>
            <a:normAutofit/>
          </a:bodyPr>
          <a:lstStyle/>
          <a:p>
            <a:r>
              <a:rPr lang="en-GB" sz="2400" b="0" i="0" u="none" strike="noStrike" baseline="0" dirty="0">
                <a:solidFill>
                  <a:srgbClr val="000000"/>
                </a:solidFill>
                <a:latin typeface="Times New Roman" panose="02020603050405020304" pitchFamily="18" charset="0"/>
              </a:rPr>
              <a:t>In the Existing system they met with a conclusion that the XGB Regressor has more accurate results than the Linear regression model. Mean absolute error imply absolute error ought to be as low as viable. it is not anything but the difference between the actual and predicted values through the models. The mean absolute error value that is getting in XGB Regressor is 2.71 which is a good value. The error value is very less. Therefore they conclude that the </a:t>
            </a:r>
            <a:r>
              <a:rPr lang="en-GB" sz="2400" b="0" i="0" u="none" strike="noStrike" baseline="0" dirty="0" err="1">
                <a:solidFill>
                  <a:srgbClr val="000000"/>
                </a:solidFill>
                <a:latin typeface="Times New Roman" panose="02020603050405020304" pitchFamily="18" charset="0"/>
              </a:rPr>
              <a:t>XGBoost</a:t>
            </a:r>
            <a:r>
              <a:rPr lang="en-GB" sz="2400" b="0" i="0" u="none" strike="noStrike" baseline="0" dirty="0">
                <a:solidFill>
                  <a:srgbClr val="000000"/>
                </a:solidFill>
                <a:latin typeface="Times New Roman" panose="02020603050405020304" pitchFamily="18" charset="0"/>
              </a:rPr>
              <a:t> Regressor is better than Linear regression. </a:t>
            </a:r>
            <a:endParaRPr lang="en-IN" sz="2400" dirty="0"/>
          </a:p>
        </p:txBody>
      </p:sp>
    </p:spTree>
    <p:extLst>
      <p:ext uri="{BB962C8B-B14F-4D97-AF65-F5344CB8AC3E}">
        <p14:creationId xmlns:p14="http://schemas.microsoft.com/office/powerpoint/2010/main" val="150735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993093-5ADF-26B8-ADF1-5E407A20D2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384" t="39236" r="10755" b="17494"/>
          <a:stretch/>
        </p:blipFill>
        <p:spPr>
          <a:xfrm>
            <a:off x="2592924" y="1662545"/>
            <a:ext cx="7557687" cy="4239493"/>
          </a:xfrm>
        </p:spPr>
      </p:pic>
    </p:spTree>
    <p:extLst>
      <p:ext uri="{BB962C8B-B14F-4D97-AF65-F5344CB8AC3E}">
        <p14:creationId xmlns:p14="http://schemas.microsoft.com/office/powerpoint/2010/main" val="33184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3F-DA12-B2E6-FE54-809475CDBB1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BF91CC-A569-7F15-F2EF-30459C056332}"/>
              </a:ext>
            </a:extLst>
          </p:cNvPr>
          <p:cNvSpPr>
            <a:spLocks noGrp="1"/>
          </p:cNvSpPr>
          <p:nvPr>
            <p:ph idx="1"/>
          </p:nvPr>
        </p:nvSpPr>
        <p:spPr>
          <a:xfrm>
            <a:off x="2589212" y="1773382"/>
            <a:ext cx="8915400" cy="4137840"/>
          </a:xfrm>
        </p:spPr>
        <p:txBody>
          <a:bodyPr>
            <a:noAutofit/>
          </a:bodyPr>
          <a:lstStyle/>
          <a:p>
            <a:r>
              <a:rPr lang="en-GB" sz="2400" b="0" i="0" u="none" strike="noStrike" baseline="0" dirty="0">
                <a:solidFill>
                  <a:srgbClr val="000000"/>
                </a:solidFill>
                <a:latin typeface="Times New Roman" panose="02020603050405020304" pitchFamily="18" charset="0"/>
              </a:rPr>
              <a:t>This paper is all about the collection of appropriate set to teach our machine learning models in order that it will find out what is the amount of calories that the individual goes to burn. Before feeding procedure the statistics via records pre-processing need to be done. After that data analysis is carry out where we use some visualization techniques to arrange the data in plots and graphs. Afterwards divide the data set into training and test set. Here we use Random Forest Regressor, </a:t>
            </a:r>
            <a:r>
              <a:rPr lang="en-GB" sz="2400" b="0" i="0" u="none" strike="noStrike" baseline="0" dirty="0" err="1">
                <a:solidFill>
                  <a:srgbClr val="000000"/>
                </a:solidFill>
                <a:latin typeface="Times New Roman" panose="02020603050405020304" pitchFamily="18" charset="0"/>
              </a:rPr>
              <a:t>XGBoost</a:t>
            </a:r>
            <a:r>
              <a:rPr lang="en-GB" sz="2400" b="0" i="0" u="none" strike="noStrike" baseline="0" dirty="0">
                <a:solidFill>
                  <a:srgbClr val="000000"/>
                </a:solidFill>
                <a:latin typeface="Times New Roman" panose="02020603050405020304" pitchFamily="18" charset="0"/>
              </a:rPr>
              <a:t> regressor and linear regression as machine learning models for comparison and then evaluate this models. The tool used is Google </a:t>
            </a:r>
            <a:r>
              <a:rPr lang="en-GB" sz="2400" b="0" i="0" u="none" strike="noStrike" baseline="0" dirty="0" err="1">
                <a:solidFill>
                  <a:srgbClr val="000000"/>
                </a:solidFill>
                <a:latin typeface="Times New Roman" panose="02020603050405020304" pitchFamily="18" charset="0"/>
              </a:rPr>
              <a:t>Colaboratory</a:t>
            </a:r>
            <a:r>
              <a:rPr lang="en-GB" sz="2400" b="0" i="0" u="none" strike="noStrike" baseline="0" dirty="0">
                <a:solidFill>
                  <a:srgbClr val="000000"/>
                </a:solidFill>
                <a:latin typeface="Times New Roman" panose="02020603050405020304" pitchFamily="18" charset="0"/>
              </a:rPr>
              <a:t> or Google </a:t>
            </a:r>
            <a:r>
              <a:rPr lang="en-GB" sz="2400" b="0" i="0" u="none" strike="noStrike" baseline="0" dirty="0" err="1">
                <a:solidFill>
                  <a:srgbClr val="000000"/>
                </a:solidFill>
                <a:latin typeface="Times New Roman" panose="02020603050405020304" pitchFamily="18" charset="0"/>
              </a:rPr>
              <a:t>Colab</a:t>
            </a:r>
            <a:r>
              <a:rPr lang="en-GB" sz="2400" b="0" i="0" u="none" strike="noStrike" baseline="0" dirty="0">
                <a:solidFill>
                  <a:srgbClr val="000000"/>
                </a:solidFill>
                <a:latin typeface="Times New Roman" panose="02020603050405020304" pitchFamily="18" charset="0"/>
              </a:rPr>
              <a:t> is a web based tool and a cloud-based service. </a:t>
            </a:r>
            <a:endParaRPr lang="en-IN" sz="2400" dirty="0"/>
          </a:p>
        </p:txBody>
      </p:sp>
    </p:spTree>
    <p:extLst>
      <p:ext uri="{BB962C8B-B14F-4D97-AF65-F5344CB8AC3E}">
        <p14:creationId xmlns:p14="http://schemas.microsoft.com/office/powerpoint/2010/main" val="205268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7B00-9AAC-3218-7C99-8BB6D0DFDEF1}"/>
              </a:ext>
            </a:extLst>
          </p:cNvPr>
          <p:cNvSpPr>
            <a:spLocks noGrp="1"/>
          </p:cNvSpPr>
          <p:nvPr>
            <p:ph type="title"/>
          </p:nvPr>
        </p:nvSpPr>
        <p:spPr>
          <a:xfrm>
            <a:off x="2592926" y="624110"/>
            <a:ext cx="6727248" cy="970391"/>
          </a:xfrm>
        </p:spPr>
        <p:txBody>
          <a:bodyPr/>
          <a:lstStyle/>
          <a:p>
            <a:r>
              <a:rPr lang="en-GB"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A823101B-3635-EAB7-2908-4BAEC6CACA61}"/>
              </a:ext>
            </a:extLst>
          </p:cNvPr>
          <p:cNvGrpSpPr/>
          <p:nvPr/>
        </p:nvGrpSpPr>
        <p:grpSpPr>
          <a:xfrm>
            <a:off x="3408217" y="1357745"/>
            <a:ext cx="5638801" cy="5361710"/>
            <a:chOff x="0" y="0"/>
            <a:chExt cx="6030791" cy="6074692"/>
          </a:xfrm>
        </p:grpSpPr>
        <p:sp>
          <p:nvSpPr>
            <p:cNvPr id="20" name="Rectangle 19">
              <a:extLst>
                <a:ext uri="{FF2B5EF4-FFF2-40B4-BE49-F238E27FC236}">
                  <a16:creationId xmlns:a16="http://schemas.microsoft.com/office/drawing/2014/main" id="{0CFE038E-C5B8-FA45-34DF-11A35AE3ED8D}"/>
                </a:ext>
              </a:extLst>
            </p:cNvPr>
            <p:cNvSpPr/>
            <p:nvPr/>
          </p:nvSpPr>
          <p:spPr>
            <a:xfrm>
              <a:off x="305" y="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1" name="Rectangle 20">
              <a:extLst>
                <a:ext uri="{FF2B5EF4-FFF2-40B4-BE49-F238E27FC236}">
                  <a16:creationId xmlns:a16="http://schemas.microsoft.com/office/drawing/2014/main" id="{64E169A4-B41D-C549-19C9-16C9C35BD23D}"/>
                </a:ext>
              </a:extLst>
            </p:cNvPr>
            <p:cNvSpPr/>
            <p:nvPr/>
          </p:nvSpPr>
          <p:spPr>
            <a:xfrm>
              <a:off x="305" y="362713"/>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2" name="Rectangle 21">
              <a:extLst>
                <a:ext uri="{FF2B5EF4-FFF2-40B4-BE49-F238E27FC236}">
                  <a16:creationId xmlns:a16="http://schemas.microsoft.com/office/drawing/2014/main" id="{867617E7-D006-FA68-601B-27BF473C5815}"/>
                </a:ext>
              </a:extLst>
            </p:cNvPr>
            <p:cNvSpPr/>
            <p:nvPr/>
          </p:nvSpPr>
          <p:spPr>
            <a:xfrm>
              <a:off x="305" y="728473"/>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3" name="Rectangle 22">
              <a:extLst>
                <a:ext uri="{FF2B5EF4-FFF2-40B4-BE49-F238E27FC236}">
                  <a16:creationId xmlns:a16="http://schemas.microsoft.com/office/drawing/2014/main" id="{5B249453-3379-A5AB-425E-E8EA632913BF}"/>
                </a:ext>
              </a:extLst>
            </p:cNvPr>
            <p:cNvSpPr/>
            <p:nvPr/>
          </p:nvSpPr>
          <p:spPr>
            <a:xfrm>
              <a:off x="305" y="109448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4" name="Rectangle 23">
              <a:extLst>
                <a:ext uri="{FF2B5EF4-FFF2-40B4-BE49-F238E27FC236}">
                  <a16:creationId xmlns:a16="http://schemas.microsoft.com/office/drawing/2014/main" id="{077FDA20-E41B-2126-0EFD-66C90CF08009}"/>
                </a:ext>
              </a:extLst>
            </p:cNvPr>
            <p:cNvSpPr/>
            <p:nvPr/>
          </p:nvSpPr>
          <p:spPr>
            <a:xfrm>
              <a:off x="305" y="1457199"/>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5" name="Rectangle 24">
              <a:extLst>
                <a:ext uri="{FF2B5EF4-FFF2-40B4-BE49-F238E27FC236}">
                  <a16:creationId xmlns:a16="http://schemas.microsoft.com/office/drawing/2014/main" id="{C0A17F2F-0DA5-3922-ED4E-91C90A49083F}"/>
                </a:ext>
              </a:extLst>
            </p:cNvPr>
            <p:cNvSpPr/>
            <p:nvPr/>
          </p:nvSpPr>
          <p:spPr>
            <a:xfrm>
              <a:off x="305" y="1822959"/>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A4438EB7-A4D7-841C-D684-1D5D0CE16CF2}"/>
                </a:ext>
              </a:extLst>
            </p:cNvPr>
            <p:cNvSpPr/>
            <p:nvPr/>
          </p:nvSpPr>
          <p:spPr>
            <a:xfrm>
              <a:off x="305" y="2185925"/>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7" name="Rectangle 26">
              <a:extLst>
                <a:ext uri="{FF2B5EF4-FFF2-40B4-BE49-F238E27FC236}">
                  <a16:creationId xmlns:a16="http://schemas.microsoft.com/office/drawing/2014/main" id="{B156E535-EE1E-229C-6560-00A219A4EBD3}"/>
                </a:ext>
              </a:extLst>
            </p:cNvPr>
            <p:cNvSpPr/>
            <p:nvPr/>
          </p:nvSpPr>
          <p:spPr>
            <a:xfrm>
              <a:off x="305" y="2551685"/>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8" name="Rectangle 27">
              <a:extLst>
                <a:ext uri="{FF2B5EF4-FFF2-40B4-BE49-F238E27FC236}">
                  <a16:creationId xmlns:a16="http://schemas.microsoft.com/office/drawing/2014/main" id="{4E0676BC-3A61-A41A-BE82-F9599DC1FBBD}"/>
                </a:ext>
              </a:extLst>
            </p:cNvPr>
            <p:cNvSpPr/>
            <p:nvPr/>
          </p:nvSpPr>
          <p:spPr>
            <a:xfrm>
              <a:off x="305" y="291439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9" name="Rectangle 28">
              <a:extLst>
                <a:ext uri="{FF2B5EF4-FFF2-40B4-BE49-F238E27FC236}">
                  <a16:creationId xmlns:a16="http://schemas.microsoft.com/office/drawing/2014/main" id="{9C1643F4-1EDD-E8D4-617F-885AD8B44A88}"/>
                </a:ext>
              </a:extLst>
            </p:cNvPr>
            <p:cNvSpPr/>
            <p:nvPr/>
          </p:nvSpPr>
          <p:spPr>
            <a:xfrm>
              <a:off x="305" y="328053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0" name="Rectangle 29">
              <a:extLst>
                <a:ext uri="{FF2B5EF4-FFF2-40B4-BE49-F238E27FC236}">
                  <a16:creationId xmlns:a16="http://schemas.microsoft.com/office/drawing/2014/main" id="{F6858FD4-F623-EBEE-ABF4-7EA7082BA2DA}"/>
                </a:ext>
              </a:extLst>
            </p:cNvPr>
            <p:cNvSpPr/>
            <p:nvPr/>
          </p:nvSpPr>
          <p:spPr>
            <a:xfrm>
              <a:off x="305" y="364629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1" name="Rectangle 30">
              <a:extLst>
                <a:ext uri="{FF2B5EF4-FFF2-40B4-BE49-F238E27FC236}">
                  <a16:creationId xmlns:a16="http://schemas.microsoft.com/office/drawing/2014/main" id="{A4ADB759-809E-CEAB-0C44-12C320FECE0B}"/>
                </a:ext>
              </a:extLst>
            </p:cNvPr>
            <p:cNvSpPr/>
            <p:nvPr/>
          </p:nvSpPr>
          <p:spPr>
            <a:xfrm>
              <a:off x="305" y="400901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2" name="Rectangle 31">
              <a:extLst>
                <a:ext uri="{FF2B5EF4-FFF2-40B4-BE49-F238E27FC236}">
                  <a16:creationId xmlns:a16="http://schemas.microsoft.com/office/drawing/2014/main" id="{3299814B-AC11-D442-D913-52FC064798BD}"/>
                </a:ext>
              </a:extLst>
            </p:cNvPr>
            <p:cNvSpPr/>
            <p:nvPr/>
          </p:nvSpPr>
          <p:spPr>
            <a:xfrm>
              <a:off x="305" y="4375024"/>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3" name="Rectangle 32">
              <a:extLst>
                <a:ext uri="{FF2B5EF4-FFF2-40B4-BE49-F238E27FC236}">
                  <a16:creationId xmlns:a16="http://schemas.microsoft.com/office/drawing/2014/main" id="{1B899028-9D56-DFF6-5ABF-4A24E63BD0F5}"/>
                </a:ext>
              </a:extLst>
            </p:cNvPr>
            <p:cNvSpPr/>
            <p:nvPr/>
          </p:nvSpPr>
          <p:spPr>
            <a:xfrm>
              <a:off x="305" y="4737736"/>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4" name="Rectangle 33">
              <a:extLst>
                <a:ext uri="{FF2B5EF4-FFF2-40B4-BE49-F238E27FC236}">
                  <a16:creationId xmlns:a16="http://schemas.microsoft.com/office/drawing/2014/main" id="{91DA8B9F-3EC1-C45A-FFEC-92C2BBF62CD9}"/>
                </a:ext>
              </a:extLst>
            </p:cNvPr>
            <p:cNvSpPr/>
            <p:nvPr/>
          </p:nvSpPr>
          <p:spPr>
            <a:xfrm>
              <a:off x="305" y="5103496"/>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5" name="Rectangle 34">
              <a:extLst>
                <a:ext uri="{FF2B5EF4-FFF2-40B4-BE49-F238E27FC236}">
                  <a16:creationId xmlns:a16="http://schemas.microsoft.com/office/drawing/2014/main" id="{94E67797-9EF7-1AED-8789-3F637440EF55}"/>
                </a:ext>
              </a:extLst>
            </p:cNvPr>
            <p:cNvSpPr/>
            <p:nvPr/>
          </p:nvSpPr>
          <p:spPr>
            <a:xfrm>
              <a:off x="305" y="5469637"/>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6" name="Rectangle 35">
              <a:extLst>
                <a:ext uri="{FF2B5EF4-FFF2-40B4-BE49-F238E27FC236}">
                  <a16:creationId xmlns:a16="http://schemas.microsoft.com/office/drawing/2014/main" id="{40D3C811-5F1E-E223-CA84-D715592FEC1D}"/>
                </a:ext>
              </a:extLst>
            </p:cNvPr>
            <p:cNvSpPr/>
            <p:nvPr/>
          </p:nvSpPr>
          <p:spPr>
            <a:xfrm>
              <a:off x="2244598" y="5832298"/>
              <a:ext cx="370521" cy="224380"/>
            </a:xfrm>
            <a:prstGeom prst="rect">
              <a:avLst/>
            </a:prstGeom>
            <a:ln>
              <a:noFill/>
            </a:ln>
          </p:spPr>
          <p:txBody>
            <a:bodyPr vert="horz" lIns="0" tIns="0" rIns="0" bIns="0" rtlCol="0">
              <a:noAutofit/>
            </a:bodyPr>
            <a:lstStyle/>
            <a:p>
              <a:pPr marL="6350" indent="-6350" algn="l">
                <a:lnSpc>
                  <a:spcPct val="107000"/>
                </a:lnSpc>
                <a:spcAft>
                  <a:spcPts val="800"/>
                </a:spcAft>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ECE6CCD1-15A6-AE1E-3833-C4B3A0CF9F77}"/>
                </a:ext>
              </a:extLst>
            </p:cNvPr>
            <p:cNvSpPr/>
            <p:nvPr/>
          </p:nvSpPr>
          <p:spPr>
            <a:xfrm>
              <a:off x="2525014" y="5832298"/>
              <a:ext cx="101346" cy="224380"/>
            </a:xfrm>
            <a:prstGeom prst="rect">
              <a:avLst/>
            </a:prstGeom>
            <a:ln>
              <a:noFill/>
            </a:ln>
          </p:spPr>
          <p:txBody>
            <a:bodyPr vert="horz" lIns="0" tIns="0" rIns="0" bIns="0" rtlCol="0">
              <a:noAutofit/>
            </a:bodyPr>
            <a:lstStyle/>
            <a:p>
              <a:pPr marL="6350" indent="-6350" algn="l">
                <a:lnSpc>
                  <a:spcPct val="107000"/>
                </a:lnSpc>
                <a:spcAft>
                  <a:spcPts val="800"/>
                </a:spcAft>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38" name="Rectangle 37">
              <a:extLst>
                <a:ext uri="{FF2B5EF4-FFF2-40B4-BE49-F238E27FC236}">
                  <a16:creationId xmlns:a16="http://schemas.microsoft.com/office/drawing/2014/main" id="{7A28F4B6-A5D5-41FC-375B-8A56FFE1AA7B}"/>
                </a:ext>
              </a:extLst>
            </p:cNvPr>
            <p:cNvSpPr/>
            <p:nvPr/>
          </p:nvSpPr>
          <p:spPr>
            <a:xfrm>
              <a:off x="2601214" y="5832298"/>
              <a:ext cx="154046" cy="224380"/>
            </a:xfrm>
            <a:prstGeom prst="rect">
              <a:avLst/>
            </a:prstGeom>
            <a:ln>
              <a:noFill/>
            </a:ln>
          </p:spPr>
          <p:txBody>
            <a:bodyPr vert="horz" lIns="0" tIns="0" rIns="0" bIns="0" rtlCol="0">
              <a:noAutofit/>
            </a:bodyPr>
            <a:lstStyle/>
            <a:p>
              <a:pPr marL="6350" indent="-6350" algn="l">
                <a:lnSpc>
                  <a:spcPct val="107000"/>
                </a:lnSpc>
                <a:spcAft>
                  <a:spcPts val="800"/>
                </a:spcAft>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BAB74901-A3FC-03CC-8C68-C394A13EB4E3}"/>
                </a:ext>
              </a:extLst>
            </p:cNvPr>
            <p:cNvSpPr/>
            <p:nvPr/>
          </p:nvSpPr>
          <p:spPr>
            <a:xfrm>
              <a:off x="2717292" y="5832298"/>
              <a:ext cx="99319"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 </a:t>
              </a:r>
            </a:p>
          </p:txBody>
        </p:sp>
        <p:sp>
          <p:nvSpPr>
            <p:cNvPr id="40" name="Rectangle 39">
              <a:extLst>
                <a:ext uri="{FF2B5EF4-FFF2-40B4-BE49-F238E27FC236}">
                  <a16:creationId xmlns:a16="http://schemas.microsoft.com/office/drawing/2014/main" id="{D135E601-BB25-012D-F919-8F11E02F1ABA}"/>
                </a:ext>
              </a:extLst>
            </p:cNvPr>
            <p:cNvSpPr/>
            <p:nvPr/>
          </p:nvSpPr>
          <p:spPr>
            <a:xfrm>
              <a:off x="2793491" y="5832298"/>
              <a:ext cx="1330833" cy="242394"/>
            </a:xfrm>
            <a:prstGeom prst="rect">
              <a:avLst/>
            </a:prstGeom>
            <a:ln>
              <a:noFill/>
            </a:ln>
          </p:spPr>
          <p:txBody>
            <a:bodyPr vert="horz" lIns="0" tIns="0" rIns="0" bIns="0" rtlCol="0">
              <a:noAutofit/>
            </a:bodyPr>
            <a:lstStyle/>
            <a:p>
              <a:pPr marL="6350" indent="-6350" algn="l">
                <a:lnSpc>
                  <a:spcPct val="107000"/>
                </a:lnSpc>
                <a:spcAft>
                  <a:spcPts val="800"/>
                </a:spcAft>
              </a:pP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E3EC78C7-FE13-C191-1096-F1DDEEBA502E}"/>
                </a:ext>
              </a:extLst>
            </p:cNvPr>
            <p:cNvSpPr/>
            <p:nvPr/>
          </p:nvSpPr>
          <p:spPr>
            <a:xfrm>
              <a:off x="3488690" y="583229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2" name="Shape 2248">
              <a:extLst>
                <a:ext uri="{FF2B5EF4-FFF2-40B4-BE49-F238E27FC236}">
                  <a16:creationId xmlns:a16="http://schemas.microsoft.com/office/drawing/2014/main" id="{209889D1-903C-6ABE-E1BE-3232FA1B2830}"/>
                </a:ext>
              </a:extLst>
            </p:cNvPr>
            <p:cNvSpPr/>
            <p:nvPr/>
          </p:nvSpPr>
          <p:spPr>
            <a:xfrm>
              <a:off x="1819275" y="10440"/>
              <a:ext cx="2122805" cy="742950"/>
            </a:xfrm>
            <a:custGeom>
              <a:avLst/>
              <a:gdLst/>
              <a:ahLst/>
              <a:cxnLst/>
              <a:rect l="0" t="0" r="0" b="0"/>
              <a:pathLst>
                <a:path w="2122805" h="742950">
                  <a:moveTo>
                    <a:pt x="0" y="371475"/>
                  </a:moveTo>
                  <a:cubicBezTo>
                    <a:pt x="0" y="166370"/>
                    <a:pt x="475234" y="0"/>
                    <a:pt x="1061339" y="0"/>
                  </a:cubicBezTo>
                  <a:cubicBezTo>
                    <a:pt x="1647571" y="0"/>
                    <a:pt x="2122805" y="166370"/>
                    <a:pt x="2122805" y="371475"/>
                  </a:cubicBezTo>
                  <a:cubicBezTo>
                    <a:pt x="2122805" y="576707"/>
                    <a:pt x="1647571" y="742950"/>
                    <a:pt x="1061339" y="742950"/>
                  </a:cubicBezTo>
                  <a:cubicBezTo>
                    <a:pt x="475234" y="742950"/>
                    <a:pt x="0" y="576707"/>
                    <a:pt x="0" y="371475"/>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Rectangle 42">
              <a:extLst>
                <a:ext uri="{FF2B5EF4-FFF2-40B4-BE49-F238E27FC236}">
                  <a16:creationId xmlns:a16="http://schemas.microsoft.com/office/drawing/2014/main" id="{B835DF67-4C56-DCDB-3B67-F4C95AC42834}"/>
                </a:ext>
              </a:extLst>
            </p:cNvPr>
            <p:cNvSpPr/>
            <p:nvPr/>
          </p:nvSpPr>
          <p:spPr>
            <a:xfrm>
              <a:off x="2314702" y="176395"/>
              <a:ext cx="709130"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Dataset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165143EB-F075-BC05-40D1-C1FCC7373340}"/>
                </a:ext>
              </a:extLst>
            </p:cNvPr>
            <p:cNvSpPr/>
            <p:nvPr/>
          </p:nvSpPr>
          <p:spPr>
            <a:xfrm>
              <a:off x="2848356" y="176395"/>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84556F37-A9B0-6B6E-E715-1710D5A0D9B3}"/>
                </a:ext>
              </a:extLst>
            </p:cNvPr>
            <p:cNvSpPr/>
            <p:nvPr/>
          </p:nvSpPr>
          <p:spPr>
            <a:xfrm>
              <a:off x="2894076" y="176395"/>
              <a:ext cx="78298"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C705AE54-2408-3A0C-6791-C0D7FFA9B644}"/>
                </a:ext>
              </a:extLst>
            </p:cNvPr>
            <p:cNvSpPr/>
            <p:nvPr/>
          </p:nvSpPr>
          <p:spPr>
            <a:xfrm>
              <a:off x="2951988" y="228753"/>
              <a:ext cx="702457" cy="189937"/>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Exercise,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3D22142D-7C48-52D8-B306-02216C7AEEA2}"/>
                </a:ext>
              </a:extLst>
            </p:cNvPr>
            <p:cNvSpPr/>
            <p:nvPr/>
          </p:nvSpPr>
          <p:spPr>
            <a:xfrm>
              <a:off x="2625598" y="451257"/>
              <a:ext cx="603066" cy="189937"/>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Calories</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8" name="Rectangle 47">
              <a:extLst>
                <a:ext uri="{FF2B5EF4-FFF2-40B4-BE49-F238E27FC236}">
                  <a16:creationId xmlns:a16="http://schemas.microsoft.com/office/drawing/2014/main" id="{91C90346-B7F1-F544-4984-4175EE79BE7F}"/>
                </a:ext>
              </a:extLst>
            </p:cNvPr>
            <p:cNvSpPr/>
            <p:nvPr/>
          </p:nvSpPr>
          <p:spPr>
            <a:xfrm>
              <a:off x="3080004" y="398898"/>
              <a:ext cx="78298"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9" name="Rectangle 48">
              <a:extLst>
                <a:ext uri="{FF2B5EF4-FFF2-40B4-BE49-F238E27FC236}">
                  <a16:creationId xmlns:a16="http://schemas.microsoft.com/office/drawing/2014/main" id="{8532E3D5-5EC7-7D3E-BA35-52588AEABCFB}"/>
                </a:ext>
              </a:extLst>
            </p:cNvPr>
            <p:cNvSpPr/>
            <p:nvPr/>
          </p:nvSpPr>
          <p:spPr>
            <a:xfrm>
              <a:off x="3137916" y="398898"/>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0" name="Shape 2256">
              <a:extLst>
                <a:ext uri="{FF2B5EF4-FFF2-40B4-BE49-F238E27FC236}">
                  <a16:creationId xmlns:a16="http://schemas.microsoft.com/office/drawing/2014/main" id="{50E46CD7-1F67-61DC-9284-6E1D6A5C0965}"/>
                </a:ext>
              </a:extLst>
            </p:cNvPr>
            <p:cNvSpPr/>
            <p:nvPr/>
          </p:nvSpPr>
          <p:spPr>
            <a:xfrm flipH="1">
              <a:off x="2847848" y="761646"/>
              <a:ext cx="48897" cy="826134"/>
            </a:xfrm>
            <a:custGeom>
              <a:avLst/>
              <a:gdLst/>
              <a:ahLst/>
              <a:cxnLst/>
              <a:rect l="0" t="0" r="0" b="0"/>
              <a:pathLst>
                <a:path w="93091" h="819404">
                  <a:moveTo>
                    <a:pt x="6350" y="0"/>
                  </a:moveTo>
                  <a:lnTo>
                    <a:pt x="58168" y="743181"/>
                  </a:lnTo>
                  <a:lnTo>
                    <a:pt x="93091" y="740791"/>
                  </a:lnTo>
                  <a:lnTo>
                    <a:pt x="60325" y="819404"/>
                  </a:lnTo>
                  <a:lnTo>
                    <a:pt x="17018" y="745998"/>
                  </a:lnTo>
                  <a:lnTo>
                    <a:pt x="51821" y="743615"/>
                  </a:lnTo>
                  <a:lnTo>
                    <a:pt x="0" y="508"/>
                  </a:lnTo>
                  <a:lnTo>
                    <a:pt x="6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1" name="Shape 2257">
              <a:extLst>
                <a:ext uri="{FF2B5EF4-FFF2-40B4-BE49-F238E27FC236}">
                  <a16:creationId xmlns:a16="http://schemas.microsoft.com/office/drawing/2014/main" id="{F3C51E82-2E11-79EE-FD17-B2EA725359E3}"/>
                </a:ext>
              </a:extLst>
            </p:cNvPr>
            <p:cNvSpPr/>
            <p:nvPr/>
          </p:nvSpPr>
          <p:spPr>
            <a:xfrm>
              <a:off x="1743075" y="1576350"/>
              <a:ext cx="2381250" cy="733425"/>
            </a:xfrm>
            <a:custGeom>
              <a:avLst/>
              <a:gdLst/>
              <a:ahLst/>
              <a:cxnLst/>
              <a:rect l="0" t="0" r="0" b="0"/>
              <a:pathLst>
                <a:path w="2381250" h="733425">
                  <a:moveTo>
                    <a:pt x="1190625" y="0"/>
                  </a:moveTo>
                  <a:cubicBezTo>
                    <a:pt x="1848231" y="0"/>
                    <a:pt x="2381250" y="164084"/>
                    <a:pt x="2381250" y="366649"/>
                  </a:cubicBezTo>
                  <a:cubicBezTo>
                    <a:pt x="2381250" y="569214"/>
                    <a:pt x="1848231" y="733425"/>
                    <a:pt x="1190625" y="733425"/>
                  </a:cubicBezTo>
                  <a:cubicBezTo>
                    <a:pt x="533019" y="733425"/>
                    <a:pt x="0" y="569214"/>
                    <a:pt x="0" y="366649"/>
                  </a:cubicBezTo>
                  <a:cubicBezTo>
                    <a:pt x="0" y="164084"/>
                    <a:pt x="533019" y="0"/>
                    <a:pt x="1190625"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52" name="Shape 2258">
              <a:extLst>
                <a:ext uri="{FF2B5EF4-FFF2-40B4-BE49-F238E27FC236}">
                  <a16:creationId xmlns:a16="http://schemas.microsoft.com/office/drawing/2014/main" id="{5A3F3FCD-D8B3-796A-2E81-344F549AB242}"/>
                </a:ext>
              </a:extLst>
            </p:cNvPr>
            <p:cNvSpPr/>
            <p:nvPr/>
          </p:nvSpPr>
          <p:spPr>
            <a:xfrm>
              <a:off x="1743075" y="1576350"/>
              <a:ext cx="2381250" cy="733425"/>
            </a:xfrm>
            <a:custGeom>
              <a:avLst/>
              <a:gdLst/>
              <a:ahLst/>
              <a:cxnLst/>
              <a:rect l="0" t="0" r="0" b="0"/>
              <a:pathLst>
                <a:path w="2381250" h="733425">
                  <a:moveTo>
                    <a:pt x="0" y="366649"/>
                  </a:moveTo>
                  <a:cubicBezTo>
                    <a:pt x="0" y="164084"/>
                    <a:pt x="533019" y="0"/>
                    <a:pt x="1190625" y="0"/>
                  </a:cubicBezTo>
                  <a:cubicBezTo>
                    <a:pt x="1848231" y="0"/>
                    <a:pt x="2381250" y="164084"/>
                    <a:pt x="2381250" y="366649"/>
                  </a:cubicBezTo>
                  <a:cubicBezTo>
                    <a:pt x="2381250" y="569214"/>
                    <a:pt x="1848231" y="733425"/>
                    <a:pt x="1190625" y="733425"/>
                  </a:cubicBezTo>
                  <a:cubicBezTo>
                    <a:pt x="533019" y="733425"/>
                    <a:pt x="0" y="569214"/>
                    <a:pt x="0" y="366649"/>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3" name="Rectangle 52">
              <a:extLst>
                <a:ext uri="{FF2B5EF4-FFF2-40B4-BE49-F238E27FC236}">
                  <a16:creationId xmlns:a16="http://schemas.microsoft.com/office/drawing/2014/main" id="{BF26AE36-38AA-3A67-FCAB-180BE0CC7391}"/>
                </a:ext>
              </a:extLst>
            </p:cNvPr>
            <p:cNvSpPr/>
            <p:nvPr/>
          </p:nvSpPr>
          <p:spPr>
            <a:xfrm>
              <a:off x="2214118" y="1795137"/>
              <a:ext cx="817522"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Data Pre</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7EF62423-24BD-C695-3F07-0A71004E5DB2}"/>
                </a:ext>
              </a:extLst>
            </p:cNvPr>
            <p:cNvSpPr/>
            <p:nvPr/>
          </p:nvSpPr>
          <p:spPr>
            <a:xfrm>
              <a:off x="2830068" y="1795137"/>
              <a:ext cx="78298"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191698F8-8890-9DF0-1480-A1F6D62F6484}"/>
                </a:ext>
              </a:extLst>
            </p:cNvPr>
            <p:cNvSpPr/>
            <p:nvPr/>
          </p:nvSpPr>
          <p:spPr>
            <a:xfrm>
              <a:off x="2887980" y="1795137"/>
              <a:ext cx="1012909"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processing</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489233D3-AE43-4BCF-E214-D0EED80435DB}"/>
                </a:ext>
              </a:extLst>
            </p:cNvPr>
            <p:cNvSpPr/>
            <p:nvPr/>
          </p:nvSpPr>
          <p:spPr>
            <a:xfrm>
              <a:off x="3650234" y="1795137"/>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7" name="Shape 2264">
              <a:extLst>
                <a:ext uri="{FF2B5EF4-FFF2-40B4-BE49-F238E27FC236}">
                  <a16:creationId xmlns:a16="http://schemas.microsoft.com/office/drawing/2014/main" id="{373AFCE8-5568-4664-3DFA-2AAEF1359E9D}"/>
                </a:ext>
              </a:extLst>
            </p:cNvPr>
            <p:cNvSpPr/>
            <p:nvPr/>
          </p:nvSpPr>
          <p:spPr>
            <a:xfrm>
              <a:off x="0" y="2916073"/>
              <a:ext cx="1333500" cy="733425"/>
            </a:xfrm>
            <a:custGeom>
              <a:avLst/>
              <a:gdLst/>
              <a:ahLst/>
              <a:cxnLst/>
              <a:rect l="0" t="0" r="0" b="0"/>
              <a:pathLst>
                <a:path w="1333500" h="733425">
                  <a:moveTo>
                    <a:pt x="0" y="122301"/>
                  </a:moveTo>
                  <a:cubicBezTo>
                    <a:pt x="0" y="54738"/>
                    <a:pt x="54724" y="0"/>
                    <a:pt x="122238" y="0"/>
                  </a:cubicBezTo>
                  <a:lnTo>
                    <a:pt x="1211199" y="0"/>
                  </a:lnTo>
                  <a:cubicBezTo>
                    <a:pt x="1278763" y="0"/>
                    <a:pt x="1333500" y="54738"/>
                    <a:pt x="1333500" y="122301"/>
                  </a:cubicBezTo>
                  <a:lnTo>
                    <a:pt x="1333500" y="611124"/>
                  </a:lnTo>
                  <a:cubicBezTo>
                    <a:pt x="1333500" y="678689"/>
                    <a:pt x="1278763" y="733425"/>
                    <a:pt x="1211199" y="733425"/>
                  </a:cubicBezTo>
                  <a:lnTo>
                    <a:pt x="122238" y="733425"/>
                  </a:lnTo>
                  <a:cubicBezTo>
                    <a:pt x="54724" y="733425"/>
                    <a:pt x="0" y="678689"/>
                    <a:pt x="0" y="611124"/>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8" name="Rectangle 57">
              <a:extLst>
                <a:ext uri="{FF2B5EF4-FFF2-40B4-BE49-F238E27FC236}">
                  <a16:creationId xmlns:a16="http://schemas.microsoft.com/office/drawing/2014/main" id="{07830CD1-0500-4C09-1487-5068E322C9D3}"/>
                </a:ext>
              </a:extLst>
            </p:cNvPr>
            <p:cNvSpPr/>
            <p:nvPr/>
          </p:nvSpPr>
          <p:spPr>
            <a:xfrm>
              <a:off x="436499" y="3011543"/>
              <a:ext cx="670570"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Linear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CC095C74-8190-1F91-084E-82FFD1BB0554}"/>
                </a:ext>
              </a:extLst>
            </p:cNvPr>
            <p:cNvSpPr/>
            <p:nvPr/>
          </p:nvSpPr>
          <p:spPr>
            <a:xfrm>
              <a:off x="945515" y="3011543"/>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A721EB4B-0209-2A4C-136F-15E1FE392708}"/>
                </a:ext>
              </a:extLst>
            </p:cNvPr>
            <p:cNvSpPr/>
            <p:nvPr/>
          </p:nvSpPr>
          <p:spPr>
            <a:xfrm>
              <a:off x="311506" y="3335011"/>
              <a:ext cx="940726"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Regressor</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025C07DB-D90C-7FFE-0C00-87AA84893F11}"/>
                </a:ext>
              </a:extLst>
            </p:cNvPr>
            <p:cNvSpPr/>
            <p:nvPr/>
          </p:nvSpPr>
          <p:spPr>
            <a:xfrm>
              <a:off x="1021715" y="3335011"/>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2" name="Shape 2270">
              <a:extLst>
                <a:ext uri="{FF2B5EF4-FFF2-40B4-BE49-F238E27FC236}">
                  <a16:creationId xmlns:a16="http://schemas.microsoft.com/office/drawing/2014/main" id="{0F426D6E-C6DD-7BC3-6260-9363FF472D5A}"/>
                </a:ext>
              </a:extLst>
            </p:cNvPr>
            <p:cNvSpPr/>
            <p:nvPr/>
          </p:nvSpPr>
          <p:spPr>
            <a:xfrm>
              <a:off x="2143125" y="2916708"/>
              <a:ext cx="1600200" cy="771525"/>
            </a:xfrm>
            <a:custGeom>
              <a:avLst/>
              <a:gdLst/>
              <a:ahLst/>
              <a:cxnLst/>
              <a:rect l="0" t="0" r="0" b="0"/>
              <a:pathLst>
                <a:path w="1600200" h="771525">
                  <a:moveTo>
                    <a:pt x="0" y="128651"/>
                  </a:moveTo>
                  <a:cubicBezTo>
                    <a:pt x="0" y="57531"/>
                    <a:pt x="57531" y="0"/>
                    <a:pt x="128651" y="0"/>
                  </a:cubicBezTo>
                  <a:lnTo>
                    <a:pt x="1471549" y="0"/>
                  </a:lnTo>
                  <a:cubicBezTo>
                    <a:pt x="1542669" y="0"/>
                    <a:pt x="1600200" y="57531"/>
                    <a:pt x="1600200" y="128651"/>
                  </a:cubicBezTo>
                  <a:lnTo>
                    <a:pt x="1600200" y="642874"/>
                  </a:lnTo>
                  <a:cubicBezTo>
                    <a:pt x="1600200" y="713994"/>
                    <a:pt x="1542669" y="771525"/>
                    <a:pt x="1471549" y="771525"/>
                  </a:cubicBezTo>
                  <a:lnTo>
                    <a:pt x="128651" y="771525"/>
                  </a:lnTo>
                  <a:cubicBezTo>
                    <a:pt x="57531" y="771525"/>
                    <a:pt x="0" y="713994"/>
                    <a:pt x="0" y="642874"/>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63" name="Rectangle 62">
              <a:extLst>
                <a:ext uri="{FF2B5EF4-FFF2-40B4-BE49-F238E27FC236}">
                  <a16:creationId xmlns:a16="http://schemas.microsoft.com/office/drawing/2014/main" id="{1B5DBCDA-4264-2D01-EAE3-577C753334BB}"/>
                </a:ext>
              </a:extLst>
            </p:cNvPr>
            <p:cNvSpPr/>
            <p:nvPr/>
          </p:nvSpPr>
          <p:spPr>
            <a:xfrm>
              <a:off x="2607310" y="3014591"/>
              <a:ext cx="946604"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XGBoost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6F88D7D5-54E5-0CA2-985A-A22BDDECC7C8}"/>
                </a:ext>
              </a:extLst>
            </p:cNvPr>
            <p:cNvSpPr/>
            <p:nvPr/>
          </p:nvSpPr>
          <p:spPr>
            <a:xfrm>
              <a:off x="3323844" y="3014591"/>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DECD1535-300A-C930-FA63-4CDD28844C7B}"/>
                </a:ext>
              </a:extLst>
            </p:cNvPr>
            <p:cNvSpPr/>
            <p:nvPr/>
          </p:nvSpPr>
          <p:spPr>
            <a:xfrm>
              <a:off x="2585974" y="3338059"/>
              <a:ext cx="940726"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Regressor</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CF3B9CD8-5AF0-779B-CF21-36BEFAC7813E}"/>
                </a:ext>
              </a:extLst>
            </p:cNvPr>
            <p:cNvSpPr/>
            <p:nvPr/>
          </p:nvSpPr>
          <p:spPr>
            <a:xfrm>
              <a:off x="3296412" y="3338059"/>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7" name="Shape 2276">
              <a:extLst>
                <a:ext uri="{FF2B5EF4-FFF2-40B4-BE49-F238E27FC236}">
                  <a16:creationId xmlns:a16="http://schemas.microsoft.com/office/drawing/2014/main" id="{41188DD2-CA1A-83C3-FF2D-19E8ED9243BA}"/>
                </a:ext>
              </a:extLst>
            </p:cNvPr>
            <p:cNvSpPr/>
            <p:nvPr/>
          </p:nvSpPr>
          <p:spPr>
            <a:xfrm>
              <a:off x="4448175" y="2916708"/>
              <a:ext cx="1428750" cy="809625"/>
            </a:xfrm>
            <a:custGeom>
              <a:avLst/>
              <a:gdLst/>
              <a:ahLst/>
              <a:cxnLst/>
              <a:rect l="0" t="0" r="0" b="0"/>
              <a:pathLst>
                <a:path w="1428750" h="809625">
                  <a:moveTo>
                    <a:pt x="0" y="135001"/>
                  </a:moveTo>
                  <a:cubicBezTo>
                    <a:pt x="0" y="60452"/>
                    <a:pt x="60452" y="0"/>
                    <a:pt x="135001" y="0"/>
                  </a:cubicBezTo>
                  <a:lnTo>
                    <a:pt x="1293749" y="0"/>
                  </a:lnTo>
                  <a:cubicBezTo>
                    <a:pt x="1368298" y="0"/>
                    <a:pt x="1428750" y="60452"/>
                    <a:pt x="1428750" y="135001"/>
                  </a:cubicBezTo>
                  <a:lnTo>
                    <a:pt x="1428750" y="674624"/>
                  </a:lnTo>
                  <a:cubicBezTo>
                    <a:pt x="1428750" y="749173"/>
                    <a:pt x="1368298" y="809625"/>
                    <a:pt x="1293749" y="809625"/>
                  </a:cubicBezTo>
                  <a:lnTo>
                    <a:pt x="135001" y="809625"/>
                  </a:lnTo>
                  <a:cubicBezTo>
                    <a:pt x="60452" y="809625"/>
                    <a:pt x="0" y="749173"/>
                    <a:pt x="0" y="674624"/>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68" name="Rectangle 67">
              <a:extLst>
                <a:ext uri="{FF2B5EF4-FFF2-40B4-BE49-F238E27FC236}">
                  <a16:creationId xmlns:a16="http://schemas.microsoft.com/office/drawing/2014/main" id="{66E97DD3-4119-CAAB-3C85-335609FDDB8C}"/>
                </a:ext>
              </a:extLst>
            </p:cNvPr>
            <p:cNvSpPr/>
            <p:nvPr/>
          </p:nvSpPr>
          <p:spPr>
            <a:xfrm>
              <a:off x="4641215" y="3017638"/>
              <a:ext cx="1389576"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RandomForest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AC98D77E-683A-0805-B501-7D3C949128E7}"/>
                </a:ext>
              </a:extLst>
            </p:cNvPr>
            <p:cNvSpPr/>
            <p:nvPr/>
          </p:nvSpPr>
          <p:spPr>
            <a:xfrm>
              <a:off x="5686933" y="3017638"/>
              <a:ext cx="58780"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0" name="Rectangle 69">
              <a:extLst>
                <a:ext uri="{FF2B5EF4-FFF2-40B4-BE49-F238E27FC236}">
                  <a16:creationId xmlns:a16="http://schemas.microsoft.com/office/drawing/2014/main" id="{909E282A-6D79-C47F-6E54-2A48169AE310}"/>
                </a:ext>
              </a:extLst>
            </p:cNvPr>
            <p:cNvSpPr/>
            <p:nvPr/>
          </p:nvSpPr>
          <p:spPr>
            <a:xfrm>
              <a:off x="4808855" y="3338059"/>
              <a:ext cx="940726"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Regressor</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1" name="Rectangle 70">
              <a:extLst>
                <a:ext uri="{FF2B5EF4-FFF2-40B4-BE49-F238E27FC236}">
                  <a16:creationId xmlns:a16="http://schemas.microsoft.com/office/drawing/2014/main" id="{32EF6749-BCA2-7CF0-90F7-56BAAFBB56F8}"/>
                </a:ext>
              </a:extLst>
            </p:cNvPr>
            <p:cNvSpPr/>
            <p:nvPr/>
          </p:nvSpPr>
          <p:spPr>
            <a:xfrm>
              <a:off x="5519293" y="3338059"/>
              <a:ext cx="58781" cy="260281"/>
            </a:xfrm>
            <a:prstGeom prst="rect">
              <a:avLst/>
            </a:prstGeom>
            <a:ln>
              <a:noFill/>
            </a:ln>
          </p:spPr>
          <p:txBody>
            <a:bodyPr vert="horz" lIns="0" tIns="0" rIns="0" bIns="0" rtlCol="0">
              <a:noAutofit/>
            </a:bodyPr>
            <a:lstStyle/>
            <a:p>
              <a:pPr marL="6350" indent="-6350" algn="l">
                <a:lnSpc>
                  <a:spcPct val="107000"/>
                </a:lnSpc>
                <a:spcAft>
                  <a:spcPts val="800"/>
                </a:spcAft>
              </a:pPr>
              <a:r>
                <a:rPr lang="en-IN" sz="14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2" name="Shape 2281">
              <a:extLst>
                <a:ext uri="{FF2B5EF4-FFF2-40B4-BE49-F238E27FC236}">
                  <a16:creationId xmlns:a16="http://schemas.microsoft.com/office/drawing/2014/main" id="{83D24389-8C23-4017-65DC-405B08309869}"/>
                </a:ext>
              </a:extLst>
            </p:cNvPr>
            <p:cNvSpPr/>
            <p:nvPr/>
          </p:nvSpPr>
          <p:spPr>
            <a:xfrm flipH="1">
              <a:off x="2987929" y="2274205"/>
              <a:ext cx="48897" cy="634248"/>
            </a:xfrm>
            <a:custGeom>
              <a:avLst/>
              <a:gdLst/>
              <a:ahLst/>
              <a:cxnLst/>
              <a:rect l="0" t="0" r="0" b="0"/>
              <a:pathLst>
                <a:path w="80264" h="578739">
                  <a:moveTo>
                    <a:pt x="6350" y="0"/>
                  </a:moveTo>
                  <a:lnTo>
                    <a:pt x="45493" y="502546"/>
                  </a:lnTo>
                  <a:lnTo>
                    <a:pt x="80264" y="499872"/>
                  </a:lnTo>
                  <a:lnTo>
                    <a:pt x="48260" y="578739"/>
                  </a:lnTo>
                  <a:lnTo>
                    <a:pt x="4318" y="505714"/>
                  </a:lnTo>
                  <a:lnTo>
                    <a:pt x="39141" y="503036"/>
                  </a:lnTo>
                  <a:lnTo>
                    <a:pt x="0" y="508"/>
                  </a:lnTo>
                  <a:lnTo>
                    <a:pt x="6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3" name="Shape 2282">
              <a:extLst>
                <a:ext uri="{FF2B5EF4-FFF2-40B4-BE49-F238E27FC236}">
                  <a16:creationId xmlns:a16="http://schemas.microsoft.com/office/drawing/2014/main" id="{9A02A164-DDDE-6663-A574-8362FC270CED}"/>
                </a:ext>
              </a:extLst>
            </p:cNvPr>
            <p:cNvSpPr/>
            <p:nvPr/>
          </p:nvSpPr>
          <p:spPr>
            <a:xfrm>
              <a:off x="1104900" y="2185315"/>
              <a:ext cx="849757" cy="716788"/>
            </a:xfrm>
            <a:custGeom>
              <a:avLst/>
              <a:gdLst/>
              <a:ahLst/>
              <a:cxnLst/>
              <a:rect l="0" t="0" r="0" b="0"/>
              <a:pathLst>
                <a:path w="849757" h="716788">
                  <a:moveTo>
                    <a:pt x="845693" y="0"/>
                  </a:moveTo>
                  <a:lnTo>
                    <a:pt x="849757" y="4826"/>
                  </a:lnTo>
                  <a:lnTo>
                    <a:pt x="60265" y="670117"/>
                  </a:lnTo>
                  <a:lnTo>
                    <a:pt x="82804" y="696850"/>
                  </a:lnTo>
                  <a:lnTo>
                    <a:pt x="0" y="716788"/>
                  </a:lnTo>
                  <a:lnTo>
                    <a:pt x="33655" y="638556"/>
                  </a:lnTo>
                  <a:lnTo>
                    <a:pt x="56198" y="665294"/>
                  </a:lnTo>
                  <a:lnTo>
                    <a:pt x="84569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4" name="Shape 2283">
              <a:extLst>
                <a:ext uri="{FF2B5EF4-FFF2-40B4-BE49-F238E27FC236}">
                  <a16:creationId xmlns:a16="http://schemas.microsoft.com/office/drawing/2014/main" id="{09340BBB-E7EA-8753-124E-EB3C4A398D5D}"/>
                </a:ext>
              </a:extLst>
            </p:cNvPr>
            <p:cNvSpPr/>
            <p:nvPr/>
          </p:nvSpPr>
          <p:spPr>
            <a:xfrm>
              <a:off x="3884041" y="2186077"/>
              <a:ext cx="802259" cy="735711"/>
            </a:xfrm>
            <a:custGeom>
              <a:avLst/>
              <a:gdLst/>
              <a:ahLst/>
              <a:cxnLst/>
              <a:rect l="0" t="0" r="0" b="0"/>
              <a:pathLst>
                <a:path w="802259" h="735711">
                  <a:moveTo>
                    <a:pt x="4318" y="0"/>
                  </a:moveTo>
                  <a:lnTo>
                    <a:pt x="748210" y="681932"/>
                  </a:lnTo>
                  <a:lnTo>
                    <a:pt x="771779" y="656209"/>
                  </a:lnTo>
                  <a:lnTo>
                    <a:pt x="802259" y="735711"/>
                  </a:lnTo>
                  <a:lnTo>
                    <a:pt x="720344" y="712343"/>
                  </a:lnTo>
                  <a:lnTo>
                    <a:pt x="743956" y="686574"/>
                  </a:lnTo>
                  <a:lnTo>
                    <a:pt x="0" y="4699"/>
                  </a:lnTo>
                  <a:lnTo>
                    <a:pt x="431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75" name="Shape 2285">
              <a:extLst>
                <a:ext uri="{FF2B5EF4-FFF2-40B4-BE49-F238E27FC236}">
                  <a16:creationId xmlns:a16="http://schemas.microsoft.com/office/drawing/2014/main" id="{5A0BAE59-16A2-1D96-C76A-7AD8CE226723}"/>
                </a:ext>
              </a:extLst>
            </p:cNvPr>
            <p:cNvSpPr/>
            <p:nvPr/>
          </p:nvSpPr>
          <p:spPr>
            <a:xfrm>
              <a:off x="2076450" y="4815231"/>
              <a:ext cx="1676400" cy="819150"/>
            </a:xfrm>
            <a:custGeom>
              <a:avLst/>
              <a:gdLst/>
              <a:ahLst/>
              <a:cxnLst/>
              <a:rect l="0" t="0" r="0" b="0"/>
              <a:pathLst>
                <a:path w="1676400" h="819150">
                  <a:moveTo>
                    <a:pt x="0" y="409575"/>
                  </a:moveTo>
                  <a:cubicBezTo>
                    <a:pt x="0" y="183388"/>
                    <a:pt x="375285" y="0"/>
                    <a:pt x="838200" y="0"/>
                  </a:cubicBezTo>
                  <a:cubicBezTo>
                    <a:pt x="1301115" y="0"/>
                    <a:pt x="1676400" y="183388"/>
                    <a:pt x="1676400" y="409575"/>
                  </a:cubicBezTo>
                  <a:cubicBezTo>
                    <a:pt x="1676400" y="635762"/>
                    <a:pt x="1301115" y="819150"/>
                    <a:pt x="838200" y="819150"/>
                  </a:cubicBezTo>
                  <a:cubicBezTo>
                    <a:pt x="375285" y="819150"/>
                    <a:pt x="0" y="635762"/>
                    <a:pt x="0" y="409575"/>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dirty="0"/>
            </a:p>
          </p:txBody>
        </p:sp>
        <p:sp>
          <p:nvSpPr>
            <p:cNvPr id="76" name="Rectangle 75">
              <a:extLst>
                <a:ext uri="{FF2B5EF4-FFF2-40B4-BE49-F238E27FC236}">
                  <a16:creationId xmlns:a16="http://schemas.microsoft.com/office/drawing/2014/main" id="{40971458-3FED-04D8-9C64-56560DFEF360}"/>
                </a:ext>
              </a:extLst>
            </p:cNvPr>
            <p:cNvSpPr/>
            <p:nvPr/>
          </p:nvSpPr>
          <p:spPr>
            <a:xfrm>
              <a:off x="2573782" y="5021352"/>
              <a:ext cx="912057" cy="189937"/>
            </a:xfrm>
            <a:prstGeom prst="rect">
              <a:avLst/>
            </a:prstGeom>
            <a:ln>
              <a:noFill/>
            </a:ln>
          </p:spPr>
          <p:txBody>
            <a:bodyPr vert="horz" lIns="0" tIns="0" rIns="0" bIns="0" rtlCol="0">
              <a:noAutofit/>
            </a:bodyPr>
            <a:lstStyle/>
            <a:p>
              <a:pPr marL="6350" indent="-6350" algn="l">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Comparison</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77" name="Rectangle 76">
              <a:extLst>
                <a:ext uri="{FF2B5EF4-FFF2-40B4-BE49-F238E27FC236}">
                  <a16:creationId xmlns:a16="http://schemas.microsoft.com/office/drawing/2014/main" id="{C3E7ED38-1ED2-8F42-1A03-C2F9FFA324AC}"/>
                </a:ext>
              </a:extLst>
            </p:cNvPr>
            <p:cNvSpPr/>
            <p:nvPr/>
          </p:nvSpPr>
          <p:spPr>
            <a:xfrm>
              <a:off x="3256788" y="5021352"/>
              <a:ext cx="42143" cy="189937"/>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id="{8CB5D586-2FB7-579D-48B2-A04ED41836A0}"/>
                </a:ext>
              </a:extLst>
            </p:cNvPr>
            <p:cNvSpPr/>
            <p:nvPr/>
          </p:nvSpPr>
          <p:spPr>
            <a:xfrm>
              <a:off x="2643697" y="5308245"/>
              <a:ext cx="719054" cy="189936"/>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Accuracy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id="{37A531E7-9ADC-7C8C-0449-B5011C64474B}"/>
                </a:ext>
              </a:extLst>
            </p:cNvPr>
            <p:cNvSpPr/>
            <p:nvPr/>
          </p:nvSpPr>
          <p:spPr>
            <a:xfrm>
              <a:off x="2601214" y="5308245"/>
              <a:ext cx="56502" cy="189936"/>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1E0AEA1D-FD86-F301-013C-5F2FCD367DF6}"/>
                </a:ext>
              </a:extLst>
            </p:cNvPr>
            <p:cNvSpPr/>
            <p:nvPr/>
          </p:nvSpPr>
          <p:spPr>
            <a:xfrm>
              <a:off x="3183078" y="5308245"/>
              <a:ext cx="56502" cy="189936"/>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1" name="Rectangle 80">
              <a:extLst>
                <a:ext uri="{FF2B5EF4-FFF2-40B4-BE49-F238E27FC236}">
                  <a16:creationId xmlns:a16="http://schemas.microsoft.com/office/drawing/2014/main" id="{E55480D4-7C44-B564-722A-646DFE7A6A47}"/>
                </a:ext>
              </a:extLst>
            </p:cNvPr>
            <p:cNvSpPr/>
            <p:nvPr/>
          </p:nvSpPr>
          <p:spPr>
            <a:xfrm>
              <a:off x="3229356" y="5308245"/>
              <a:ext cx="42143" cy="189936"/>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2" name="Shape 2290">
              <a:extLst>
                <a:ext uri="{FF2B5EF4-FFF2-40B4-BE49-F238E27FC236}">
                  <a16:creationId xmlns:a16="http://schemas.microsoft.com/office/drawing/2014/main" id="{D40959B9-6E2C-DC5E-1D4B-CD176961C920}"/>
                </a:ext>
              </a:extLst>
            </p:cNvPr>
            <p:cNvSpPr/>
            <p:nvPr/>
          </p:nvSpPr>
          <p:spPr>
            <a:xfrm>
              <a:off x="2818131" y="3726333"/>
              <a:ext cx="56498" cy="1062356"/>
            </a:xfrm>
            <a:custGeom>
              <a:avLst/>
              <a:gdLst/>
              <a:ahLst/>
              <a:cxnLst/>
              <a:rect l="0" t="0" r="0" b="0"/>
              <a:pathLst>
                <a:path w="83058" h="1066927">
                  <a:moveTo>
                    <a:pt x="6350" y="0"/>
                  </a:moveTo>
                  <a:lnTo>
                    <a:pt x="48230" y="990588"/>
                  </a:lnTo>
                  <a:lnTo>
                    <a:pt x="83058" y="989076"/>
                  </a:lnTo>
                  <a:lnTo>
                    <a:pt x="48260" y="1066927"/>
                  </a:lnTo>
                  <a:lnTo>
                    <a:pt x="6985" y="992377"/>
                  </a:lnTo>
                  <a:lnTo>
                    <a:pt x="41882" y="990863"/>
                  </a:lnTo>
                  <a:lnTo>
                    <a:pt x="0" y="253"/>
                  </a:lnTo>
                  <a:lnTo>
                    <a:pt x="635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3" name="Shape 2291">
              <a:extLst>
                <a:ext uri="{FF2B5EF4-FFF2-40B4-BE49-F238E27FC236}">
                  <a16:creationId xmlns:a16="http://schemas.microsoft.com/office/drawing/2014/main" id="{82BECAB3-ACDD-6C46-3CA4-617D80438505}"/>
                </a:ext>
              </a:extLst>
            </p:cNvPr>
            <p:cNvSpPr/>
            <p:nvPr/>
          </p:nvSpPr>
          <p:spPr>
            <a:xfrm>
              <a:off x="1197229" y="3662579"/>
              <a:ext cx="1135761" cy="1221360"/>
            </a:xfrm>
            <a:custGeom>
              <a:avLst/>
              <a:gdLst/>
              <a:ahLst/>
              <a:cxnLst/>
              <a:rect l="0" t="0" r="0" b="0"/>
              <a:pathLst>
                <a:path w="1135761" h="1221360">
                  <a:moveTo>
                    <a:pt x="4572" y="0"/>
                  </a:moveTo>
                  <a:lnTo>
                    <a:pt x="1086227" y="1163299"/>
                  </a:lnTo>
                  <a:lnTo>
                    <a:pt x="1111758" y="1139571"/>
                  </a:lnTo>
                  <a:lnTo>
                    <a:pt x="1135761" y="1221360"/>
                  </a:lnTo>
                  <a:lnTo>
                    <a:pt x="1056005" y="1191387"/>
                  </a:lnTo>
                  <a:lnTo>
                    <a:pt x="1081553" y="1167643"/>
                  </a:lnTo>
                  <a:lnTo>
                    <a:pt x="0" y="4318"/>
                  </a:lnTo>
                  <a:lnTo>
                    <a:pt x="45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4" name="Shape 2292">
              <a:extLst>
                <a:ext uri="{FF2B5EF4-FFF2-40B4-BE49-F238E27FC236}">
                  <a16:creationId xmlns:a16="http://schemas.microsoft.com/office/drawing/2014/main" id="{4C3491C6-0054-F455-CA74-2B81CC7C3612}"/>
                </a:ext>
              </a:extLst>
            </p:cNvPr>
            <p:cNvSpPr/>
            <p:nvPr/>
          </p:nvSpPr>
          <p:spPr>
            <a:xfrm>
              <a:off x="3495040" y="3757575"/>
              <a:ext cx="1230884" cy="1164464"/>
            </a:xfrm>
            <a:custGeom>
              <a:avLst/>
              <a:gdLst/>
              <a:ahLst/>
              <a:cxnLst/>
              <a:rect l="0" t="0" r="0" b="0"/>
              <a:pathLst>
                <a:path w="1230884" h="1164464">
                  <a:moveTo>
                    <a:pt x="1226566" y="0"/>
                  </a:moveTo>
                  <a:lnTo>
                    <a:pt x="1230884" y="4699"/>
                  </a:lnTo>
                  <a:lnTo>
                    <a:pt x="57530" y="1114296"/>
                  </a:lnTo>
                  <a:lnTo>
                    <a:pt x="81534" y="1139698"/>
                  </a:lnTo>
                  <a:lnTo>
                    <a:pt x="0" y="1164464"/>
                  </a:lnTo>
                  <a:lnTo>
                    <a:pt x="29210" y="1084326"/>
                  </a:lnTo>
                  <a:lnTo>
                    <a:pt x="53210" y="1109724"/>
                  </a:lnTo>
                  <a:lnTo>
                    <a:pt x="122656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92229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F529-2A70-DB3D-355B-892980EF979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903C86-ED4F-C87E-701C-EC125EE2199A}"/>
              </a:ext>
            </a:extLst>
          </p:cNvPr>
          <p:cNvSpPr>
            <a:spLocks noGrp="1"/>
          </p:cNvSpPr>
          <p:nvPr>
            <p:ph idx="1"/>
          </p:nvPr>
        </p:nvSpPr>
        <p:spPr>
          <a:xfrm>
            <a:off x="2589212" y="1905000"/>
            <a:ext cx="2911043" cy="4006222"/>
          </a:xfrm>
        </p:spPr>
        <p:txBody>
          <a:bodyPr>
            <a:normAutofit/>
          </a:bodyPr>
          <a:lstStyle/>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Abstract </a:t>
            </a:r>
          </a:p>
          <a:p>
            <a:r>
              <a:rPr lang="en-GB" dirty="0">
                <a:latin typeface="Times New Roman" panose="02020603050405020304" pitchFamily="18" charset="0"/>
                <a:cs typeface="Times New Roman" panose="02020603050405020304" pitchFamily="18" charset="0"/>
              </a:rPr>
              <a:t>Problem Statement</a:t>
            </a:r>
          </a:p>
          <a:p>
            <a:r>
              <a:rPr lang="en-GB" dirty="0">
                <a:latin typeface="Times New Roman" panose="02020603050405020304" pitchFamily="18" charset="0"/>
                <a:cs typeface="Times New Roman" panose="02020603050405020304" pitchFamily="18" charset="0"/>
              </a:rPr>
              <a:t>Existing system</a:t>
            </a:r>
          </a:p>
          <a:p>
            <a:r>
              <a:rPr lang="en-GB" dirty="0">
                <a:latin typeface="Times New Roman" panose="02020603050405020304" pitchFamily="18" charset="0"/>
                <a:cs typeface="Times New Roman" panose="02020603050405020304" pitchFamily="18" charset="0"/>
              </a:rPr>
              <a:t>Proposed system</a:t>
            </a:r>
          </a:p>
          <a:p>
            <a:r>
              <a:rPr lang="en-GB" dirty="0">
                <a:latin typeface="Times New Roman" panose="02020603050405020304" pitchFamily="18" charset="0"/>
                <a:cs typeface="Times New Roman" panose="02020603050405020304" pitchFamily="18" charset="0"/>
              </a:rPr>
              <a:t>Data Flow diagram</a:t>
            </a:r>
          </a:p>
          <a:p>
            <a:r>
              <a:rPr lang="en-GB" dirty="0">
                <a:latin typeface="Times New Roman" panose="02020603050405020304" pitchFamily="18" charset="0"/>
                <a:cs typeface="Times New Roman" panose="02020603050405020304" pitchFamily="18" charset="0"/>
              </a:rPr>
              <a:t>Algorithms</a:t>
            </a:r>
          </a:p>
          <a:p>
            <a:r>
              <a:rPr lang="en-GB" dirty="0">
                <a:latin typeface="Times New Roman" panose="02020603050405020304" pitchFamily="18" charset="0"/>
                <a:cs typeface="Times New Roman" panose="02020603050405020304" pitchFamily="18" charset="0"/>
              </a:rPr>
              <a:t>Experimental Results</a:t>
            </a:r>
          </a:p>
          <a:p>
            <a:r>
              <a:rPr lang="en-GB" dirty="0">
                <a:latin typeface="Times New Roman" panose="02020603050405020304" pitchFamily="18" charset="0"/>
                <a:cs typeface="Times New Roman" panose="02020603050405020304" pitchFamily="18" charset="0"/>
              </a:rPr>
              <a:t>Conclusion</a:t>
            </a:r>
          </a:p>
          <a:p>
            <a:r>
              <a:rPr lang="en-GB"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334801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607B-7716-D155-A5D4-E1CB43FF182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Modules and Descriptions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5A1D1-B3D4-0253-591B-008D3A2A656D}"/>
              </a:ext>
            </a:extLst>
          </p:cNvPr>
          <p:cNvSpPr>
            <a:spLocks noGrp="1"/>
          </p:cNvSpPr>
          <p:nvPr>
            <p:ph idx="1"/>
          </p:nvPr>
        </p:nvSpPr>
        <p:spPr>
          <a:xfrm>
            <a:off x="2450667" y="1905000"/>
            <a:ext cx="8915400" cy="3777622"/>
          </a:xfrm>
        </p:spPr>
        <p:txBody>
          <a:bodyPr>
            <a:normAutofit fontScale="92500" lnSpcReduction="20000"/>
          </a:bodyPr>
          <a:lstStyle/>
          <a:p>
            <a:pPr marL="0" indent="0">
              <a:lnSpc>
                <a:spcPct val="150000"/>
              </a:lnSpc>
              <a:spcAft>
                <a:spcPts val="800"/>
              </a:spcAft>
              <a:buNone/>
            </a:pP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Dataset:</a:t>
            </a:r>
            <a:r>
              <a:rPr lang="en-IN" sz="2600"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spcAft>
                <a:spcPts val="800"/>
              </a:spcAft>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Exercise dataset with 8 independent variables and 1 dependent variable has been used for implementation. The two csv files are uploaded in </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which is used for processing. We use data frames for analysis and processing. It obtain some statistical measures about the data. The datasets that are used in this project are Exercise and Calories. </a:t>
            </a:r>
            <a:r>
              <a:rPr lang="en-IN" sz="2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640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092A4-4EB4-8701-5695-6CC3F01BE2FE}"/>
              </a:ext>
            </a:extLst>
          </p:cNvPr>
          <p:cNvSpPr>
            <a:spLocks noGrp="1"/>
          </p:cNvSpPr>
          <p:nvPr>
            <p:ph idx="1"/>
          </p:nvPr>
        </p:nvSpPr>
        <p:spPr/>
        <p:txBody>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Two datasets are Concatenated initially. And then the number of rows and columns are checked in the concatenated dataset. After this, missing values are listed in order to find the null values in a dataset. And the data is visualized according to age, height, weight. Then we study the correlation the various records and there are two types of correlation</a:t>
            </a:r>
            <a:r>
              <a:rPr lang="en-IN" sz="2400" dirty="0">
                <a:effectLst/>
                <a:latin typeface="Times New Roman" panose="02020603050405020304" pitchFamily="18" charset="0"/>
                <a:ea typeface="MS Gothic" panose="020B0609070205080204" pitchFamily="49" charset="-128"/>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positive and negative correlation.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161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03482E-C291-726A-0565-F3D08205BAD4}"/>
              </a:ext>
            </a:extLst>
          </p:cNvPr>
          <p:cNvSpPr>
            <a:spLocks noGrp="1"/>
          </p:cNvSpPr>
          <p:nvPr>
            <p:ph idx="1"/>
          </p:nvPr>
        </p:nvSpPr>
        <p:spPr>
          <a:xfrm>
            <a:off x="2589213" y="1717964"/>
            <a:ext cx="8915400" cy="4193886"/>
          </a:xfrm>
        </p:spPr>
        <p:txBody>
          <a:bodyPr>
            <a:normAutofit/>
          </a:bodyPr>
          <a:lstStyle/>
          <a:p>
            <a:pPr marL="0" indent="0">
              <a:buNone/>
            </a:pPr>
            <a:r>
              <a:rPr lang="en-IN" sz="2400" b="1" i="0" u="none" strike="noStrike" baseline="0" dirty="0">
                <a:solidFill>
                  <a:srgbClr val="000000"/>
                </a:solidFill>
                <a:latin typeface="Times New Roman" panose="02020603050405020304" pitchFamily="18" charset="0"/>
              </a:rPr>
              <a:t>Evaluation: </a:t>
            </a:r>
          </a:p>
          <a:p>
            <a:pPr marL="0" indent="0">
              <a:buNone/>
            </a:pPr>
            <a:r>
              <a:rPr lang="en-IN" sz="2400" b="1" dirty="0">
                <a:solidFill>
                  <a:srgbClr val="000000"/>
                </a:solidFill>
                <a:latin typeface="Times New Roman" panose="02020603050405020304" pitchFamily="18" charset="0"/>
              </a:rPr>
              <a:t>          </a:t>
            </a:r>
            <a:r>
              <a:rPr lang="en-GB" sz="2400" b="0" i="0" u="none" strike="noStrike" baseline="0" dirty="0">
                <a:solidFill>
                  <a:srgbClr val="000000"/>
                </a:solidFill>
                <a:latin typeface="Times New Roman" panose="02020603050405020304" pitchFamily="18" charset="0"/>
              </a:rPr>
              <a:t>Model evaluation is the process of using different evaluation metrics to understand a machine learning model’s performance, as well as its strengths and weaknesses. Model evaluation is important to assess the efficacy of a model during initial research phases, and it also plays a role in model monitoring. </a:t>
            </a:r>
          </a:p>
          <a:p>
            <a:pPr marL="0" indent="0">
              <a:buNone/>
            </a:pPr>
            <a:r>
              <a:rPr lang="en-GB" sz="2400" b="0" i="0" u="none" strike="noStrike" baseline="0" dirty="0">
                <a:solidFill>
                  <a:srgbClr val="000000"/>
                </a:solidFill>
                <a:latin typeface="Times New Roman" panose="02020603050405020304" pitchFamily="18" charset="0"/>
              </a:rPr>
              <a:t>          Now load the model Linear Regression and evaluate the prediction in test data. Similarly evaluate the prediction using XGB Regressor and Random Forest Regressor. Performance analysis is done using metrics like Mean </a:t>
            </a:r>
            <a:r>
              <a:rPr lang="en-GB" sz="2400" b="0" i="0" u="none" strike="noStrike" baseline="0">
                <a:solidFill>
                  <a:srgbClr val="000000"/>
                </a:solidFill>
                <a:latin typeface="Times New Roman" panose="02020603050405020304" pitchFamily="18" charset="0"/>
              </a:rPr>
              <a:t>Absolute Error. </a:t>
            </a:r>
            <a:endParaRPr lang="en-GB" sz="2400" b="0" i="0" u="none" strike="noStrike" baseline="0" dirty="0">
              <a:solidFill>
                <a:srgbClr val="000000"/>
              </a:solidFill>
              <a:latin typeface="Times New Roman" panose="02020603050405020304" pitchFamily="18" charset="0"/>
            </a:endParaRPr>
          </a:p>
          <a:p>
            <a:pPr marL="0" indent="0">
              <a:buNone/>
            </a:pPr>
            <a:endParaRPr lang="en-GB" sz="17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52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0A62E-AB0B-E7AE-8AE1-085D1A5D7294}"/>
              </a:ext>
            </a:extLst>
          </p:cNvPr>
          <p:cNvSpPr>
            <a:spLocks noGrp="1"/>
          </p:cNvSpPr>
          <p:nvPr>
            <p:ph idx="1"/>
          </p:nvPr>
        </p:nvSpPr>
        <p:spPr>
          <a:xfrm>
            <a:off x="2589212" y="1953491"/>
            <a:ext cx="8915400" cy="3957731"/>
          </a:xfrm>
        </p:spPr>
        <p:txBody>
          <a:bodyPr/>
          <a:lstStyle/>
          <a:p>
            <a:pPr marL="0" indent="0">
              <a:buNone/>
            </a:pPr>
            <a:r>
              <a:rPr lang="en-IN" sz="2400" b="1" i="0" u="none" strike="noStrike" baseline="0" dirty="0">
                <a:solidFill>
                  <a:srgbClr val="000000"/>
                </a:solidFill>
                <a:latin typeface="Times New Roman" panose="02020603050405020304" pitchFamily="18" charset="0"/>
              </a:rPr>
              <a:t>Comparison: </a:t>
            </a:r>
          </a:p>
          <a:p>
            <a:pPr marL="0" indent="0">
              <a:buNone/>
            </a:pPr>
            <a:r>
              <a:rPr lang="en-IN" sz="2400" b="1" dirty="0">
                <a:solidFill>
                  <a:srgbClr val="000000"/>
                </a:solidFill>
                <a:latin typeface="Times New Roman" panose="02020603050405020304" pitchFamily="18" charset="0"/>
              </a:rPr>
              <a:t>          </a:t>
            </a:r>
            <a:r>
              <a:rPr lang="en-GB" sz="2400" b="0" i="0" u="none" strike="noStrike" baseline="0" dirty="0">
                <a:solidFill>
                  <a:srgbClr val="000000"/>
                </a:solidFill>
                <a:latin typeface="Times New Roman" panose="02020603050405020304" pitchFamily="18" charset="0"/>
              </a:rPr>
              <a:t>From the performance analysis compare the error values and the accuracy of the three models to find the best algorithm. </a:t>
            </a:r>
            <a:endParaRPr lang="en-IN" sz="2400" dirty="0"/>
          </a:p>
          <a:p>
            <a:endParaRPr lang="en-IN" dirty="0"/>
          </a:p>
        </p:txBody>
      </p:sp>
    </p:spTree>
    <p:extLst>
      <p:ext uri="{BB962C8B-B14F-4D97-AF65-F5344CB8AC3E}">
        <p14:creationId xmlns:p14="http://schemas.microsoft.com/office/powerpoint/2010/main" val="72315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B749-5076-4B33-F053-DBC560971E2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DDF82F-F9F6-E352-91DA-B316851495DD}"/>
              </a:ext>
            </a:extLst>
          </p:cNvPr>
          <p:cNvSpPr>
            <a:spLocks noGrp="1"/>
          </p:cNvSpPr>
          <p:nvPr>
            <p:ph idx="1"/>
          </p:nvPr>
        </p:nvSpPr>
        <p:spPr/>
        <p:txBody>
          <a:bodyPr>
            <a:noAutofit/>
          </a:bodyPr>
          <a:lstStyle/>
          <a:p>
            <a:pPr marL="0" indent="0">
              <a:lnSpc>
                <a:spcPct val="107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Algorithms used:</a:t>
            </a:r>
          </a:p>
          <a:p>
            <a:pPr marL="342900" lvl="0" indent="-342900">
              <a:lnSpc>
                <a:spcPct val="106000"/>
              </a:lnSpc>
              <a:spcAft>
                <a:spcPts val="800"/>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Linear Regressor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XGB Regressor</a:t>
            </a:r>
          </a:p>
          <a:p>
            <a:pPr marL="342900" lvl="0" indent="-342900">
              <a:lnSpc>
                <a:spcPct val="106000"/>
              </a:lnSpc>
              <a:spcAft>
                <a:spcPts val="800"/>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Random Forest Regressor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382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7FC-7EC0-D19A-A1D3-E529C71B11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Regression: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F55EE6-5E0C-B12E-C238-3F459D99D3A3}"/>
              </a:ext>
            </a:extLst>
          </p:cNvPr>
          <p:cNvSpPr>
            <a:spLocks noGrp="1"/>
          </p:cNvSpPr>
          <p:nvPr>
            <p:ph idx="1"/>
          </p:nvPr>
        </p:nvSpPr>
        <p:spPr>
          <a:xfrm>
            <a:off x="1911927" y="2133600"/>
            <a:ext cx="9592685" cy="3777622"/>
          </a:xfrm>
        </p:spPr>
        <p:txBody>
          <a:bodyPr>
            <a:normAutofit/>
          </a:bodyPr>
          <a:lstStyle/>
          <a:p>
            <a:pPr>
              <a:buFont typeface="Wingdings" panose="05000000000000000000" pitchFamily="2" charset="2"/>
              <a:buChar char="Ø"/>
            </a:pPr>
            <a:r>
              <a:rPr lang="en-GB" b="0" i="0" dirty="0">
                <a:solidFill>
                  <a:srgbClr val="333333"/>
                </a:solidFill>
                <a:effectLst/>
                <a:latin typeface="inter-regular"/>
              </a:rPr>
              <a:t>       </a:t>
            </a:r>
            <a:r>
              <a:rPr lang="en-GB" sz="2400" b="0" i="0" dirty="0">
                <a:solidFill>
                  <a:srgbClr val="333333"/>
                </a:solidFill>
                <a:effectLst/>
                <a:latin typeface="Times New Roman" panose="02020603050405020304" pitchFamily="18" charset="0"/>
                <a:cs typeface="Times New Roman" panose="02020603050405020304" pitchFamily="18" charset="0"/>
              </a:rPr>
              <a:t>Linear regression is one of the easiest and most popular Machine Learning algorithms. It is a statistical method that is used for predictive analysis. Linear regression makes predictions for continuous/real or numeric variables such as </a:t>
            </a:r>
            <a:r>
              <a:rPr lang="en-GB" sz="2400" i="0" dirty="0">
                <a:solidFill>
                  <a:srgbClr val="333333"/>
                </a:solidFill>
                <a:effectLst/>
                <a:latin typeface="Times New Roman" panose="02020603050405020304" pitchFamily="18" charset="0"/>
                <a:cs typeface="Times New Roman" panose="02020603050405020304" pitchFamily="18" charset="0"/>
              </a:rPr>
              <a:t>sales, salary, age, product price,</a:t>
            </a:r>
            <a:r>
              <a:rPr lang="en-GB" sz="2400" b="0" i="0" dirty="0">
                <a:solidFill>
                  <a:srgbClr val="333333"/>
                </a:solidFill>
                <a:effectLst/>
                <a:latin typeface="Times New Roman" panose="02020603050405020304" pitchFamily="18" charset="0"/>
                <a:cs typeface="Times New Roman" panose="02020603050405020304" pitchFamily="18" charset="0"/>
              </a:rPr>
              <a:t> etc.</a:t>
            </a:r>
          </a:p>
          <a:p>
            <a:pPr>
              <a:buFont typeface="Wingdings" panose="05000000000000000000" pitchFamily="2" charset="2"/>
              <a:buChar char="Ø"/>
            </a:pPr>
            <a:r>
              <a:rPr lang="en-GB" sz="2400" b="0" i="0" dirty="0">
                <a:solidFill>
                  <a:srgbClr val="333333"/>
                </a:solidFill>
                <a:effectLst/>
                <a:latin typeface="Times New Roman" panose="02020603050405020304" pitchFamily="18" charset="0"/>
                <a:cs typeface="Times New Roman" panose="02020603050405020304" pitchFamily="18" charset="0"/>
              </a:rPr>
              <a:t>      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r>
              <a:rPr lang="en-GB" sz="2400" dirty="0">
                <a:solidFill>
                  <a:srgbClr val="333333"/>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564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FA53-7AA3-97C4-304A-054A1CE73858}"/>
              </a:ext>
            </a:extLst>
          </p:cNvPr>
          <p:cNvSpPr>
            <a:spLocks noGrp="1"/>
          </p:cNvSpPr>
          <p:nvPr>
            <p:ph type="title"/>
          </p:nvPr>
        </p:nvSpPr>
        <p:spPr>
          <a:xfrm>
            <a:off x="2438399" y="624110"/>
            <a:ext cx="9066213" cy="1280890"/>
          </a:xfrm>
        </p:spPr>
        <p:txBody>
          <a:bodyPr>
            <a:normAutofit/>
          </a:bodyPr>
          <a:lstStyle/>
          <a:p>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Regressor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D80269-A889-B39E-66E8-548088050B2E}"/>
              </a:ext>
            </a:extLst>
          </p:cNvPr>
          <p:cNvSpPr>
            <a:spLocks noGrp="1"/>
          </p:cNvSpPr>
          <p:nvPr>
            <p:ph idx="1"/>
          </p:nvPr>
        </p:nvSpPr>
        <p:spPr>
          <a:xfrm>
            <a:off x="1856509" y="2036618"/>
            <a:ext cx="8484290" cy="3740727"/>
          </a:xfrm>
        </p:spPr>
        <p:txBody>
          <a:bodyPr>
            <a:noAutofit/>
          </a:bodyPr>
          <a:lstStyle/>
          <a:p>
            <a:pPr>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XGBoost Regressor </a:t>
            </a:r>
            <a:r>
              <a:rPr lang="en-GB" sz="2400" b="0" i="0" dirty="0">
                <a:effectLst/>
                <a:latin typeface="Times New Roman" panose="02020603050405020304" pitchFamily="18" charset="0"/>
                <a:cs typeface="Times New Roman" panose="02020603050405020304" pitchFamily="18" charset="0"/>
              </a:rPr>
              <a:t>is a decision-tree-based ensemble Machine Learning algorithm that uses a gradient boosting framework. </a:t>
            </a:r>
          </a:p>
          <a:p>
            <a:pPr>
              <a:buFont typeface="Wingdings" panose="05000000000000000000" pitchFamily="2" charset="2"/>
              <a:buChar char="Ø"/>
            </a:pPr>
            <a:r>
              <a:rPr lang="en-GB" sz="2400" b="0" i="0" dirty="0">
                <a:effectLst/>
                <a:latin typeface="Times New Roman" panose="02020603050405020304" pitchFamily="18" charset="0"/>
                <a:cs typeface="Times New Roman" panose="02020603050405020304" pitchFamily="18" charset="0"/>
              </a:rPr>
              <a:t>Extreme Gradient Boosting (XGBoost) is an open-source library that provides an efficient and effective implementation of the gradient boosting algorithm.</a:t>
            </a:r>
          </a:p>
          <a:p>
            <a:pPr>
              <a:buFont typeface="Wingdings" panose="05000000000000000000" pitchFamily="2" charset="2"/>
              <a:buChar char="Ø"/>
            </a:pPr>
            <a:r>
              <a:rPr lang="en-GB" sz="2400" b="0" i="0" dirty="0">
                <a:effectLst/>
                <a:latin typeface="Times New Roman" panose="02020603050405020304" pitchFamily="18" charset="0"/>
                <a:cs typeface="Times New Roman" panose="02020603050405020304" pitchFamily="18" charset="0"/>
              </a:rPr>
              <a:t>Regression predictive modeling problems involve predicting a numerical value such as a dollar amount or a height. </a:t>
            </a:r>
            <a:r>
              <a:rPr lang="en-GB" sz="2400" b="1" i="0" dirty="0">
                <a:effectLst/>
                <a:latin typeface="Times New Roman" panose="02020603050405020304" pitchFamily="18" charset="0"/>
                <a:cs typeface="Times New Roman" panose="02020603050405020304" pitchFamily="18" charset="0"/>
              </a:rPr>
              <a:t>XGBoost</a:t>
            </a:r>
            <a:r>
              <a:rPr lang="en-GB" sz="2400" b="0" i="0" dirty="0">
                <a:effectLst/>
                <a:latin typeface="Times New Roman" panose="02020603050405020304" pitchFamily="18" charset="0"/>
                <a:cs typeface="Times New Roman" panose="02020603050405020304" pitchFamily="18" charset="0"/>
              </a:rPr>
              <a:t> can be used directly for </a:t>
            </a:r>
            <a:r>
              <a:rPr lang="en-GB" sz="2400" b="1" i="0" dirty="0">
                <a:effectLst/>
                <a:latin typeface="Times New Roman" panose="02020603050405020304" pitchFamily="18" charset="0"/>
                <a:cs typeface="Times New Roman" panose="02020603050405020304" pitchFamily="18" charset="0"/>
              </a:rPr>
              <a:t>regression predictive modeling</a:t>
            </a:r>
            <a:r>
              <a:rPr lang="en-GB" sz="2400" b="0" i="0" dirty="0">
                <a:effectLst/>
                <a:latin typeface="Times New Roman" panose="02020603050405020304" pitchFamily="18" charset="0"/>
                <a:cs typeface="Times New Roman" panose="02020603050405020304" pitchFamily="18" charset="0"/>
              </a:rPr>
              <a:t>. </a:t>
            </a:r>
            <a:br>
              <a:rPr lang="en-GB" sz="24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224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3EB5-63DC-9E67-05E6-5221C3463AB5}"/>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Random Forest Regressor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FE91B9-8FFC-991D-8596-6888CF9104DC}"/>
              </a:ext>
            </a:extLst>
          </p:cNvPr>
          <p:cNvSpPr>
            <a:spLocks noGrp="1"/>
          </p:cNvSpPr>
          <p:nvPr>
            <p:ph idx="1"/>
          </p:nvPr>
        </p:nvSpPr>
        <p:spPr>
          <a:xfrm>
            <a:off x="1676400" y="2133600"/>
            <a:ext cx="9828212" cy="3777622"/>
          </a:xfrm>
        </p:spPr>
        <p:txBody>
          <a:bodyPr>
            <a:normAutofit/>
          </a:bodyPr>
          <a:lstStyle/>
          <a:p>
            <a:pPr>
              <a:buFont typeface="Wingdings" panose="05000000000000000000" pitchFamily="2" charset="2"/>
              <a:buChar char="Ø"/>
            </a:pPr>
            <a:r>
              <a:rPr lang="en-GB" sz="2400" i="0" dirty="0">
                <a:effectLst/>
                <a:latin typeface="Times New Roman" panose="02020603050405020304" pitchFamily="18" charset="0"/>
                <a:cs typeface="Times New Roman" panose="02020603050405020304" pitchFamily="18" charset="0"/>
              </a:rPr>
              <a:t>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p>
          <a:p>
            <a:pPr>
              <a:buFont typeface="Wingdings" panose="05000000000000000000" pitchFamily="2" charset="2"/>
              <a:buChar char="Ø"/>
            </a:pPr>
            <a:r>
              <a:rPr lang="en-GB" sz="2400" i="0" dirty="0">
                <a:effectLst/>
                <a:latin typeface="Times New Roman" panose="02020603050405020304" pitchFamily="18" charset="0"/>
                <a:cs typeface="Times New Roman" panose="02020603050405020304" pitchFamily="18" charset="0"/>
              </a:rPr>
              <a:t>Random Forest has multiple decision trees as base learning models. We randomly perform row sampling and feature sampling from the dataset forming sample datasets for every model. This part is called Bootstrap.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935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B9F-FB0B-04D9-674A-11FD48447C0A}"/>
              </a:ext>
            </a:extLst>
          </p:cNvPr>
          <p:cNvSpPr>
            <a:spLocks noGrp="1"/>
          </p:cNvSpPr>
          <p:nvPr>
            <p:ph type="title"/>
          </p:nvPr>
        </p:nvSpPr>
        <p:spPr>
          <a:xfrm>
            <a:off x="2052598" y="679528"/>
            <a:ext cx="8911687" cy="1280890"/>
          </a:xfrm>
        </p:spPr>
        <p:txBody>
          <a:bodyPr>
            <a:normAutofit/>
          </a:bodyPr>
          <a:lstStyle/>
          <a:p>
            <a:r>
              <a:rPr lang="en-GB" dirty="0">
                <a:latin typeface="Times New Roman" panose="02020603050405020304" pitchFamily="18" charset="0"/>
                <a:cs typeface="Times New Roman" panose="02020603050405020304" pitchFamily="18" charset="0"/>
              </a:rPr>
              <a:t>Software Requirement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43B1B5-C156-D31B-A4C8-1707FC0B9E87}"/>
              </a:ext>
            </a:extLst>
          </p:cNvPr>
          <p:cNvSpPr>
            <a:spLocks noGrp="1"/>
          </p:cNvSpPr>
          <p:nvPr>
            <p:ph idx="1"/>
          </p:nvPr>
        </p:nvSpPr>
        <p:spPr>
          <a:xfrm>
            <a:off x="1925782" y="2133600"/>
            <a:ext cx="9578830" cy="3777622"/>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Google Colab:</a:t>
            </a:r>
          </a:p>
          <a:p>
            <a:pPr>
              <a:buFont typeface="Wingdings" panose="05000000000000000000" pitchFamily="2" charset="2"/>
              <a:buChar char="Ø"/>
            </a:pPr>
            <a:r>
              <a:rPr lang="en-GB" sz="2400" b="0" i="0" dirty="0">
                <a:effectLst/>
                <a:latin typeface="Times New Roman" panose="02020603050405020304" pitchFamily="18" charset="0"/>
                <a:cs typeface="Times New Roman" panose="02020603050405020304" pitchFamily="18" charset="0"/>
              </a:rPr>
              <a:t>Colab </a:t>
            </a:r>
            <a:r>
              <a:rPr lang="en-GB" sz="2400" i="0" dirty="0">
                <a:effectLst/>
                <a:latin typeface="Times New Roman" panose="02020603050405020304" pitchFamily="18" charset="0"/>
                <a:cs typeface="Times New Roman" panose="02020603050405020304" pitchFamily="18" charset="0"/>
              </a:rPr>
              <a:t>allows anybody to write and execute arbitrary python code through the browser</a:t>
            </a:r>
            <a:r>
              <a:rPr lang="en-GB" sz="2400" b="0" i="0" dirty="0">
                <a:effectLst/>
                <a:latin typeface="Times New Roman" panose="02020603050405020304" pitchFamily="18" charset="0"/>
                <a:cs typeface="Times New Roman" panose="02020603050405020304" pitchFamily="18" charset="0"/>
              </a:rPr>
              <a:t>, and is especially well suited to machine learning, data analysis and education.</a:t>
            </a:r>
          </a:p>
          <a:p>
            <a:pPr>
              <a:buFont typeface="Wingdings" panose="05000000000000000000" pitchFamily="2" charset="2"/>
              <a:buChar char="Ø"/>
            </a:pPr>
            <a:r>
              <a:rPr lang="en-GB" sz="2400" i="0" dirty="0">
                <a:effectLst/>
                <a:latin typeface="Times New Roman" panose="02020603050405020304" pitchFamily="18" charset="0"/>
                <a:cs typeface="Times New Roman" panose="02020603050405020304" pitchFamily="18" charset="0"/>
              </a:rPr>
              <a:t>Anyone can use Google Colab to write and run arbitrary Python code in the browser</a:t>
            </a:r>
            <a:r>
              <a:rPr lang="en-GB" sz="2400" b="0" i="0" dirty="0">
                <a:effectLst/>
                <a:latin typeface="Times New Roman" panose="02020603050405020304" pitchFamily="18" charset="0"/>
                <a:cs typeface="Times New Roman" panose="02020603050405020304" pitchFamily="18" charset="0"/>
              </a:rPr>
              <a:t>. However, it is still a relatively closed environment, as machine learning practitioners can only run the python package already pre-added on the Colab.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068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B34-19BB-11C3-8EAE-DDB699A3AA6A}"/>
              </a:ext>
            </a:extLst>
          </p:cNvPr>
          <p:cNvSpPr>
            <a:spLocks noGrp="1"/>
          </p:cNvSpPr>
          <p:nvPr>
            <p:ph type="title"/>
          </p:nvPr>
        </p:nvSpPr>
        <p:spPr>
          <a:xfrm>
            <a:off x="2592925" y="803564"/>
            <a:ext cx="8911687" cy="1101436"/>
          </a:xfrm>
        </p:spPr>
        <p:txBody>
          <a:bodyPr/>
          <a:lstStyle/>
          <a:p>
            <a:r>
              <a:rPr lang="en-GB" dirty="0"/>
              <a:t>Experimental Results</a:t>
            </a:r>
            <a:endParaRPr lang="en-IN" dirty="0"/>
          </a:p>
        </p:txBody>
      </p:sp>
      <p:pic>
        <p:nvPicPr>
          <p:cNvPr id="5" name="Content Placeholder 4">
            <a:extLst>
              <a:ext uri="{FF2B5EF4-FFF2-40B4-BE49-F238E27FC236}">
                <a16:creationId xmlns:a16="http://schemas.microsoft.com/office/drawing/2014/main" id="{77DF95DF-ADFC-5A89-4FD0-9B976C459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563" y="2092036"/>
            <a:ext cx="6669807" cy="2244273"/>
          </a:xfrm>
        </p:spPr>
      </p:pic>
    </p:spTree>
    <p:extLst>
      <p:ext uri="{BB962C8B-B14F-4D97-AF65-F5344CB8AC3E}">
        <p14:creationId xmlns:p14="http://schemas.microsoft.com/office/powerpoint/2010/main" val="319142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47B1-586E-60F0-4710-3AF9E6C31AE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43ED87-B03B-AD58-5D82-6ACB7EB06CB2}"/>
              </a:ext>
            </a:extLst>
          </p:cNvPr>
          <p:cNvSpPr>
            <a:spLocks noGrp="1"/>
          </p:cNvSpPr>
          <p:nvPr>
            <p:ph idx="1"/>
          </p:nvPr>
        </p:nvSpPr>
        <p:spPr/>
        <p:txBody>
          <a:bodyPr>
            <a:normAutofit fontScale="92500"/>
          </a:bodyPr>
          <a:lstStyle/>
          <a:p>
            <a:pPr marL="0" indent="0">
              <a:buNone/>
            </a:pPr>
            <a:r>
              <a:rPr lang="en-US" sz="2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this fast and busy schedule life, people are not giving importance to the quality of food they are eating. They tend to neglect their eating pattern and habits. The fast-food consumption rate is alarmingly high and this consequently has led to the intake of unhealthy food. This leads to various health issues such as obesity, diabetes, an increase in blood pressure etc. Hence it has become very essential for people to have a good balanced nutritional healthy diet. There are many applications which are booming to help people so that they can have control over their diet and hence can reduce weight or they can help them to keep them fit and healthy. </a:t>
            </a:r>
          </a:p>
          <a:p>
            <a:endParaRPr lang="en-IN" dirty="0"/>
          </a:p>
        </p:txBody>
      </p:sp>
    </p:spTree>
    <p:extLst>
      <p:ext uri="{BB962C8B-B14F-4D97-AF65-F5344CB8AC3E}">
        <p14:creationId xmlns:p14="http://schemas.microsoft.com/office/powerpoint/2010/main" val="147397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951DC0-B343-9B5D-090D-4FBB4F8EB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308" y="2089357"/>
            <a:ext cx="6897063" cy="3229426"/>
          </a:xfrm>
        </p:spPr>
      </p:pic>
    </p:spTree>
    <p:extLst>
      <p:ext uri="{BB962C8B-B14F-4D97-AF65-F5344CB8AC3E}">
        <p14:creationId xmlns:p14="http://schemas.microsoft.com/office/powerpoint/2010/main" val="2142484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DCD6E8-0F36-1FDB-1609-3B07C90D7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520" y="1856509"/>
            <a:ext cx="8240275" cy="3096492"/>
          </a:xfrm>
        </p:spPr>
      </p:pic>
    </p:spTree>
    <p:extLst>
      <p:ext uri="{BB962C8B-B14F-4D97-AF65-F5344CB8AC3E}">
        <p14:creationId xmlns:p14="http://schemas.microsoft.com/office/powerpoint/2010/main" val="49500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1A3443-D617-DF32-0447-AA11D6994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553" y="2028629"/>
            <a:ext cx="7905283" cy="2972862"/>
          </a:xfrm>
        </p:spPr>
      </p:pic>
    </p:spTree>
    <p:extLst>
      <p:ext uri="{BB962C8B-B14F-4D97-AF65-F5344CB8AC3E}">
        <p14:creationId xmlns:p14="http://schemas.microsoft.com/office/powerpoint/2010/main" val="4251321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429FE41-C463-62AC-DCDD-E98E2A6BF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4304" y="1704109"/>
            <a:ext cx="8365983" cy="3131128"/>
          </a:xfrm>
        </p:spPr>
      </p:pic>
    </p:spTree>
    <p:extLst>
      <p:ext uri="{BB962C8B-B14F-4D97-AF65-F5344CB8AC3E}">
        <p14:creationId xmlns:p14="http://schemas.microsoft.com/office/powerpoint/2010/main" val="3862733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6F603D-A081-BE5F-7896-32A956C7D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977" y="1643534"/>
            <a:ext cx="8915400" cy="3260975"/>
          </a:xfrm>
        </p:spPr>
      </p:pic>
    </p:spTree>
    <p:extLst>
      <p:ext uri="{BB962C8B-B14F-4D97-AF65-F5344CB8AC3E}">
        <p14:creationId xmlns:p14="http://schemas.microsoft.com/office/powerpoint/2010/main" val="3406529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658C99-46A5-2A69-96E1-6C3203B6B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656" y="1371600"/>
            <a:ext cx="5924687" cy="4488217"/>
          </a:xfrm>
        </p:spPr>
      </p:pic>
    </p:spTree>
    <p:extLst>
      <p:ext uri="{BB962C8B-B14F-4D97-AF65-F5344CB8AC3E}">
        <p14:creationId xmlns:p14="http://schemas.microsoft.com/office/powerpoint/2010/main" val="635157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959A74-9D32-57B1-9C0F-CE1DC147F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921840"/>
            <a:ext cx="7691670" cy="2857978"/>
          </a:xfrm>
        </p:spPr>
      </p:pic>
    </p:spTree>
    <p:extLst>
      <p:ext uri="{BB962C8B-B14F-4D97-AF65-F5344CB8AC3E}">
        <p14:creationId xmlns:p14="http://schemas.microsoft.com/office/powerpoint/2010/main" val="1067073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25CD1C-4242-5C26-43BE-D178E8E2A5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67"/>
          <a:stretch/>
        </p:blipFill>
        <p:spPr>
          <a:xfrm>
            <a:off x="2867710" y="1766454"/>
            <a:ext cx="6917531" cy="3556577"/>
          </a:xfrm>
        </p:spPr>
      </p:pic>
    </p:spTree>
    <p:extLst>
      <p:ext uri="{BB962C8B-B14F-4D97-AF65-F5344CB8AC3E}">
        <p14:creationId xmlns:p14="http://schemas.microsoft.com/office/powerpoint/2010/main" val="898601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F4C9CD-033B-DC58-0810-0C0A59381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3683" y="2444371"/>
            <a:ext cx="7108572" cy="1559591"/>
          </a:xfrm>
        </p:spPr>
      </p:pic>
    </p:spTree>
    <p:extLst>
      <p:ext uri="{BB962C8B-B14F-4D97-AF65-F5344CB8AC3E}">
        <p14:creationId xmlns:p14="http://schemas.microsoft.com/office/powerpoint/2010/main" val="3173851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D4A8E8-DFB5-8636-CA3A-3F4503D69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285" y="1539874"/>
            <a:ext cx="8853226" cy="3988089"/>
          </a:xfrm>
        </p:spPr>
      </p:pic>
    </p:spTree>
    <p:extLst>
      <p:ext uri="{BB962C8B-B14F-4D97-AF65-F5344CB8AC3E}">
        <p14:creationId xmlns:p14="http://schemas.microsoft.com/office/powerpoint/2010/main" val="64079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6B7C3-2146-4829-8FE0-0118F78390F9}"/>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This project focuses on the calories burned in accordance with the duration provided and heart rate during the exercise period. It introduces the topic of linear regression and its predicting capability with the effectiveness from the data provided. This research helps in providing the benefits of a machine learning algorithm over predicting the calories burned. </a:t>
            </a:r>
            <a:endParaRPr lang="en-IN" sz="2400" dirty="0"/>
          </a:p>
        </p:txBody>
      </p:sp>
    </p:spTree>
    <p:extLst>
      <p:ext uri="{BB962C8B-B14F-4D97-AF65-F5344CB8AC3E}">
        <p14:creationId xmlns:p14="http://schemas.microsoft.com/office/powerpoint/2010/main" val="331601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DD88EE-E0A7-DD93-DC11-CD679EAB6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764" y="1260764"/>
            <a:ext cx="9310254" cy="4724399"/>
          </a:xfrm>
        </p:spPr>
      </p:pic>
    </p:spTree>
    <p:extLst>
      <p:ext uri="{BB962C8B-B14F-4D97-AF65-F5344CB8AC3E}">
        <p14:creationId xmlns:p14="http://schemas.microsoft.com/office/powerpoint/2010/main" val="350442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76A43-8DE5-5F56-D121-BEBE1BAFB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73" y="1378855"/>
            <a:ext cx="6220698" cy="4731000"/>
          </a:xfrm>
        </p:spPr>
      </p:pic>
    </p:spTree>
    <p:extLst>
      <p:ext uri="{BB962C8B-B14F-4D97-AF65-F5344CB8AC3E}">
        <p14:creationId xmlns:p14="http://schemas.microsoft.com/office/powerpoint/2010/main" val="3752516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B04-0A87-CC05-9411-B645A480BF38}"/>
              </a:ext>
            </a:extLst>
          </p:cNvPr>
          <p:cNvSpPr>
            <a:spLocks noGrp="1"/>
          </p:cNvSpPr>
          <p:nvPr>
            <p:ph type="title"/>
          </p:nvPr>
        </p:nvSpPr>
        <p:spPr/>
        <p:txBody>
          <a:bodyPr/>
          <a:lstStyle/>
          <a:p>
            <a:r>
              <a:rPr lang="en-GB" dirty="0"/>
              <a:t>Algorithms accuracy</a:t>
            </a:r>
            <a:endParaRPr lang="en-IN" dirty="0"/>
          </a:p>
        </p:txBody>
      </p:sp>
      <p:sp>
        <p:nvSpPr>
          <p:cNvPr id="3" name="Content Placeholder 2">
            <a:extLst>
              <a:ext uri="{FF2B5EF4-FFF2-40B4-BE49-F238E27FC236}">
                <a16:creationId xmlns:a16="http://schemas.microsoft.com/office/drawing/2014/main" id="{39C9757E-7CA5-FA1B-BDB2-482568A5BAEE}"/>
              </a:ext>
            </a:extLst>
          </p:cNvPr>
          <p:cNvSpPr>
            <a:spLocks noGrp="1"/>
          </p:cNvSpPr>
          <p:nvPr>
            <p:ph idx="1"/>
          </p:nvPr>
        </p:nvSpPr>
        <p:spPr/>
        <p:txBody>
          <a:bodyPr>
            <a:noAutofit/>
          </a:bodyPr>
          <a:lstStyle/>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Linear Regressor: </a:t>
            </a:r>
          </a:p>
          <a:p>
            <a:pPr marL="0" indent="0">
              <a:buNone/>
            </a:pPr>
            <a:r>
              <a:rPr lang="en-IN" sz="2400" dirty="0">
                <a:latin typeface="Times New Roman" panose="02020603050405020304" pitchFamily="18" charset="0"/>
                <a:cs typeface="Times New Roman" panose="02020603050405020304" pitchFamily="18" charset="0"/>
              </a:rPr>
              <a:t>                    Accuracy:96%</a:t>
            </a: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XGB Regressor: </a:t>
            </a:r>
          </a:p>
          <a:p>
            <a:pPr marL="0" indent="0">
              <a:buNone/>
            </a:pPr>
            <a:r>
              <a:rPr lang="en-IN" sz="2400" dirty="0">
                <a:latin typeface="Times New Roman" panose="02020603050405020304" pitchFamily="18" charset="0"/>
                <a:cs typeface="Times New Roman" panose="02020603050405020304" pitchFamily="18" charset="0"/>
              </a:rPr>
              <a:t>                    Accuracy:99.6%</a:t>
            </a: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Random Forest Regressor: </a:t>
            </a:r>
          </a:p>
          <a:p>
            <a:pPr marL="0" indent="0">
              <a:buNone/>
            </a:pPr>
            <a:r>
              <a:rPr lang="en-IN" sz="2400" dirty="0">
                <a:latin typeface="Times New Roman" panose="02020603050405020304" pitchFamily="18" charset="0"/>
                <a:cs typeface="Times New Roman" panose="02020603050405020304" pitchFamily="18" charset="0"/>
              </a:rPr>
              <a:t>                    Accuracy:99.9%</a:t>
            </a:r>
          </a:p>
        </p:txBody>
      </p:sp>
    </p:spTree>
    <p:extLst>
      <p:ext uri="{BB962C8B-B14F-4D97-AF65-F5344CB8AC3E}">
        <p14:creationId xmlns:p14="http://schemas.microsoft.com/office/powerpoint/2010/main" val="1393349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9A9E-439D-1B05-382A-D21D6211041B}"/>
              </a:ext>
            </a:extLst>
          </p:cNvPr>
          <p:cNvSpPr>
            <a:spLocks noGrp="1"/>
          </p:cNvSpPr>
          <p:nvPr>
            <p:ph type="title"/>
          </p:nvPr>
        </p:nvSpPr>
        <p:spPr/>
        <p:txBody>
          <a:bodyPr/>
          <a:lstStyle/>
          <a:p>
            <a:r>
              <a:rPr lang="en-GB" dirty="0"/>
              <a:t>Comparison </a:t>
            </a:r>
            <a:endParaRPr lang="en-IN" dirty="0"/>
          </a:p>
        </p:txBody>
      </p:sp>
      <p:graphicFrame>
        <p:nvGraphicFramePr>
          <p:cNvPr id="6" name="Content Placeholder 5">
            <a:extLst>
              <a:ext uri="{FF2B5EF4-FFF2-40B4-BE49-F238E27FC236}">
                <a16:creationId xmlns:a16="http://schemas.microsoft.com/office/drawing/2014/main" id="{66A9FE20-4C64-F3CF-D537-20A30E02AFD7}"/>
              </a:ext>
            </a:extLst>
          </p:cNvPr>
          <p:cNvGraphicFramePr>
            <a:graphicFrameLocks noGrp="1"/>
          </p:cNvGraphicFramePr>
          <p:nvPr>
            <p:ph idx="1"/>
            <p:extLst>
              <p:ext uri="{D42A27DB-BD31-4B8C-83A1-F6EECF244321}">
                <p14:modId xmlns:p14="http://schemas.microsoft.com/office/powerpoint/2010/main" val="1853196384"/>
              </p:ext>
            </p:extLst>
          </p:nvPr>
        </p:nvGraphicFramePr>
        <p:xfrm>
          <a:off x="1103684" y="1955657"/>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269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DFD5-FCDB-9BD8-4276-A8FC9D6D4930}"/>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076BCAF5-1DF4-73B8-77C7-B19D89CDC4B0}"/>
              </a:ext>
            </a:extLst>
          </p:cNvPr>
          <p:cNvSpPr>
            <a:spLocks noGrp="1"/>
          </p:cNvSpPr>
          <p:nvPr>
            <p:ph idx="1"/>
          </p:nvPr>
        </p:nvSpPr>
        <p:spPr/>
        <p:txBody>
          <a:bodyPr>
            <a:normAutofit/>
          </a:bodyPr>
          <a:lstStyle/>
          <a:p>
            <a:pPr algn="just"/>
            <a:r>
              <a:rPr lang="en-GB" sz="2400" b="0" i="0" u="none" strike="noStrike" baseline="0" dirty="0">
                <a:solidFill>
                  <a:srgbClr val="000000"/>
                </a:solidFill>
                <a:latin typeface="Times New Roman" panose="02020603050405020304" pitchFamily="18" charset="0"/>
              </a:rPr>
              <a:t>       From the analysis we met with a conclusion that the Random Forest Regressor has more accurate results than the Linear regression model and XGB regressor. Mean absolute error imply absolute error ought to be as low as viable. It is not anything but the difference between the actual and predicted values through the models. The mean absolute error value that is getting in Random Forest Regressor is 1.700 which is a good value. The error value is very less. Therefore, we can conclude that the best model for the calories burn prediction is Random Forest Regressor.</a:t>
            </a:r>
            <a:endParaRPr lang="en-IN" sz="2400" dirty="0"/>
          </a:p>
        </p:txBody>
      </p:sp>
    </p:spTree>
    <p:extLst>
      <p:ext uri="{BB962C8B-B14F-4D97-AF65-F5344CB8AC3E}">
        <p14:creationId xmlns:p14="http://schemas.microsoft.com/office/powerpoint/2010/main" val="3821012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52D-E52F-3A46-3B7F-C8A293EAF77B}"/>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DDC600C2-54CC-DF2F-0B32-36656AB42BD5}"/>
              </a:ext>
            </a:extLst>
          </p:cNvPr>
          <p:cNvSpPr>
            <a:spLocks noGrp="1"/>
          </p:cNvSpPr>
          <p:nvPr>
            <p:ph idx="1"/>
          </p:nvPr>
        </p:nvSpPr>
        <p:spPr/>
        <p:txBody>
          <a:bodyPr>
            <a:normAutofit fontScale="85000" lnSpcReduction="20000"/>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Herman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Pontzer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“Burn: New Research Blows the Lid Off How We Really Burn Calories, Lose Weight, and Stay Healthy,” April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Ingmar, “Forecasting Workout Burnt Calories Using Machine Learning,” in Qatar Computing Research Institute, January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R.N. Dickerson, J. J. Patel, and C. J. McClain, “Protein and Calorie Requirements Associated With the Presence of Obesity.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Nutr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Pract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32, no. 1,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Trevon D. Logan NBER, “The Transformation of Hunger: The Demand for Calories Past and Present,” in National Bureau of Economic Research, Working Paper No. 11754, November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Chokr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Shady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Elbassuoni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“Calories prediction from food images,” in Innovative Applications of Artificial Intelligence, 2017.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688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9C8E-BCDF-588C-379A-D74DEAEA8A4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CD5AA-13F2-D7A9-6950-BF18001A2A33}"/>
              </a:ext>
            </a:extLst>
          </p:cNvPr>
          <p:cNvSpPr>
            <a:spLocks noGrp="1"/>
          </p:cNvSpPr>
          <p:nvPr>
            <p:ph idx="1"/>
          </p:nvPr>
        </p:nvSpPr>
        <p:spPr>
          <a:xfrm>
            <a:off x="2452255" y="2052919"/>
            <a:ext cx="7597598" cy="343348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This project is to predict the calorie burned during the workout of different people and compare the two algorithms in machine learning by looking through the data sets. The dataset used in this study has 7 features, one target variable, and 15000 instances. We are using this data sets to train a dataset and find out the accurate algorithms and its mean absolute error and find the best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4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8B5B-580E-A065-01FB-7744AEA011A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402871-DACF-8FDE-24E4-005925185F75}"/>
              </a:ext>
            </a:extLst>
          </p:cNvPr>
          <p:cNvSpPr>
            <a:spLocks noGrp="1"/>
          </p:cNvSpPr>
          <p:nvPr>
            <p:ph idx="1"/>
          </p:nvPr>
        </p:nvSpPr>
        <p:spPr/>
        <p:txBody>
          <a:bodyPr/>
          <a:lstStyle/>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Machine learning is an application of artificial intelligence that involves algorithms and data that automatically analyse and make decision by itself without human intervention.</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The difference between normal computer software and machine learning is that a human developer hasn’t given codes that instructs the system how to react to situation, instead it is being trained by a large number of data.</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142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824F-4622-B5B6-7735-39E1CFF81B2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Types of 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B8C8DE-75B0-A43C-3453-A557B2A2B738}"/>
              </a:ext>
            </a:extLst>
          </p:cNvPr>
          <p:cNvSpPr>
            <a:spLocks noGrp="1"/>
          </p:cNvSpPr>
          <p:nvPr>
            <p:ph idx="1"/>
          </p:nvPr>
        </p:nvSpPr>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There are three types of Machine Learning</a:t>
            </a:r>
          </a:p>
          <a:p>
            <a:r>
              <a:rPr lang="en-GB" sz="2800" dirty="0">
                <a:latin typeface="Times New Roman" panose="02020603050405020304" pitchFamily="18" charset="0"/>
                <a:cs typeface="Times New Roman" panose="02020603050405020304" pitchFamily="18" charset="0"/>
              </a:rPr>
              <a:t>Supervised learning</a:t>
            </a:r>
          </a:p>
          <a:p>
            <a:r>
              <a:rPr lang="en-GB" sz="2800" dirty="0">
                <a:latin typeface="Times New Roman" panose="02020603050405020304" pitchFamily="18" charset="0"/>
                <a:cs typeface="Times New Roman" panose="02020603050405020304" pitchFamily="18" charset="0"/>
              </a:rPr>
              <a:t>Unsupervised learning</a:t>
            </a:r>
          </a:p>
          <a:p>
            <a:r>
              <a:rPr lang="en-GB" sz="2800" dirty="0">
                <a:latin typeface="Times New Roman" panose="02020603050405020304" pitchFamily="18" charset="0"/>
                <a:cs typeface="Times New Roman" panose="02020603050405020304" pitchFamily="18" charset="0"/>
              </a:rPr>
              <a:t>Reinforcement learning</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2A1848-B3CE-0886-E8E8-38069CA9F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018" y="3685309"/>
            <a:ext cx="4946073" cy="2563090"/>
          </a:xfrm>
          <a:prstGeom prst="rect">
            <a:avLst/>
          </a:prstGeom>
        </p:spPr>
      </p:pic>
    </p:spTree>
    <p:extLst>
      <p:ext uri="{BB962C8B-B14F-4D97-AF65-F5344CB8AC3E}">
        <p14:creationId xmlns:p14="http://schemas.microsoft.com/office/powerpoint/2010/main" val="205551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82DD-F895-1FED-5762-E8FCBA32335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Supervised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94E715-4714-A170-CD72-8AC0F0D74802}"/>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Supervised learning is a technique where the program is given labelled input data and the expected output data. It gets the data from training data containing sets of examples. They generate two kinds of results </a:t>
            </a:r>
          </a:p>
          <a:p>
            <a:endParaRPr lang="en-GB" sz="2400" dirty="0">
              <a:solidFill>
                <a:schemeClr val="tx1"/>
              </a:solidFill>
              <a:latin typeface="Times New Roman" panose="02020603050405020304" pitchFamily="18" charset="0"/>
              <a:cs typeface="Times New Roman" panose="02020603050405020304" pitchFamily="18" charset="0"/>
            </a:endParaRPr>
          </a:p>
          <a:p>
            <a:r>
              <a:rPr lang="en-GB" sz="2400" dirty="0">
                <a:solidFill>
                  <a:schemeClr val="tx1"/>
                </a:solidFill>
                <a:latin typeface="Times New Roman" panose="02020603050405020304" pitchFamily="18" charset="0"/>
                <a:cs typeface="Times New Roman" panose="02020603050405020304" pitchFamily="18" charset="0"/>
              </a:rPr>
              <a:t>Classification: They notify the class of the data it is presented with.</a:t>
            </a:r>
          </a:p>
          <a:p>
            <a:r>
              <a:rPr lang="en-GB" sz="2400" dirty="0">
                <a:solidFill>
                  <a:schemeClr val="tx1"/>
                </a:solidFill>
                <a:latin typeface="Times New Roman" panose="02020603050405020304" pitchFamily="18" charset="0"/>
                <a:cs typeface="Times New Roman" panose="02020603050405020304" pitchFamily="18" charset="0"/>
              </a:rPr>
              <a:t>Regression: they expect the product to produce a numerical value.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89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gression vs Classification in Machine Learning - Javatpoint">
            <a:extLst>
              <a:ext uri="{FF2B5EF4-FFF2-40B4-BE49-F238E27FC236}">
                <a16:creationId xmlns:a16="http://schemas.microsoft.com/office/drawing/2014/main" id="{3805E0E3-BDAF-ACB2-ABBE-A7D56CFD8F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696" y="1771650"/>
            <a:ext cx="59531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461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1112</TotalTime>
  <Words>2228</Words>
  <Application>Microsoft Office PowerPoint</Application>
  <PresentationFormat>Widescreen</PresentationFormat>
  <Paragraphs>152</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Century Gothic</vt:lpstr>
      <vt:lpstr>inter-regular</vt:lpstr>
      <vt:lpstr>Symbol</vt:lpstr>
      <vt:lpstr>Times New Roman</vt:lpstr>
      <vt:lpstr>Wingdings</vt:lpstr>
      <vt:lpstr>Wingdings 3</vt:lpstr>
      <vt:lpstr>Wisp</vt:lpstr>
      <vt:lpstr>Calories Burnt Prediction using Machine Learning </vt:lpstr>
      <vt:lpstr>Table of Contents</vt:lpstr>
      <vt:lpstr>Introduction</vt:lpstr>
      <vt:lpstr>PowerPoint Presentation</vt:lpstr>
      <vt:lpstr>Objective</vt:lpstr>
      <vt:lpstr>Machine Learning</vt:lpstr>
      <vt:lpstr>Types of Machine Learning</vt:lpstr>
      <vt:lpstr>Supervised learning</vt:lpstr>
      <vt:lpstr>PowerPoint Presentation</vt:lpstr>
      <vt:lpstr>Unsupervised learning </vt:lpstr>
      <vt:lpstr>Reinforcement learning </vt:lpstr>
      <vt:lpstr>Abstract</vt:lpstr>
      <vt:lpstr>PowerPoint Presentation</vt:lpstr>
      <vt:lpstr>PROBLEM STATEMENT</vt:lpstr>
      <vt:lpstr>PowerPoint Presentation</vt:lpstr>
      <vt:lpstr>EXISTING SYSTEM</vt:lpstr>
      <vt:lpstr>PowerPoint Presentation</vt:lpstr>
      <vt:lpstr>PROPOSED SYSTEM</vt:lpstr>
      <vt:lpstr>Data flow diagram</vt:lpstr>
      <vt:lpstr>Modules and Descriptions</vt:lpstr>
      <vt:lpstr>PowerPoint Presentation</vt:lpstr>
      <vt:lpstr>PowerPoint Presentation</vt:lpstr>
      <vt:lpstr>PowerPoint Presentation</vt:lpstr>
      <vt:lpstr>Algorithms</vt:lpstr>
      <vt:lpstr>Linear Regression:</vt:lpstr>
      <vt:lpstr>XGBoost Regressor </vt:lpstr>
      <vt:lpstr>Random Forest Regressor</vt:lpstr>
      <vt:lpstr>Software Requirement</vt:lpstr>
      <vt:lpstr>Experimental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accuracy</vt:lpstr>
      <vt:lpstr>Comparison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Calories Burnt Prediction with Python</dc:title>
  <dc:creator>Nandha</dc:creator>
  <cp:lastModifiedBy>NANDHA KUMAR S</cp:lastModifiedBy>
  <cp:revision>18</cp:revision>
  <dcterms:created xsi:type="dcterms:W3CDTF">2022-05-29T17:18:14Z</dcterms:created>
  <dcterms:modified xsi:type="dcterms:W3CDTF">2022-06-22T05:18:49Z</dcterms:modified>
</cp:coreProperties>
</file>