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9" r:id="rId12"/>
    <p:sldId id="2146847058" r:id="rId13"/>
    <p:sldId id="267" r:id="rId14"/>
    <p:sldId id="268"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5" autoAdjust="0"/>
    <p:restoredTop sz="94291" autoAdjust="0"/>
  </p:normalViewPr>
  <p:slideViewPr>
    <p:cSldViewPr snapToGrid="0">
      <p:cViewPr varScale="1">
        <p:scale>
          <a:sx n="62" d="100"/>
          <a:sy n="62" d="100"/>
        </p:scale>
        <p:origin x="724"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Handwritten digit Recognition using GAN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15785" y="3780890"/>
            <a:ext cx="938192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 Nanthini, </a:t>
            </a:r>
          </a:p>
          <a:p>
            <a:r>
              <a:rPr lang="en-US" sz="2000" b="1" dirty="0">
                <a:solidFill>
                  <a:schemeClr val="accent1">
                    <a:lumMod val="75000"/>
                  </a:schemeClr>
                </a:solidFill>
                <a:latin typeface="Arial" pitchFamily="34" charset="0"/>
                <a:cs typeface="Arial" pitchFamily="34" charset="0"/>
              </a:rPr>
              <a:t>		Subject Matter Expert,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5" name="Picture 14">
            <a:extLst>
              <a:ext uri="{FF2B5EF4-FFF2-40B4-BE49-F238E27FC236}">
                <a16:creationId xmlns:a16="http://schemas.microsoft.com/office/drawing/2014/main" id="{464243C8-6ADF-BAA0-DBF9-04196AF497CF}"/>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7" name="Picture 16">
            <a:extLst>
              <a:ext uri="{FF2B5EF4-FFF2-40B4-BE49-F238E27FC236}">
                <a16:creationId xmlns:a16="http://schemas.microsoft.com/office/drawing/2014/main" id="{AAD92646-6799-6A1E-B3D6-A02128D807A7}"/>
              </a:ext>
            </a:extLst>
          </p:cNvPr>
          <p:cNvPicPr>
            <a:picLocks noChangeAspect="1"/>
          </p:cNvPicPr>
          <p:nvPr/>
        </p:nvPicPr>
        <p:blipFill>
          <a:blip r:embed="rId3"/>
          <a:stretch>
            <a:fillRect/>
          </a:stretch>
        </p:blipFill>
        <p:spPr>
          <a:xfrm>
            <a:off x="5107320" y="2054181"/>
            <a:ext cx="5778797" cy="313071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859008"/>
          </a:xfrm>
        </p:spPr>
        <p:txBody>
          <a:bodyPr>
            <a:normAutofit/>
          </a:bodyPr>
          <a:lstStyle/>
          <a:p>
            <a:pPr marL="0" indent="0" algn="just">
              <a:lnSpc>
                <a:spcPct val="150000"/>
              </a:lnSpc>
              <a:buNone/>
            </a:pPr>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project demonstrates the effectiveness of GANs in generating realistic handwritten digit images and provides insights into the challenges and opportunities in training and deploying generative models. Moving forward, further research and experimentation will continue to push the boundaries of generative modeling and its practical applications.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
            </a:pPr>
            <a:r>
              <a:rPr lang="en-IN" sz="1800" dirty="0">
                <a:solidFill>
                  <a:srgbClr val="0D0D0D"/>
                </a:solidFill>
                <a:latin typeface="Arial" panose="020B0604020202020204" pitchFamily="34" charset="0"/>
                <a:cs typeface="Arial" panose="020B0604020202020204" pitchFamily="34" charset="0"/>
                <a:hlinkClick r:id="rId2"/>
              </a:rPr>
              <a:t>https://www.tensorflow.org/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3"/>
              </a:rPr>
              <a:t>https://keras.io/</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u="none" strike="noStrike" dirty="0">
                <a:solidFill>
                  <a:srgbClr val="0D0D0D"/>
                </a:solidFill>
                <a:effectLst/>
                <a:latin typeface="Arial" panose="020B0604020202020204" pitchFamily="34" charset="0"/>
                <a:cs typeface="Arial" panose="020B0604020202020204" pitchFamily="34" charset="0"/>
                <a:hlinkClick r:id="rId4"/>
              </a:rPr>
              <a:t>https://numpy.org/</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5"/>
              </a:rPr>
              <a:t>https://matplotlib.org/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hlinkClick r:id="rId6"/>
              </a:rPr>
              <a:t>scikit-learn: machine learning in Python — scikit-learn 1.4.1 documentation</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dirty="0">
                <a:latin typeface="Arial" panose="020B0604020202020204" pitchFamily="34" charset="0"/>
                <a:cs typeface="Arial" panose="020B0604020202020204" pitchFamily="34" charset="0"/>
                <a:hlinkClick r:id="rId7"/>
              </a:rPr>
              <a:t>MNIST handwritten digit database, Yann LeCun, Corinna Cortes and Chris Burges</a:t>
            </a:r>
            <a:endParaRPr lang="en-IN" sz="18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571947"/>
            <a:ext cx="10849169" cy="2578814"/>
          </a:xfrm>
        </p:spPr>
        <p:txBody>
          <a:bodyPr>
            <a:normAutofit/>
          </a:bodyPr>
          <a:lstStyle/>
          <a:p>
            <a:pPr marL="0" indent="0" algn="just">
              <a:lnSpc>
                <a:spcPct val="150000"/>
              </a:lnSpc>
              <a:buNone/>
            </a:pPr>
            <a:r>
              <a:rPr lang="en-US" sz="2000" b="0" i="0" dirty="0">
                <a:solidFill>
                  <a:srgbClr val="0D0D0D"/>
                </a:solidFill>
                <a:effectLst/>
                <a:latin typeface="Arial" panose="020B0604020202020204" pitchFamily="34" charset="0"/>
                <a:cs typeface="Arial" panose="020B0604020202020204" pitchFamily="34" charset="0"/>
              </a:rPr>
              <a:t>The project aims to develop a Generative Adversarial Network (GAN) capable of generating realistic handwritten digits resembling those from the MNIST dataset. The MNIST dataset consists of 28x28 grayscale images of handwritten digits (0-9), and the objective is to create a GAN that can produce synthetic images resembling these digits.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434" y="1232452"/>
            <a:ext cx="11551722" cy="5418899"/>
          </a:xfrm>
        </p:spPr>
        <p:txBody>
          <a:bodyPr vert="horz" lIns="91440" tIns="45720" rIns="91440" bIns="45720" rtlCol="0" anchor="ctr">
            <a:noAutofit/>
          </a:bodyPr>
          <a:lstStyle/>
          <a:p>
            <a:pPr algn="just"/>
            <a:r>
              <a:rPr lang="en-US" sz="1800" b="1" i="0" dirty="0">
                <a:solidFill>
                  <a:schemeClr val="tx1"/>
                </a:solidFill>
                <a:effectLst/>
                <a:latin typeface="Arial" panose="020B0604020202020204" pitchFamily="34" charset="0"/>
                <a:cs typeface="Arial" panose="020B0604020202020204" pitchFamily="34" charset="0"/>
              </a:rPr>
              <a:t>GAN Architecture Design:</a:t>
            </a:r>
            <a:endParaRPr lang="en-US" sz="1800" b="0" i="0" dirty="0">
              <a:solidFill>
                <a:schemeClr val="tx1"/>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GAN architecture consisting of a generator and a discriminator network using TensorFlow/</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Generator: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Implement a neural network with multiple layers of fully connected (Dense) and activation layers (e.g., </a:t>
            </a:r>
            <a:r>
              <a:rPr lang="en-US" sz="1800" b="0" i="0" dirty="0" err="1">
                <a:solidFill>
                  <a:schemeClr val="tx1"/>
                </a:solidFill>
                <a:effectLst/>
                <a:latin typeface="Arial" panose="020B0604020202020204" pitchFamily="34" charset="0"/>
                <a:cs typeface="Arial" panose="020B0604020202020204" pitchFamily="34" charset="0"/>
              </a:rPr>
              <a:t>ReLU</a:t>
            </a:r>
            <a:r>
              <a:rPr lang="en-US" sz="1800" b="0" i="0" dirty="0">
                <a:solidFill>
                  <a:schemeClr val="tx1"/>
                </a:solidFill>
                <a:effectLst/>
                <a:latin typeface="Arial" panose="020B0604020202020204" pitchFamily="34" charset="0"/>
                <a:cs typeface="Arial" panose="020B0604020202020204" pitchFamily="34" charset="0"/>
              </a:rPr>
              <a:t>, Tanh).</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Experiment with variations in network depth, layer sizes, and normalization techniques (e.g., Batch Normalization).</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Discriminator: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neural network with similar architectural choices as the generator but with a binary classification output.</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Utilize activation functions such as Leaky </a:t>
            </a:r>
            <a:r>
              <a:rPr lang="en-US" sz="1800" b="0" i="0" dirty="0" err="1">
                <a:solidFill>
                  <a:schemeClr val="tx1"/>
                </a:solidFill>
                <a:effectLst/>
                <a:latin typeface="Arial" panose="020B0604020202020204" pitchFamily="34" charset="0"/>
                <a:cs typeface="Arial" panose="020B0604020202020204" pitchFamily="34" charset="0"/>
              </a:rPr>
              <a:t>ReLU</a:t>
            </a:r>
            <a:r>
              <a:rPr lang="en-US" sz="1800" b="0" i="0" dirty="0">
                <a:solidFill>
                  <a:schemeClr val="tx1"/>
                </a:solidFill>
                <a:effectLst/>
                <a:latin typeface="Arial" panose="020B0604020202020204" pitchFamily="34" charset="0"/>
                <a:cs typeface="Arial" panose="020B0604020202020204" pitchFamily="34" charset="0"/>
              </a:rPr>
              <a:t> and Sigmoid to introduce non-linearity and produce probability scores.</a:t>
            </a:r>
          </a:p>
          <a:p>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1. Hardware:</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Arial" panose="020B0604020202020204" pitchFamily="34" charset="0"/>
              <a:buChar char="•"/>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CPU</a:t>
            </a:r>
            <a:r>
              <a:rPr lang="en-US" sz="1800" b="0" i="0" dirty="0">
                <a:solidFill>
                  <a:schemeClr val="tx1"/>
                </a:solidFill>
                <a:effectLst/>
                <a:latin typeface="Arial" panose="020B0604020202020204" pitchFamily="34" charset="0"/>
                <a:cs typeface="Arial" panose="020B0604020202020204" pitchFamily="34" charset="0"/>
              </a:rPr>
              <a:t>: A multi-core CPU is sufficient for running the training code. However, training GANs can be computationally intensive, so a faster CPU may reduce training time.</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Memory (RAM): </a:t>
            </a:r>
            <a:r>
              <a:rPr lang="en-US" sz="1800" b="0" i="0" dirty="0">
                <a:solidFill>
                  <a:schemeClr val="tx1"/>
                </a:solidFill>
                <a:effectLst/>
                <a:latin typeface="Arial" panose="020B0604020202020204" pitchFamily="34" charset="0"/>
                <a:cs typeface="Arial" panose="020B0604020202020204" pitchFamily="34" charset="0"/>
              </a:rPr>
              <a:t>At least 8GB of RAM is recommended for handling large datasets and training deep neural networks efficiently. Higher RAM capacity may be beneficial for larger batch sizes and complex model architectures.</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Internet Connection</a:t>
            </a:r>
            <a:r>
              <a:rPr lang="en-US" sz="1800" b="0" i="0" dirty="0">
                <a:solidFill>
                  <a:schemeClr val="tx1"/>
                </a:solidFill>
                <a:effectLst/>
                <a:latin typeface="Arial" panose="020B0604020202020204" pitchFamily="34" charset="0"/>
                <a:cs typeface="Arial" panose="020B0604020202020204" pitchFamily="34" charset="0"/>
              </a:rPr>
              <a:t>: An internet connection is needed to download the MNIST dataset and access online resources/documentation during development. </a:t>
            </a:r>
          </a:p>
          <a:p>
            <a:pPr marL="0" indent="0">
              <a:lnSpc>
                <a:spcPct val="120000"/>
              </a:lnSpc>
              <a:spcAft>
                <a:spcPts val="100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latin typeface="Arial" panose="020B0604020202020204" pitchFamily="34" charset="0"/>
                <a:ea typeface="Calibri" panose="020F0502020204030204" pitchFamily="34" charset="0"/>
                <a:cs typeface="Arial" panose="020B0604020202020204" pitchFamily="34" charset="0"/>
              </a:rPr>
              <a:t>Software</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Python:</a:t>
            </a:r>
            <a:r>
              <a:rPr lang="en-US" sz="1800" b="0" i="0" dirty="0">
                <a:solidFill>
                  <a:schemeClr val="tx1"/>
                </a:solidFill>
                <a:effectLst/>
                <a:latin typeface="Arial" panose="020B0604020202020204" pitchFamily="34" charset="0"/>
                <a:cs typeface="Arial" panose="020B0604020202020204" pitchFamily="34" charset="0"/>
              </a:rPr>
              <a:t> The project is implemented using Python programming language.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TensorFlow/</a:t>
            </a:r>
            <a:r>
              <a:rPr lang="en-US" sz="1800" b="1"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TensorFlow and its high-level API, </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are used for building and training the GAN architecture.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Google </a:t>
            </a:r>
            <a:r>
              <a:rPr lang="en-US" sz="1800" b="1" i="0" dirty="0" err="1">
                <a:solidFill>
                  <a:schemeClr val="tx1"/>
                </a:solidFill>
                <a:effectLst/>
                <a:latin typeface="Arial" panose="020B0604020202020204" pitchFamily="34" charset="0"/>
                <a:cs typeface="Arial" panose="020B0604020202020204" pitchFamily="34" charset="0"/>
              </a:rPr>
              <a:t>Colab</a:t>
            </a:r>
            <a:r>
              <a:rPr lang="en-US" sz="1800" b="0" i="0" dirty="0">
                <a:solidFill>
                  <a:schemeClr val="tx1"/>
                </a:solidFill>
                <a:effectLst/>
                <a:latin typeface="Arial" panose="020B0604020202020204" pitchFamily="34" charset="0"/>
                <a:cs typeface="Arial" panose="020B0604020202020204" pitchFamily="34" charset="0"/>
              </a:rPr>
              <a:t>: These platforms can be used for interactive development, experimentation, and documentation.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NumPy</a:t>
            </a:r>
            <a:r>
              <a:rPr lang="en-US" sz="1800" b="0" i="0" dirty="0">
                <a:solidFill>
                  <a:schemeClr val="tx1"/>
                </a:solidFill>
                <a:effectLst/>
                <a:latin typeface="Arial" panose="020B0604020202020204" pitchFamily="34" charset="0"/>
                <a:cs typeface="Arial" panose="020B0604020202020204" pitchFamily="34" charset="0"/>
              </a:rPr>
              <a:t>: NumPy is used for numerical computations and array manipulation.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Matplotlib</a:t>
            </a:r>
            <a:r>
              <a:rPr lang="en-US" sz="1800" b="0" i="0" dirty="0">
                <a:solidFill>
                  <a:schemeClr val="tx1"/>
                </a:solidFill>
                <a:effectLst/>
                <a:latin typeface="Arial" panose="020B0604020202020204" pitchFamily="34" charset="0"/>
                <a:cs typeface="Arial" panose="020B0604020202020204" pitchFamily="34" charset="0"/>
              </a:rPr>
              <a:t>: Matplotlib is used for data visualization, including plotting loss curves and displaying generated images.</a:t>
            </a:r>
          </a:p>
          <a:p>
            <a:pPr marL="0" indent="0">
              <a:lnSpc>
                <a:spcPct val="120000"/>
              </a:lnSpc>
              <a:spcAft>
                <a:spcPts val="1000"/>
              </a:spcAft>
              <a:buNone/>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08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38618" y="1302026"/>
            <a:ext cx="11072189" cy="5136352"/>
          </a:xfrm>
        </p:spPr>
        <p:txBody>
          <a:bodyPr>
            <a:noAutofit/>
          </a:bodyPr>
          <a:lstStyle/>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Data Preparation:</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Downloaded the MNIST dataset.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Preprocessed the images by normalizing pixel values to the range [-1, 1].</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Generator Network:</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Define the generator network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Implemented a neural network with fully connected layers and activation functions (e.g., </a:t>
            </a:r>
            <a:r>
              <a:rPr lang="en-US" sz="1800" b="0" i="0" dirty="0" err="1">
                <a:solidFill>
                  <a:srgbClr val="0D0D0D"/>
                </a:solidFill>
                <a:effectLst/>
                <a:latin typeface="Arial" panose="020B0604020202020204" pitchFamily="34" charset="0"/>
                <a:cs typeface="Arial" panose="020B0604020202020204" pitchFamily="34" charset="0"/>
              </a:rPr>
              <a:t>ReLU</a:t>
            </a:r>
            <a:r>
              <a:rPr lang="en-US" sz="1800" b="0" i="0" dirty="0">
                <a:solidFill>
                  <a:srgbClr val="0D0D0D"/>
                </a:solidFill>
                <a:effectLst/>
                <a:latin typeface="Arial" panose="020B0604020202020204" pitchFamily="34" charset="0"/>
                <a:cs typeface="Arial" panose="020B0604020202020204" pitchFamily="34" charset="0"/>
              </a:rPr>
              <a:t>, Tanh).</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Compiled the generator model.</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Discriminator Network:</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Designed the discriminator network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Implemented a binary classifier using fully connected layers and activation functions (e.g., Leaky </a:t>
            </a:r>
            <a:r>
              <a:rPr lang="en-US" sz="1800" b="0" i="0" dirty="0" err="1">
                <a:solidFill>
                  <a:srgbClr val="0D0D0D"/>
                </a:solidFill>
                <a:effectLst/>
                <a:latin typeface="Arial" panose="020B0604020202020204" pitchFamily="34" charset="0"/>
                <a:cs typeface="Arial" panose="020B0604020202020204" pitchFamily="34" charset="0"/>
              </a:rPr>
              <a:t>ReLU</a:t>
            </a:r>
            <a:r>
              <a:rPr lang="en-US" sz="1800" b="0" i="0" dirty="0">
                <a:solidFill>
                  <a:srgbClr val="0D0D0D"/>
                </a:solidFill>
                <a:effectLst/>
                <a:latin typeface="Arial" panose="020B0604020202020204" pitchFamily="34" charset="0"/>
                <a:cs typeface="Arial" panose="020B0604020202020204" pitchFamily="34" charset="0"/>
              </a:rPr>
              <a:t>, Sigmoid).</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Compiled the discriminator model.</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8667" y="1565073"/>
            <a:ext cx="10034264" cy="4590771"/>
          </a:xfrm>
        </p:spPr>
        <p:txBody>
          <a:bodyPr>
            <a:normAutofit fontScale="62500" lnSpcReduction="20000"/>
          </a:bodyPr>
          <a:lstStyle/>
          <a:p>
            <a:pPr algn="l">
              <a:lnSpc>
                <a:spcPct val="120000"/>
              </a:lnSpc>
              <a:buFont typeface="Wingdings" panose="05000000000000000000" pitchFamily="2" charset="2"/>
              <a:buChar char="§"/>
            </a:pPr>
            <a:r>
              <a:rPr lang="en-US" sz="2900" b="1" i="0" dirty="0">
                <a:solidFill>
                  <a:srgbClr val="0D0D0D"/>
                </a:solidFill>
                <a:effectLst/>
                <a:latin typeface="Arial" panose="020B0604020202020204" pitchFamily="34" charset="0"/>
                <a:cs typeface="Arial" panose="020B0604020202020204" pitchFamily="34" charset="0"/>
              </a:rPr>
              <a:t>GAN Training:</a:t>
            </a:r>
            <a:endParaRPr lang="en-US" sz="2900" b="0" i="0" dirty="0">
              <a:solidFill>
                <a:srgbClr val="0D0D0D"/>
              </a:solidFill>
              <a:effectLst/>
              <a:latin typeface="Arial" panose="020B0604020202020204" pitchFamily="34" charset="0"/>
              <a:cs typeface="Arial" panose="020B0604020202020204" pitchFamily="34" charset="0"/>
            </a:endParaRP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Define the GAN model by connecting the generator and discriminator networks.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GAN model using adversarial training:</a:t>
            </a:r>
          </a:p>
          <a:p>
            <a:pPr marL="1371600" lvl="2"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discriminator with real and fake images.</a:t>
            </a:r>
          </a:p>
          <a:p>
            <a:pPr marL="1371600" lvl="2"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generator to generate realistic images that fool the discriminator.</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Monitor training progress and adjust hyperparameters as necessary.</a:t>
            </a:r>
          </a:p>
          <a:p>
            <a:pPr algn="l">
              <a:lnSpc>
                <a:spcPct val="120000"/>
              </a:lnSpc>
              <a:buFont typeface="Wingdings" panose="05000000000000000000" pitchFamily="2" charset="2"/>
              <a:buChar char="§"/>
            </a:pPr>
            <a:r>
              <a:rPr lang="en-US" sz="2900" b="1" i="0" dirty="0">
                <a:solidFill>
                  <a:srgbClr val="0D0D0D"/>
                </a:solidFill>
                <a:effectLst/>
                <a:latin typeface="Arial" panose="020B0604020202020204" pitchFamily="34" charset="0"/>
                <a:cs typeface="Arial" panose="020B0604020202020204" pitchFamily="34" charset="0"/>
              </a:rPr>
              <a:t>Performance Evaluation:</a:t>
            </a:r>
            <a:endParaRPr lang="en-US" sz="2900" b="0" i="0" dirty="0">
              <a:solidFill>
                <a:srgbClr val="0D0D0D"/>
              </a:solidFill>
              <a:effectLst/>
              <a:latin typeface="Arial" panose="020B0604020202020204" pitchFamily="34" charset="0"/>
              <a:cs typeface="Arial" panose="020B0604020202020204" pitchFamily="34" charset="0"/>
            </a:endParaRP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Evaluated the performance of the trained GAN by generating synthetic digit images.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Visualized generated images and compare them with real digit images.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Computed quantitative metrics to assess image quality.</a:t>
            </a: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73930"/>
          </a:xfrm>
        </p:spPr>
        <p:txBody>
          <a:bodyPr>
            <a:noAutofit/>
          </a:bodyPr>
          <a:lstStyle/>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Hyperparameter Tuning:</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Conducted hyperparameter tuning experiments to optimize GAN performance.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Explored variations in learning rate, batch size, optimizer choice, and network architecture.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Select hyperparameters that lead to the best performance based on evaluation metrics.</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Deployment:</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trained GAN model and associated code are deployed into a GitHub repository.</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Included instructions for setting up the environment and running the code.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Created documentation and README files explaining the project, algorithm, and deployment instructions.</a:t>
            </a:r>
          </a:p>
        </p:txBody>
      </p:sp>
    </p:spTree>
    <p:extLst>
      <p:ext uri="{BB962C8B-B14F-4D97-AF65-F5344CB8AC3E}">
        <p14:creationId xmlns:p14="http://schemas.microsoft.com/office/powerpoint/2010/main" val="25591429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1619</TotalTime>
  <Words>787</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Handwritten digit Recognition using GAN </vt:lpstr>
      <vt:lpstr>OUTLINE</vt:lpstr>
      <vt:lpstr>Problem Statement</vt:lpstr>
      <vt:lpstr>Proposed Solution</vt:lpstr>
      <vt:lpstr>System  Approach</vt:lpstr>
      <vt:lpstr>System  Approach – cont.</vt:lpstr>
      <vt:lpstr>Algorithm &amp; Deployment</vt:lpstr>
      <vt:lpstr>Algorithm &amp; Deployment (Contd..)</vt:lpstr>
      <vt:lpstr>Algorithm &amp; Deployment(Contd..)</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Nanthini Mallikarjunan</cp:lastModifiedBy>
  <cp:revision>53</cp:revision>
  <dcterms:created xsi:type="dcterms:W3CDTF">2021-05-26T16:50:10Z</dcterms:created>
  <dcterms:modified xsi:type="dcterms:W3CDTF">2024-03-16T06:59:15Z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