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embedTrueTypeFonts="1" saveSubsetFonts="1">
  <p:sldMasterIdLst>
    <p:sldMasterId id="2147483648" r:id="rId1"/>
  </p:sldMasterIdLst>
  <p:notesMasterIdLst>
    <p:notesMasterId r:id="rId14"/>
  </p:notesMasterIdLst>
  <p:sldIdLst>
    <p:sldId id="266" r:id="rId2"/>
    <p:sldId id="276" r:id="rId3"/>
    <p:sldId id="271" r:id="rId4"/>
    <p:sldId id="280" r:id="rId5"/>
    <p:sldId id="288" r:id="rId6"/>
    <p:sldId id="286" r:id="rId7"/>
    <p:sldId id="289" r:id="rId8"/>
    <p:sldId id="292" r:id="rId9"/>
    <p:sldId id="290" r:id="rId10"/>
    <p:sldId id="291" r:id="rId11"/>
    <p:sldId id="284" r:id="rId12"/>
    <p:sldId id="287" r:id="rId13"/>
  </p:sldIdLst>
  <p:sldSz cx="9144000" cy="6858000" type="screen4x3"/>
  <p:notesSz cx="6858000" cy="9144000"/>
  <p:embeddedFontLst>
    <p:embeddedFont>
      <p:font typeface="나눔고딕 ExtraBold" panose="020B0600000101010101" charset="-127"/>
      <p:bold r:id="rId15"/>
    </p:embeddedFont>
    <p:embeddedFont>
      <p:font typeface="나눔바른고딕" panose="020B0603020101020101" pitchFamily="50" charset="-127"/>
      <p:regular r:id="rId16"/>
      <p:bold r:id="rId17"/>
    </p:embeddedFont>
    <p:embeddedFont>
      <p:font typeface="나눔고딕" panose="020B0600000101010101" charset="-127"/>
      <p:regular r:id="rId18"/>
      <p:bold r:id="rId19"/>
    </p:embeddedFont>
    <p:embeddedFont>
      <p:font typeface="배달의민족 한나" panose="02000503000000020003" pitchFamily="2" charset="-127"/>
      <p:regular r:id="rId20"/>
    </p:embeddedFont>
    <p:embeddedFont>
      <p:font typeface="맑은 고딕" panose="020B0503020000020004" pitchFamily="50" charset="-127"/>
      <p:regular r:id="rId21"/>
      <p:bold r:id="rId2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E57"/>
    <a:srgbClr val="FFCC00"/>
    <a:srgbClr val="3B589E"/>
    <a:srgbClr val="CCFF33"/>
    <a:srgbClr val="99FF33"/>
    <a:srgbClr val="808000"/>
    <a:srgbClr val="996633"/>
    <a:srgbClr val="D8D148"/>
    <a:srgbClr val="A50021"/>
    <a:srgbClr val="7583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41" autoAdjust="0"/>
    <p:restoredTop sz="95503" autoAdjust="0"/>
  </p:normalViewPr>
  <p:slideViewPr>
    <p:cSldViewPr>
      <p:cViewPr>
        <p:scale>
          <a:sx n="91" d="100"/>
          <a:sy n="91" d="100"/>
        </p:scale>
        <p:origin x="-1476" y="-4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AAA601-B31A-48D8-A6C1-A628718DEAA9}" type="datetimeFigureOut">
              <a:rPr lang="ko-KR" altLang="en-US" smtClean="0"/>
              <a:t>2016-12-12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73721E-6D8A-4594-93C3-9592BF8B48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818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2016-12-12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2016-12-12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2016-12-12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2016-12-12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2016-12-12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2016-12-12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2016-12-12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2016-12-12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2016-12-12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2016-12-12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2016-12-12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F03C6-1A05-41EC-BC19-02EE946D372F}" type="datetimeFigureOut">
              <a:rPr lang="ko-KR" altLang="en-US" smtClean="0"/>
              <a:pPr/>
              <a:t>2016-12-12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5"/>
          <p:cNvSpPr txBox="1">
            <a:spLocks/>
          </p:cNvSpPr>
          <p:nvPr userDrawn="1"/>
        </p:nvSpPr>
        <p:spPr>
          <a:xfrm>
            <a:off x="7092280" y="6490544"/>
            <a:ext cx="1928826" cy="250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algn="r">
              <a:defRPr/>
            </a:pPr>
            <a:fld id="{EC0BB0C5-6955-4F9B-BA60-58E2367A55EF}" type="slidenum">
              <a:rPr lang="ko-KR" altLang="en-US" sz="85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>
                <a:defRPr/>
              </a:pPr>
              <a:t>‹#›</a:t>
            </a:fld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6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23828" y="2132856"/>
            <a:ext cx="309634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Student</a:t>
            </a:r>
          </a:p>
          <a:p>
            <a:pPr algn="ctr"/>
            <a:r>
              <a:rPr lang="en-US" altLang="ko-KR" sz="44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Helper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732240" y="5373216"/>
            <a:ext cx="25922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빙그</a:t>
            </a:r>
            <a:r>
              <a:rPr lang="ko-KR" altLang="en-US" sz="16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레</a:t>
            </a:r>
            <a:endParaRPr lang="en-US" altLang="ko-KR" sz="1600" dirty="0" smtClean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B489001  </a:t>
            </a:r>
            <a:r>
              <a:rPr lang="ko-KR" altLang="en-US" sz="16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강동훈</a:t>
            </a:r>
            <a:endParaRPr lang="en-US" altLang="ko-KR" sz="1600" dirty="0" smtClean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B289034  </a:t>
            </a:r>
            <a:r>
              <a:rPr lang="ko-KR" altLang="en-US" sz="16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박상현</a:t>
            </a:r>
            <a:endParaRPr lang="en-US" altLang="ko-KR" sz="1600" dirty="0" smtClean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B289048  </a:t>
            </a:r>
            <a:r>
              <a:rPr lang="ko-KR" altLang="en-US" sz="16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서봉덕</a:t>
            </a:r>
            <a:endParaRPr lang="ko-KR" altLang="en-US" sz="160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grpSp>
        <p:nvGrpSpPr>
          <p:cNvPr id="82" name="그룹 81"/>
          <p:cNvGrpSpPr/>
          <p:nvPr/>
        </p:nvGrpSpPr>
        <p:grpSpPr>
          <a:xfrm>
            <a:off x="179512" y="188640"/>
            <a:ext cx="8856984" cy="72008"/>
            <a:chOff x="179512" y="188640"/>
            <a:chExt cx="8856984" cy="72008"/>
          </a:xfrm>
        </p:grpSpPr>
        <p:cxnSp>
          <p:nvCxnSpPr>
            <p:cNvPr id="74" name="직선 연결선 73"/>
            <p:cNvCxnSpPr/>
            <p:nvPr/>
          </p:nvCxnSpPr>
          <p:spPr>
            <a:xfrm>
              <a:off x="179512" y="188640"/>
              <a:ext cx="88569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179512" y="260648"/>
              <a:ext cx="88569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그룹 80"/>
          <p:cNvGrpSpPr/>
          <p:nvPr/>
        </p:nvGrpSpPr>
        <p:grpSpPr>
          <a:xfrm>
            <a:off x="179512" y="6597352"/>
            <a:ext cx="8856984" cy="72008"/>
            <a:chOff x="179512" y="6597352"/>
            <a:chExt cx="8856984" cy="72008"/>
          </a:xfrm>
        </p:grpSpPr>
        <p:cxnSp>
          <p:nvCxnSpPr>
            <p:cNvPr id="79" name="직선 연결선 78"/>
            <p:cNvCxnSpPr/>
            <p:nvPr/>
          </p:nvCxnSpPr>
          <p:spPr>
            <a:xfrm>
              <a:off x="179512" y="6669360"/>
              <a:ext cx="88569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179512" y="6597352"/>
              <a:ext cx="88569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824533" y="399228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출처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6</a:t>
            </a:r>
            <a:endParaRPr lang="en-US" altLang="ko-KR" sz="88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834567" y="2564904"/>
            <a:ext cx="547486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 latinLnBrk="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명품 자바 </a:t>
            </a:r>
            <a:r>
              <a:rPr lang="ko-KR" altLang="en-US" dirty="0" err="1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에센셜</a:t>
            </a:r>
            <a:endParaRPr lang="en-US" altLang="ko-KR" dirty="0" smtClean="0"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  <a:p>
            <a:pPr marL="285750" indent="-285750" fontAlgn="base" latinLnBrk="0">
              <a:buFont typeface="Arial" panose="020B0604020202020204" pitchFamily="34" charset="0"/>
              <a:buChar char="•"/>
            </a:pPr>
            <a:endParaRPr lang="en-US" altLang="ko-KR" sz="700" dirty="0" smtClean="0"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  <a:p>
            <a:pPr marL="285750" indent="-285750" fontAlgn="base" latinLnBrk="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Android Studio</a:t>
            </a:r>
            <a:r>
              <a:rPr lang="ko-KR" altLang="en-US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를 활용한 </a:t>
            </a:r>
            <a:r>
              <a:rPr lang="ko-KR" altLang="en-US" dirty="0" err="1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안드로이드</a:t>
            </a:r>
            <a:r>
              <a:rPr lang="ko-KR" altLang="en-US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 프로그래밍</a:t>
            </a:r>
            <a:endParaRPr lang="en-US" altLang="ko-KR" dirty="0" smtClean="0"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  <a:p>
            <a:pPr marL="285750" indent="-285750" fontAlgn="base" latinLnBrk="0">
              <a:buFont typeface="Arial" panose="020B0604020202020204" pitchFamily="34" charset="0"/>
              <a:buChar char="•"/>
            </a:pPr>
            <a:endParaRPr lang="en-US" altLang="ko-KR" sz="700" dirty="0" smtClean="0"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  <a:p>
            <a:pPr marL="285750" indent="-285750" fontAlgn="base" latinLnBrk="0"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어서와</a:t>
            </a:r>
            <a:r>
              <a:rPr lang="ko-KR" altLang="en-US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 </a:t>
            </a:r>
            <a:r>
              <a:rPr lang="en-US" altLang="ko-KR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java</a:t>
            </a:r>
            <a:r>
              <a:rPr lang="ko-KR" altLang="en-US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는 처음이지</a:t>
            </a:r>
            <a:endParaRPr lang="en-US" altLang="ko-KR" sz="700" dirty="0"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  <a:p>
            <a:pPr marL="285750" indent="-285750" fontAlgn="base" latinLnBrk="0">
              <a:buFont typeface="Arial" panose="020B0604020202020204" pitchFamily="34" charset="0"/>
              <a:buChar char="•"/>
            </a:pPr>
            <a:endParaRPr lang="en-US" altLang="ko-KR" sz="700" dirty="0" smtClean="0"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  <a:p>
            <a:pPr marL="285750" indent="-285750" fontAlgn="base" latinLnBrk="0"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Ocu</a:t>
            </a:r>
            <a:r>
              <a:rPr lang="en-US" altLang="ko-KR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 </a:t>
            </a:r>
            <a:r>
              <a:rPr lang="ko-KR" altLang="en-US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컨소시엄 </a:t>
            </a:r>
            <a:r>
              <a:rPr lang="ko-KR" altLang="en-US" dirty="0" err="1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스마트폰</a:t>
            </a:r>
            <a:r>
              <a:rPr lang="ko-KR" altLang="en-US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 강의 자료</a:t>
            </a:r>
            <a:endParaRPr lang="en-US" altLang="ko-KR" dirty="0" smtClean="0"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  <a:p>
            <a:pPr marL="285750" indent="-285750" fontAlgn="base" latinLnBrk="0">
              <a:buFont typeface="Arial" panose="020B0604020202020204" pitchFamily="34" charset="0"/>
              <a:buChar char="•"/>
            </a:pPr>
            <a:endParaRPr lang="en-US" altLang="ko-KR" sz="700" dirty="0" smtClean="0"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  <a:p>
            <a:pPr marL="285750" indent="-285750" fontAlgn="base" latinLnBrk="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키워드 </a:t>
            </a:r>
            <a:r>
              <a:rPr lang="en-US" altLang="ko-KR" dirty="0" err="1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Listview</a:t>
            </a:r>
            <a:r>
              <a:rPr lang="en-US" altLang="ko-KR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, Spinner, activity intent </a:t>
            </a:r>
            <a:r>
              <a:rPr lang="ko-KR" altLang="en-US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등으로 검색</a:t>
            </a:r>
            <a:endParaRPr lang="en-US" altLang="ko-KR" dirty="0" smtClean="0"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251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6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23828" y="3044280"/>
            <a:ext cx="30963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Q &amp; A</a:t>
            </a:r>
            <a:endParaRPr lang="ko-KR" altLang="en-US" sz="4400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grpSp>
        <p:nvGrpSpPr>
          <p:cNvPr id="5" name="그룹 81"/>
          <p:cNvGrpSpPr/>
          <p:nvPr/>
        </p:nvGrpSpPr>
        <p:grpSpPr>
          <a:xfrm>
            <a:off x="179512" y="188640"/>
            <a:ext cx="8856984" cy="72008"/>
            <a:chOff x="179512" y="188640"/>
            <a:chExt cx="8856984" cy="72008"/>
          </a:xfrm>
        </p:grpSpPr>
        <p:cxnSp>
          <p:nvCxnSpPr>
            <p:cNvPr id="74" name="직선 연결선 73"/>
            <p:cNvCxnSpPr/>
            <p:nvPr/>
          </p:nvCxnSpPr>
          <p:spPr>
            <a:xfrm>
              <a:off x="179512" y="188640"/>
              <a:ext cx="88569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179512" y="260648"/>
              <a:ext cx="88569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그룹 80"/>
          <p:cNvGrpSpPr/>
          <p:nvPr/>
        </p:nvGrpSpPr>
        <p:grpSpPr>
          <a:xfrm>
            <a:off x="179512" y="6597352"/>
            <a:ext cx="8856984" cy="72008"/>
            <a:chOff x="179512" y="6597352"/>
            <a:chExt cx="8856984" cy="72008"/>
          </a:xfrm>
        </p:grpSpPr>
        <p:cxnSp>
          <p:nvCxnSpPr>
            <p:cNvPr id="79" name="직선 연결선 78"/>
            <p:cNvCxnSpPr/>
            <p:nvPr/>
          </p:nvCxnSpPr>
          <p:spPr>
            <a:xfrm>
              <a:off x="179512" y="6669360"/>
              <a:ext cx="88569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179512" y="6597352"/>
              <a:ext cx="88569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8120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6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23828" y="3044280"/>
            <a:ext cx="30963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감사합니다</a:t>
            </a:r>
            <a:r>
              <a:rPr lang="en-US" altLang="ko-KR" sz="44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.</a:t>
            </a:r>
            <a:endParaRPr lang="ko-KR" altLang="en-US" sz="4400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grpSp>
        <p:nvGrpSpPr>
          <p:cNvPr id="5" name="그룹 81"/>
          <p:cNvGrpSpPr/>
          <p:nvPr/>
        </p:nvGrpSpPr>
        <p:grpSpPr>
          <a:xfrm>
            <a:off x="179512" y="188640"/>
            <a:ext cx="8856984" cy="72008"/>
            <a:chOff x="179512" y="188640"/>
            <a:chExt cx="8856984" cy="72008"/>
          </a:xfrm>
        </p:grpSpPr>
        <p:cxnSp>
          <p:nvCxnSpPr>
            <p:cNvPr id="74" name="직선 연결선 73"/>
            <p:cNvCxnSpPr/>
            <p:nvPr/>
          </p:nvCxnSpPr>
          <p:spPr>
            <a:xfrm>
              <a:off x="179512" y="188640"/>
              <a:ext cx="88569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179512" y="260648"/>
              <a:ext cx="88569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그룹 80"/>
          <p:cNvGrpSpPr/>
          <p:nvPr/>
        </p:nvGrpSpPr>
        <p:grpSpPr>
          <a:xfrm>
            <a:off x="179512" y="6597352"/>
            <a:ext cx="8856984" cy="72008"/>
            <a:chOff x="179512" y="6597352"/>
            <a:chExt cx="8856984" cy="72008"/>
          </a:xfrm>
        </p:grpSpPr>
        <p:cxnSp>
          <p:nvCxnSpPr>
            <p:cNvPr id="79" name="직선 연결선 78"/>
            <p:cNvCxnSpPr/>
            <p:nvPr/>
          </p:nvCxnSpPr>
          <p:spPr>
            <a:xfrm>
              <a:off x="179512" y="6669360"/>
              <a:ext cx="88569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179512" y="6597352"/>
              <a:ext cx="88569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2021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/>
        </p:nvSpPr>
        <p:spPr>
          <a:xfrm rot="5400000">
            <a:off x="267605" y="-281705"/>
            <a:ext cx="2369362" cy="2927061"/>
          </a:xfrm>
          <a:prstGeom prst="rtTriangle">
            <a:avLst/>
          </a:prstGeom>
          <a:solidFill>
            <a:srgbClr val="FF6E57"/>
          </a:solidFill>
          <a:ln>
            <a:solidFill>
              <a:srgbClr val="FF6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251520" y="260648"/>
            <a:ext cx="3096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INDEX.</a:t>
            </a:r>
            <a:endParaRPr lang="ko-KR" altLang="en-US" sz="3600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355976" y="2199403"/>
            <a:ext cx="283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6E57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01/ </a:t>
            </a:r>
            <a:r>
              <a:rPr lang="en-US" altLang="ko-KR" b="1" dirty="0" smtClean="0">
                <a:solidFill>
                  <a:srgbClr val="29D9C2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	</a:t>
            </a:r>
            <a:r>
              <a:rPr lang="ko-KR" altLang="en-US" dirty="0" smtClean="0">
                <a:solidFill>
                  <a:srgbClr val="7F7F7F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동기 </a:t>
            </a:r>
            <a:r>
              <a:rPr lang="en-US" altLang="ko-KR" dirty="0" smtClean="0">
                <a:solidFill>
                  <a:srgbClr val="7F7F7F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&amp;</a:t>
            </a:r>
            <a:r>
              <a:rPr lang="ko-KR" altLang="en-US" dirty="0" smtClean="0">
                <a:solidFill>
                  <a:srgbClr val="7F7F7F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 목적</a:t>
            </a:r>
            <a:endParaRPr lang="ko-KR" altLang="en-US" dirty="0">
              <a:solidFill>
                <a:srgbClr val="7F7F7F"/>
              </a:solidFill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351888" y="2568735"/>
            <a:ext cx="3326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6E57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02/ </a:t>
            </a:r>
            <a:r>
              <a:rPr lang="en-US" altLang="ko-KR" b="1" dirty="0" smtClean="0">
                <a:solidFill>
                  <a:srgbClr val="29D9C2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	</a:t>
            </a:r>
            <a:r>
              <a:rPr lang="ko-KR" altLang="en-US" dirty="0" smtClean="0">
                <a:solidFill>
                  <a:srgbClr val="7F7F7F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요구 분석서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351888" y="3326967"/>
            <a:ext cx="4036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6E57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04/ </a:t>
            </a:r>
            <a:r>
              <a:rPr lang="en-US" altLang="ko-KR" b="1" dirty="0" smtClean="0">
                <a:solidFill>
                  <a:srgbClr val="29D9C2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	</a:t>
            </a:r>
            <a:r>
              <a:rPr lang="en-US" altLang="ko-KR" dirty="0">
                <a:solidFill>
                  <a:srgbClr val="7F7F7F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D</a:t>
            </a:r>
            <a:r>
              <a:rPr lang="en-US" altLang="ko-KR" dirty="0" smtClean="0">
                <a:solidFill>
                  <a:srgbClr val="7F7F7F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atabase schema</a:t>
            </a:r>
            <a:endParaRPr lang="ko-KR" altLang="en-US" dirty="0">
              <a:solidFill>
                <a:srgbClr val="7F7F7F"/>
              </a:solidFill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907704" y="2204864"/>
            <a:ext cx="1562100" cy="2598298"/>
          </a:xfrm>
          <a:prstGeom prst="rect">
            <a:avLst/>
          </a:prstGeom>
          <a:solidFill>
            <a:srgbClr val="FF6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260810" y="2384069"/>
            <a:ext cx="2832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Contents</a:t>
            </a:r>
            <a:endParaRPr lang="ko-KR" altLang="en-US" sz="24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351888" y="4432951"/>
            <a:ext cx="283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6E57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07/ </a:t>
            </a:r>
            <a:r>
              <a:rPr lang="en-US" altLang="ko-KR" b="1" dirty="0" smtClean="0">
                <a:solidFill>
                  <a:srgbClr val="29D9C2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	</a:t>
            </a:r>
            <a:r>
              <a:rPr lang="en-US" altLang="ko-KR" dirty="0" smtClean="0">
                <a:solidFill>
                  <a:srgbClr val="7F7F7F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Q &amp; A </a:t>
            </a:r>
            <a:endParaRPr lang="ko-KR" altLang="en-US" dirty="0">
              <a:solidFill>
                <a:srgbClr val="7F7F7F"/>
              </a:solidFill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351888" y="3695293"/>
            <a:ext cx="3326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6E57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05/ </a:t>
            </a:r>
            <a:r>
              <a:rPr lang="en-US" altLang="ko-KR" b="1" dirty="0" smtClean="0">
                <a:solidFill>
                  <a:srgbClr val="29D9C2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	</a:t>
            </a:r>
            <a:r>
              <a:rPr lang="ko-KR" altLang="en-US" dirty="0" smtClean="0">
                <a:solidFill>
                  <a:srgbClr val="7F7F7F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구</a:t>
            </a:r>
            <a:r>
              <a:rPr lang="ko-KR" altLang="en-US" dirty="0">
                <a:solidFill>
                  <a:srgbClr val="7F7F7F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현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364238" y="4066166"/>
            <a:ext cx="283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6E57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06/ </a:t>
            </a:r>
            <a:r>
              <a:rPr lang="en-US" altLang="ko-KR" b="1" dirty="0" smtClean="0">
                <a:solidFill>
                  <a:srgbClr val="29D9C2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	</a:t>
            </a:r>
            <a:r>
              <a:rPr lang="ko-KR" altLang="en-US" dirty="0" smtClean="0">
                <a:solidFill>
                  <a:srgbClr val="7F7F7F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출</a:t>
            </a:r>
            <a:r>
              <a:rPr lang="ko-KR" altLang="en-US" dirty="0">
                <a:solidFill>
                  <a:srgbClr val="7F7F7F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처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351888" y="2938067"/>
            <a:ext cx="3326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6E57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03/ </a:t>
            </a:r>
            <a:r>
              <a:rPr lang="en-US" altLang="ko-KR" b="1" dirty="0" smtClean="0">
                <a:solidFill>
                  <a:srgbClr val="29D9C2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	</a:t>
            </a:r>
            <a:r>
              <a:rPr lang="en-US" altLang="ko-KR" dirty="0" smtClean="0">
                <a:solidFill>
                  <a:srgbClr val="7F7F7F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ER Diagram</a:t>
            </a:r>
            <a:endParaRPr lang="ko-KR" altLang="en-US" dirty="0" smtClean="0">
              <a:solidFill>
                <a:srgbClr val="7F7F7F"/>
              </a:solidFill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672158" y="386919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동기 </a:t>
            </a:r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&amp; </a:t>
            </a:r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목적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2736304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97335" y="2259449"/>
            <a:ext cx="734933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학생들의 </a:t>
            </a:r>
            <a:r>
              <a:rPr lang="ko-KR" altLang="en-US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편의와 미래를 위한 프로그램을 만들고 싶었다</a:t>
            </a:r>
            <a:r>
              <a:rPr lang="en-US" altLang="ko-KR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. </a:t>
            </a:r>
            <a:endParaRPr lang="en-US" altLang="ko-KR" dirty="0" smtClean="0"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000" dirty="0"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현재</a:t>
            </a:r>
            <a:r>
              <a:rPr lang="en-US" altLang="ko-KR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, </a:t>
            </a:r>
            <a:r>
              <a:rPr lang="ko-KR" altLang="en-US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취업난이 심각하다</a:t>
            </a:r>
            <a:r>
              <a:rPr lang="en-US" altLang="ko-KR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. </a:t>
            </a:r>
            <a:r>
              <a:rPr lang="ko-KR" altLang="en-US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준비를 제대로 하지 못하고 졸업하는 학생들이 많은데 </a:t>
            </a:r>
            <a:r>
              <a:rPr lang="en-US" altLang="ko-KR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 </a:t>
            </a:r>
            <a:r>
              <a:rPr lang="ko-KR" altLang="en-US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그런 </a:t>
            </a:r>
            <a:r>
              <a:rPr lang="ko-KR" altLang="en-US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학생들을 위해서 미리 취업에 대비할 수 있는 여건을 제공해 주고 싶다</a:t>
            </a:r>
            <a:r>
              <a:rPr lang="en-US" altLang="ko-KR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. </a:t>
            </a:r>
            <a:endParaRPr lang="en-US" altLang="ko-KR" dirty="0" smtClean="0"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000" dirty="0"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자</a:t>
            </a:r>
            <a:r>
              <a:rPr lang="ko-KR" altLang="en-US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취하는 </a:t>
            </a:r>
            <a:r>
              <a:rPr lang="ko-KR" altLang="en-US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학생들이 밥을 </a:t>
            </a:r>
            <a:r>
              <a:rPr lang="ko-KR" altLang="en-US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해먹기 보다는 </a:t>
            </a:r>
            <a:r>
              <a:rPr lang="ko-KR" altLang="en-US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편의점 음식이나</a:t>
            </a:r>
            <a:r>
              <a:rPr lang="en-US" altLang="ko-KR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, </a:t>
            </a:r>
            <a:r>
              <a:rPr lang="ko-KR" altLang="en-US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외식을 하는 경우가 많다</a:t>
            </a:r>
            <a:r>
              <a:rPr lang="en-US" altLang="ko-KR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. </a:t>
            </a:r>
            <a:r>
              <a:rPr lang="ko-KR" altLang="en-US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금전적인 문제도 심각하고 건강상의 문제가 발생한다</a:t>
            </a:r>
            <a:r>
              <a:rPr lang="en-US" altLang="ko-KR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. </a:t>
            </a:r>
            <a:endParaRPr lang="ko-KR" alt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827584" y="418803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요구 분석서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97335" y="1916832"/>
            <a:ext cx="734933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 latinLnBrk="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사용자는 </a:t>
            </a:r>
            <a:r>
              <a:rPr lang="ko-KR" altLang="en-US" sz="1600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로그인 페이지에서 아이디를 생성하고</a:t>
            </a:r>
            <a:r>
              <a:rPr lang="en-US" altLang="ko-KR" sz="1600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, </a:t>
            </a:r>
            <a:r>
              <a:rPr lang="ko-KR" altLang="en-US" sz="1600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생성한 </a:t>
            </a:r>
            <a:r>
              <a:rPr lang="ko-KR" altLang="en-US" sz="1600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아이디로 로그인하여 서비스를 </a:t>
            </a:r>
            <a:r>
              <a:rPr lang="ko-KR" altLang="en-US" sz="1600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이용한다</a:t>
            </a:r>
            <a:r>
              <a:rPr lang="en-US" altLang="ko-KR" sz="1600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.</a:t>
            </a:r>
          </a:p>
          <a:p>
            <a:pPr marL="285750" indent="-285750" fontAlgn="base" latinLnBrk="0">
              <a:buFont typeface="Arial" panose="020B0604020202020204" pitchFamily="34" charset="0"/>
              <a:buChar char="•"/>
            </a:pPr>
            <a:endParaRPr lang="en-US" altLang="ko-KR" sz="800" dirty="0" smtClean="0"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  <a:p>
            <a:pPr marL="285750" indent="-285750" fontAlgn="base" latinLnBrk="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사용자는 </a:t>
            </a:r>
            <a:r>
              <a:rPr lang="ko-KR" altLang="en-US" sz="1600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아이디 생성 시</a:t>
            </a:r>
            <a:r>
              <a:rPr lang="en-US" altLang="ko-KR" sz="1600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, ID(</a:t>
            </a:r>
            <a:r>
              <a:rPr lang="ko-KR" altLang="en-US" sz="1600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학번</a:t>
            </a:r>
            <a:r>
              <a:rPr lang="en-US" altLang="ko-KR" sz="1600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), password, </a:t>
            </a:r>
            <a:r>
              <a:rPr lang="ko-KR" altLang="en-US" sz="1600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이름</a:t>
            </a:r>
            <a:r>
              <a:rPr lang="en-US" altLang="ko-KR" sz="1600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, </a:t>
            </a:r>
            <a:r>
              <a:rPr lang="ko-KR" altLang="en-US" sz="1600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자신의 학점 관련된 내용들을 </a:t>
            </a:r>
            <a:r>
              <a:rPr lang="ko-KR" altLang="en-US" sz="1600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입력해야 </a:t>
            </a:r>
            <a:r>
              <a:rPr lang="ko-KR" altLang="en-US" sz="1600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하며 과를 선택할 수 있다</a:t>
            </a:r>
            <a:r>
              <a:rPr lang="en-US" altLang="ko-KR" sz="1600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.</a:t>
            </a:r>
          </a:p>
          <a:p>
            <a:pPr marL="285750" indent="-285750" fontAlgn="base" latinLnBrk="0">
              <a:buFont typeface="Arial" panose="020B0604020202020204" pitchFamily="34" charset="0"/>
              <a:buChar char="•"/>
            </a:pPr>
            <a:endParaRPr lang="en-US" altLang="ko-KR" sz="800" dirty="0" smtClean="0"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  <a:p>
            <a:pPr marL="285750" indent="-285750" fontAlgn="base" latinLnBrk="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로그인 </a:t>
            </a:r>
            <a:r>
              <a:rPr lang="ko-KR" altLang="en-US" sz="1600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페이지에는 회원가입</a:t>
            </a:r>
            <a:r>
              <a:rPr lang="en-US" altLang="ko-KR" sz="1600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, </a:t>
            </a:r>
            <a:r>
              <a:rPr lang="ko-KR" altLang="en-US" sz="1600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로그인 기능이 있다</a:t>
            </a:r>
            <a:r>
              <a:rPr lang="en-US" altLang="ko-KR" sz="1600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.</a:t>
            </a:r>
          </a:p>
          <a:p>
            <a:pPr marL="285750" indent="-285750" fontAlgn="base" latinLnBrk="0">
              <a:buFont typeface="Arial" panose="020B0604020202020204" pitchFamily="34" charset="0"/>
              <a:buChar char="•"/>
            </a:pPr>
            <a:endParaRPr lang="en-US" altLang="ko-KR" sz="800" dirty="0" smtClean="0"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  <a:p>
            <a:pPr marL="285750" indent="-285750" fontAlgn="base" latinLnBrk="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로그인 </a:t>
            </a:r>
            <a:r>
              <a:rPr lang="ko-KR" altLang="en-US" sz="1600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시에 첫 화면은 메뉴 아이콘 및 학점 정보</a:t>
            </a:r>
            <a:r>
              <a:rPr lang="en-US" altLang="ko-KR" sz="1600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, ID</a:t>
            </a:r>
            <a:r>
              <a:rPr lang="ko-KR" altLang="en-US" sz="1600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가 표시된다</a:t>
            </a:r>
            <a:r>
              <a:rPr lang="en-US" altLang="ko-KR" sz="1600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.</a:t>
            </a:r>
          </a:p>
          <a:p>
            <a:pPr marL="285750" indent="-285750" fontAlgn="base" latinLnBrk="0">
              <a:buFont typeface="Arial" panose="020B0604020202020204" pitchFamily="34" charset="0"/>
              <a:buChar char="•"/>
            </a:pPr>
            <a:endParaRPr lang="en-US" altLang="ko-KR" sz="800" dirty="0" smtClean="0"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  <a:p>
            <a:pPr marL="285750" indent="-285750" fontAlgn="base" latinLnBrk="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아이콘은 </a:t>
            </a:r>
            <a:r>
              <a:rPr lang="ko-KR" altLang="en-US" sz="1600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자격증</a:t>
            </a:r>
            <a:r>
              <a:rPr lang="en-US" altLang="ko-KR" sz="1600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, </a:t>
            </a:r>
            <a:r>
              <a:rPr lang="ko-KR" altLang="en-US" sz="1600" dirty="0" err="1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레시피</a:t>
            </a:r>
            <a:r>
              <a:rPr lang="en-US" altLang="ko-KR" sz="1600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, </a:t>
            </a:r>
            <a:r>
              <a:rPr lang="ko-KR" altLang="en-US" sz="1600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로그아웃이 있다</a:t>
            </a:r>
            <a:r>
              <a:rPr lang="en-US" altLang="ko-KR" sz="1600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.</a:t>
            </a:r>
          </a:p>
          <a:p>
            <a:pPr marL="285750" indent="-285750" fontAlgn="base" latinLnBrk="0">
              <a:buFont typeface="Arial" panose="020B0604020202020204" pitchFamily="34" charset="0"/>
              <a:buChar char="•"/>
            </a:pPr>
            <a:endParaRPr lang="en-US" altLang="ko-KR" sz="800" dirty="0" smtClean="0"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  <a:p>
            <a:pPr marL="285750" indent="-285750" fontAlgn="base" latinLnBrk="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학점 </a:t>
            </a:r>
            <a:r>
              <a:rPr lang="ko-KR" altLang="en-US" sz="1600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정보는 자신이 지금까지 들어온 학점과 평균학점을 볼 수 있게 되어 있다</a:t>
            </a:r>
            <a:r>
              <a:rPr lang="en-US" altLang="ko-KR" sz="1600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.</a:t>
            </a:r>
          </a:p>
          <a:p>
            <a:pPr marL="285750" indent="-285750" fontAlgn="base" latinLnBrk="0">
              <a:buFont typeface="Arial" panose="020B0604020202020204" pitchFamily="34" charset="0"/>
              <a:buChar char="•"/>
            </a:pPr>
            <a:endParaRPr lang="en-US" altLang="ko-KR" sz="800" dirty="0" smtClean="0"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  <a:p>
            <a:pPr marL="285750" indent="-285750" fontAlgn="base" latinLnBrk="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자격증 </a:t>
            </a:r>
            <a:r>
              <a:rPr lang="ko-KR" altLang="en-US" sz="1600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아이콘을 선택 시에는 회원가입 때 선택한 과에 관련된 자격증 리스트와 </a:t>
            </a:r>
          </a:p>
          <a:p>
            <a:pPr fontAlgn="base" latinLnBrk="0"/>
            <a:r>
              <a:rPr lang="en-US" altLang="ko-KR" sz="1600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 </a:t>
            </a:r>
            <a:r>
              <a:rPr lang="en-US" altLang="ko-KR" sz="1600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    </a:t>
            </a:r>
            <a:r>
              <a:rPr lang="ko-KR" altLang="en-US" sz="1600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각각에 </a:t>
            </a:r>
            <a:r>
              <a:rPr lang="ko-KR" altLang="en-US" sz="1600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해당하는 정보를 </a:t>
            </a:r>
            <a:r>
              <a:rPr lang="ko-KR" altLang="en-US" sz="1600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제공해준다</a:t>
            </a:r>
            <a:r>
              <a:rPr lang="en-US" altLang="ko-KR" sz="1600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.</a:t>
            </a:r>
          </a:p>
          <a:p>
            <a:pPr fontAlgn="base" latinLnBrk="0"/>
            <a:endParaRPr lang="en-US" altLang="ko-KR" sz="800" dirty="0" smtClean="0"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  <a:p>
            <a:pPr marL="285750" indent="-285750" fontAlgn="base" latinLnBrk="0">
              <a:buFont typeface="Arial" panose="020B0604020202020204" pitchFamily="34" charset="0"/>
              <a:buChar char="•"/>
            </a:pPr>
            <a:r>
              <a:rPr lang="ko-KR" altLang="en-US" sz="1600" dirty="0" err="1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레시피</a:t>
            </a:r>
            <a:r>
              <a:rPr lang="ko-KR" altLang="en-US" sz="1600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 </a:t>
            </a:r>
            <a:r>
              <a:rPr lang="ko-KR" altLang="en-US" sz="1600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아이콘을 터치 시에는 요리 이름들을 나열해주며</a:t>
            </a:r>
            <a:r>
              <a:rPr lang="en-US" altLang="ko-KR" sz="1600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, </a:t>
            </a:r>
            <a:r>
              <a:rPr lang="ko-KR" altLang="en-US" sz="1600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요리를 클릭하면 요리에</a:t>
            </a:r>
          </a:p>
          <a:p>
            <a:pPr fontAlgn="base" latinLnBrk="0"/>
            <a:r>
              <a:rPr lang="ko-KR" altLang="en-US" sz="1600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     들어가는 </a:t>
            </a:r>
            <a:r>
              <a:rPr lang="ko-KR" altLang="en-US" sz="1600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재료와</a:t>
            </a:r>
            <a:r>
              <a:rPr lang="en-US" altLang="ko-KR" sz="1600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, </a:t>
            </a:r>
            <a:r>
              <a:rPr lang="ko-KR" altLang="en-US" sz="1600" dirty="0" err="1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레시피를</a:t>
            </a:r>
            <a:r>
              <a:rPr lang="ko-KR" altLang="en-US" sz="1600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 제공해준다</a:t>
            </a:r>
            <a:r>
              <a:rPr lang="en-US" altLang="ko-KR" sz="1600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.</a:t>
            </a:r>
          </a:p>
          <a:p>
            <a:pPr fontAlgn="base" latinLnBrk="0"/>
            <a:endParaRPr lang="en-US" altLang="ko-KR" sz="800" dirty="0" smtClean="0"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  <a:p>
            <a:pPr marL="285750" indent="-285750" fontAlgn="base" latinLnBrk="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로그아웃 </a:t>
            </a:r>
            <a:r>
              <a:rPr lang="ko-KR" altLang="en-US" sz="1600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아이콘을 터치하면 </a:t>
            </a:r>
            <a:r>
              <a:rPr lang="ko-KR" altLang="en-US" sz="1600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로그인 화면으로 </a:t>
            </a:r>
            <a:r>
              <a:rPr lang="ko-KR" altLang="en-US" sz="1600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돌아간다</a:t>
            </a:r>
            <a:r>
              <a:rPr lang="en-US" altLang="ko-KR" sz="1600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.</a:t>
            </a:r>
            <a:endParaRPr lang="ko-KR" altLang="en-US" sz="1600" dirty="0"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907160"/>
            <a:ext cx="22345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설계 내용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827584" y="418803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요구 분석서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222500" y="2780928"/>
            <a:ext cx="66990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 latinLnBrk="0">
              <a:buFont typeface="Arial" panose="020B0604020202020204" pitchFamily="34" charset="0"/>
              <a:buChar char="•"/>
            </a:pPr>
            <a:r>
              <a:rPr lang="ko-KR" altLang="en-US" dirty="0" err="1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안드로이드</a:t>
            </a:r>
            <a:r>
              <a:rPr lang="ko-KR" altLang="en-US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 </a:t>
            </a:r>
            <a:r>
              <a:rPr lang="ko-KR" altLang="en-US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내부 </a:t>
            </a:r>
            <a:r>
              <a:rPr lang="en-US" altLang="ko-KR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DB</a:t>
            </a:r>
            <a:r>
              <a:rPr lang="ko-KR" altLang="en-US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를 사용하여 프로그래밍을 </a:t>
            </a:r>
            <a:r>
              <a:rPr lang="ko-KR" altLang="en-US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한다</a:t>
            </a:r>
            <a:r>
              <a:rPr lang="en-US" altLang="ko-KR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.</a:t>
            </a:r>
          </a:p>
          <a:p>
            <a:pPr marL="285750" indent="-285750" fontAlgn="base" latinLnBrk="0">
              <a:buFont typeface="Arial" panose="020B0604020202020204" pitchFamily="34" charset="0"/>
              <a:buChar char="•"/>
            </a:pPr>
            <a:endParaRPr lang="en-US" altLang="ko-KR" sz="900" dirty="0"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  <a:p>
            <a:pPr marL="285750" indent="-285750" fontAlgn="base" latinLnBrk="0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mysql</a:t>
            </a:r>
            <a:r>
              <a:rPr lang="ko-KR" altLang="en-US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을 사용하지 않은 이유는 자바에서 </a:t>
            </a:r>
            <a:r>
              <a:rPr lang="ko-KR" altLang="en-US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가져올 때에 </a:t>
            </a:r>
            <a:r>
              <a:rPr lang="ko-KR" altLang="en-US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대한 더 쉬운 내용을 검색하다가 </a:t>
            </a:r>
            <a:r>
              <a:rPr lang="en-US" altLang="ko-KR" dirty="0" err="1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SQLiteOpenHelper</a:t>
            </a:r>
            <a:r>
              <a:rPr lang="ko-KR" altLang="en-US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를 </a:t>
            </a:r>
            <a:r>
              <a:rPr lang="ko-KR" altLang="en-US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알게 되었고 구현하다 보니 </a:t>
            </a:r>
            <a:r>
              <a:rPr lang="ko-KR" altLang="en-US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내부</a:t>
            </a:r>
            <a:r>
              <a:rPr lang="en-US" altLang="ko-KR" dirty="0" err="1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db</a:t>
            </a:r>
            <a:r>
              <a:rPr lang="ko-KR" altLang="en-US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를 사용하는 </a:t>
            </a:r>
            <a:r>
              <a:rPr lang="ko-KR" altLang="en-US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것이라 </a:t>
            </a:r>
            <a:r>
              <a:rPr lang="en-US" altLang="ko-KR" dirty="0" err="1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mysql</a:t>
            </a:r>
            <a:r>
              <a:rPr lang="ko-KR" altLang="en-US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을 굳이 사용하지 않아도 되었음</a:t>
            </a:r>
            <a:r>
              <a:rPr lang="en-US" altLang="ko-KR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.</a:t>
            </a:r>
          </a:p>
          <a:p>
            <a:pPr marL="285750" indent="-285750" fontAlgn="base" latinLnBrk="0">
              <a:buFont typeface="Arial" panose="020B0604020202020204" pitchFamily="34" charset="0"/>
              <a:buChar char="•"/>
            </a:pPr>
            <a:endParaRPr lang="ko-KR" altLang="en-US" sz="900" dirty="0"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  <a:p>
            <a:pPr marL="285750" indent="-285750" fontAlgn="base" latinLnBrk="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Putty</a:t>
            </a:r>
            <a:r>
              <a:rPr lang="ko-KR" altLang="en-US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는 접속 오류 등의 문제가 자주 생김</a:t>
            </a:r>
            <a:r>
              <a:rPr lang="en-US" altLang="ko-KR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.</a:t>
            </a:r>
            <a:endParaRPr lang="en-US" altLang="ko-KR" dirty="0" smtClean="0"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907160"/>
            <a:ext cx="22345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특이 사항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381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824533" y="399228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ER 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D</a:t>
            </a:r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iagram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  <a:endParaRPr lang="en-US" altLang="ko-KR" sz="88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429" y="1700809"/>
            <a:ext cx="5700166" cy="4918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H:\148144504580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700809"/>
            <a:ext cx="5328592" cy="4865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3930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824533" y="399228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Database schema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4</a:t>
            </a:r>
            <a:endParaRPr lang="en-US" altLang="ko-KR" sz="88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90451" y="2276872"/>
            <a:ext cx="7563097" cy="361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err="1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Recipe_nation</a:t>
            </a:r>
            <a:r>
              <a:rPr lang="en-US" altLang="ko-KR" sz="2000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(id </a:t>
            </a:r>
            <a:r>
              <a:rPr lang="en-US" altLang="ko-KR" sz="2000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INTEGER PRIMARY </a:t>
            </a:r>
            <a:r>
              <a:rPr lang="en-US" altLang="ko-KR" sz="2000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KEY AUTOINCREMENT, </a:t>
            </a:r>
            <a:r>
              <a:rPr lang="en-US" altLang="ko-KR" sz="2000" dirty="0" err="1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recipe_name</a:t>
            </a:r>
            <a:r>
              <a:rPr lang="en-US" altLang="ko-KR" sz="2000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 TEXT, beef</a:t>
            </a:r>
            <a:r>
              <a:rPr lang="en-US" altLang="ko-KR" sz="2000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 TEXT</a:t>
            </a:r>
            <a:r>
              <a:rPr lang="en-US" altLang="ko-KR" sz="2000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, pork</a:t>
            </a:r>
            <a:r>
              <a:rPr lang="en-US" altLang="ko-KR" sz="2000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 TEXT</a:t>
            </a:r>
            <a:r>
              <a:rPr lang="en-US" altLang="ko-KR" sz="2000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, chicken</a:t>
            </a:r>
            <a:r>
              <a:rPr lang="en-US" altLang="ko-KR" sz="2000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 TEXT</a:t>
            </a:r>
            <a:r>
              <a:rPr lang="en-US" altLang="ko-KR" sz="2000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, onion</a:t>
            </a:r>
            <a:r>
              <a:rPr lang="en-US" altLang="ko-KR" sz="2000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 TEXT</a:t>
            </a:r>
            <a:r>
              <a:rPr lang="en-US" altLang="ko-KR" sz="2000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, </a:t>
            </a:r>
            <a:r>
              <a:rPr lang="en-US" altLang="ko-KR" sz="2000" dirty="0" err="1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springonion</a:t>
            </a:r>
            <a:r>
              <a:rPr lang="en-US" altLang="ko-KR" sz="2000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 TEXT</a:t>
            </a:r>
            <a:r>
              <a:rPr lang="en-US" altLang="ko-KR" sz="2000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, ginger</a:t>
            </a:r>
            <a:r>
              <a:rPr lang="en-US" altLang="ko-KR" sz="2000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 TEXT</a:t>
            </a:r>
            <a:r>
              <a:rPr lang="en-US" altLang="ko-KR" sz="2000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, garlic</a:t>
            </a:r>
            <a:r>
              <a:rPr lang="en-US" altLang="ko-KR" sz="2000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 TEXT</a:t>
            </a:r>
            <a:r>
              <a:rPr lang="en-US" altLang="ko-KR" sz="2000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, pepper</a:t>
            </a:r>
            <a:r>
              <a:rPr lang="en-US" altLang="ko-KR" sz="2000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 TEXT</a:t>
            </a:r>
            <a:r>
              <a:rPr lang="en-US" altLang="ko-KR" sz="2000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, kimchi</a:t>
            </a:r>
            <a:r>
              <a:rPr lang="en-US" altLang="ko-KR" sz="2000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 TEXT</a:t>
            </a:r>
            <a:r>
              <a:rPr lang="en-US" altLang="ko-KR" sz="2000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, egg</a:t>
            </a:r>
            <a:r>
              <a:rPr lang="en-US" altLang="ko-KR" sz="2000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 TEXT</a:t>
            </a:r>
            <a:r>
              <a:rPr lang="en-US" altLang="ko-KR" sz="2000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, milk</a:t>
            </a:r>
            <a:r>
              <a:rPr lang="en-US" altLang="ko-KR" sz="2000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 TEXT</a:t>
            </a:r>
            <a:r>
              <a:rPr lang="en-US" altLang="ko-KR" sz="2000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, water</a:t>
            </a:r>
            <a:r>
              <a:rPr lang="en-US" altLang="ko-KR" sz="2000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 TEXT</a:t>
            </a:r>
            <a:r>
              <a:rPr lang="en-US" altLang="ko-KR" sz="2000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, </a:t>
            </a:r>
            <a:r>
              <a:rPr lang="en-US" altLang="ko-KR" sz="2000" dirty="0" err="1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cookingwine</a:t>
            </a:r>
            <a:r>
              <a:rPr lang="en-US" altLang="ko-KR" sz="2000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 TEXT</a:t>
            </a:r>
            <a:r>
              <a:rPr lang="en-US" altLang="ko-KR" sz="2000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, fish</a:t>
            </a:r>
            <a:r>
              <a:rPr lang="en-US" altLang="ko-KR" sz="2000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 TEXT</a:t>
            </a:r>
            <a:r>
              <a:rPr lang="en-US" altLang="ko-KR" sz="2000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, mushroom</a:t>
            </a:r>
            <a:r>
              <a:rPr lang="en-US" altLang="ko-KR" sz="2000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 TEXT</a:t>
            </a:r>
            <a:r>
              <a:rPr lang="en-US" altLang="ko-KR" sz="2000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, shellfish</a:t>
            </a:r>
            <a:r>
              <a:rPr lang="en-US" altLang="ko-KR" sz="2000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 TEXT</a:t>
            </a:r>
            <a:r>
              <a:rPr lang="en-US" altLang="ko-KR" sz="2000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, shrimp</a:t>
            </a:r>
            <a:r>
              <a:rPr lang="en-US" altLang="ko-KR" sz="2000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 TEXT</a:t>
            </a:r>
            <a:r>
              <a:rPr lang="en-US" altLang="ko-KR" sz="2000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, rice</a:t>
            </a:r>
            <a:r>
              <a:rPr lang="en-US" altLang="ko-KR" sz="2000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 TEXT</a:t>
            </a:r>
            <a:r>
              <a:rPr lang="en-US" altLang="ko-KR" sz="2000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, </a:t>
            </a:r>
            <a:r>
              <a:rPr lang="en-US" altLang="ko-KR" sz="2000" dirty="0" err="1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bellpepper</a:t>
            </a:r>
            <a:r>
              <a:rPr lang="en-US" altLang="ko-KR" sz="2000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 TEXT</a:t>
            </a:r>
            <a:r>
              <a:rPr lang="en-US" altLang="ko-KR" sz="2000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, pumpkin</a:t>
            </a:r>
            <a:r>
              <a:rPr lang="en-US" altLang="ko-KR" sz="2000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 TEXT</a:t>
            </a:r>
            <a:r>
              <a:rPr lang="en-US" altLang="ko-KR" sz="2000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, </a:t>
            </a:r>
            <a:r>
              <a:rPr lang="en-US" altLang="ko-KR" sz="2000" dirty="0" err="1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cookingoil</a:t>
            </a:r>
            <a:r>
              <a:rPr lang="en-US" altLang="ko-KR" sz="2000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 TEXT</a:t>
            </a:r>
            <a:r>
              <a:rPr lang="en-US" altLang="ko-KR" sz="2000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, </a:t>
            </a:r>
            <a:r>
              <a:rPr lang="en-US" altLang="ko-KR" sz="2000" dirty="0" err="1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soysauce</a:t>
            </a:r>
            <a:r>
              <a:rPr lang="en-US" altLang="ko-KR" sz="2000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 TEXT</a:t>
            </a:r>
            <a:r>
              <a:rPr lang="en-US" altLang="ko-KR" sz="2000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, </a:t>
            </a:r>
            <a:r>
              <a:rPr lang="en-US" altLang="ko-KR" sz="2000" dirty="0" err="1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sesameoil</a:t>
            </a:r>
            <a:r>
              <a:rPr lang="en-US" altLang="ko-KR" sz="2000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 TEXT</a:t>
            </a:r>
            <a:r>
              <a:rPr lang="en-US" altLang="ko-KR" sz="2000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, sesame</a:t>
            </a:r>
            <a:r>
              <a:rPr lang="en-US" altLang="ko-KR" sz="2000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 TEXT</a:t>
            </a:r>
            <a:r>
              <a:rPr lang="en-US" altLang="ko-KR" sz="2000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, </a:t>
            </a:r>
            <a:r>
              <a:rPr lang="en-US" altLang="ko-KR" sz="2000" dirty="0" err="1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chilipowder</a:t>
            </a:r>
            <a:r>
              <a:rPr lang="en-US" altLang="ko-KR" sz="2000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 TEXT</a:t>
            </a:r>
            <a:r>
              <a:rPr lang="en-US" altLang="ko-KR" sz="2000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, powder</a:t>
            </a:r>
            <a:r>
              <a:rPr lang="en-US" altLang="ko-KR" sz="2000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 TEXT</a:t>
            </a:r>
            <a:r>
              <a:rPr lang="en-US" altLang="ko-KR" sz="2000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, cuttlefish</a:t>
            </a:r>
            <a:r>
              <a:rPr lang="en-US" altLang="ko-KR" sz="2000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 TEXT</a:t>
            </a:r>
            <a:r>
              <a:rPr lang="en-US" altLang="ko-KR" sz="2000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, </a:t>
            </a:r>
            <a:r>
              <a:rPr lang="en-US" altLang="ko-KR" sz="2000" dirty="0" err="1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veryhotpepper</a:t>
            </a:r>
            <a:r>
              <a:rPr lang="en-US" altLang="ko-KR" sz="2000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 TEXT</a:t>
            </a:r>
            <a:r>
              <a:rPr lang="en-US" altLang="ko-KR" sz="2000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, </a:t>
            </a:r>
            <a:r>
              <a:rPr lang="en-US" altLang="ko-KR" sz="2000" dirty="0" err="1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redpepperpaste</a:t>
            </a:r>
            <a:r>
              <a:rPr lang="en-US" altLang="ko-KR" sz="2000" dirty="0">
                <a:solidFill>
                  <a:prstClr val="black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 TEXT</a:t>
            </a:r>
            <a:r>
              <a:rPr lang="en-US" altLang="ko-KR" sz="2000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, sugar</a:t>
            </a:r>
            <a:r>
              <a:rPr lang="en-US" altLang="ko-KR" sz="2000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 TEXT</a:t>
            </a:r>
            <a:r>
              <a:rPr lang="en-US" altLang="ko-KR" sz="2000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, carrot</a:t>
            </a:r>
            <a:r>
              <a:rPr lang="en-US" altLang="ko-KR" sz="2000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 </a:t>
            </a:r>
            <a:r>
              <a:rPr lang="en-US" altLang="ko-KR" sz="2000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TEXT, </a:t>
            </a:r>
            <a:r>
              <a:rPr lang="en-US" altLang="ko-KR" sz="2000" dirty="0" err="1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friuts</a:t>
            </a:r>
            <a:r>
              <a:rPr lang="en-US" altLang="ko-KR" sz="2000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 TEXT, </a:t>
            </a:r>
            <a:r>
              <a:rPr lang="en-US" altLang="ko-KR" sz="2000" dirty="0" err="1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othermaterials</a:t>
            </a:r>
            <a:r>
              <a:rPr lang="en-US" altLang="ko-KR" sz="2000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 TEXT</a:t>
            </a:r>
            <a:r>
              <a:rPr lang="en-US" altLang="ko-KR" sz="2000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, nation</a:t>
            </a:r>
            <a:r>
              <a:rPr lang="en-US" altLang="ko-KR" sz="2000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 TEXT</a:t>
            </a:r>
            <a:r>
              <a:rPr lang="en-US" altLang="ko-KR" sz="2000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, </a:t>
            </a:r>
            <a:r>
              <a:rPr lang="en-US" altLang="ko-KR" sz="2000" dirty="0" err="1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recipeuse</a:t>
            </a:r>
            <a:r>
              <a:rPr lang="en-US" altLang="ko-KR" sz="2000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 TEXT</a:t>
            </a:r>
            <a:r>
              <a:rPr lang="en-US" altLang="ko-KR" sz="2000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 </a:t>
            </a:r>
            <a:r>
              <a:rPr lang="en-US" altLang="ko-KR" sz="2000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)</a:t>
            </a:r>
            <a:endParaRPr lang="ko-KR" altLang="en-US" sz="2000" dirty="0"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900" dirty="0" smtClean="0"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251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824533" y="399228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Database schema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4</a:t>
            </a:r>
            <a:endParaRPr lang="en-US" altLang="ko-KR" sz="88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25042" y="2564904"/>
            <a:ext cx="7093917" cy="2385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Student(</a:t>
            </a:r>
            <a:r>
              <a:rPr lang="en-US" altLang="ko-KR" sz="2000" dirty="0" err="1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studentID</a:t>
            </a:r>
            <a:r>
              <a:rPr lang="en-US" altLang="ko-KR" sz="2000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 TEXT, department TEXT, </a:t>
            </a:r>
            <a:r>
              <a:rPr lang="en-US" altLang="ko-KR" sz="2000" dirty="0" err="1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studentname</a:t>
            </a:r>
            <a:r>
              <a:rPr lang="en-US" altLang="ko-KR" sz="2000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 TEXT, password TEXT, major TEXT, refinement TEXT, </a:t>
            </a:r>
            <a:r>
              <a:rPr lang="en-US" altLang="ko-KR" sz="2000" dirty="0" err="1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MSCmath</a:t>
            </a:r>
            <a:r>
              <a:rPr lang="en-US" altLang="ko-KR" sz="2000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 TEXT, </a:t>
            </a:r>
            <a:r>
              <a:rPr lang="en-US" altLang="ko-KR" sz="2000" dirty="0" err="1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MSCscience</a:t>
            </a:r>
            <a:r>
              <a:rPr lang="en-US" altLang="ko-KR" sz="2000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 TEXT, </a:t>
            </a:r>
            <a:r>
              <a:rPr lang="en-US" altLang="ko-KR" sz="2000" dirty="0" err="1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MSCprocessing</a:t>
            </a:r>
            <a:r>
              <a:rPr lang="en-US" altLang="ko-KR" sz="2000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 TEXT, </a:t>
            </a:r>
            <a:r>
              <a:rPr lang="en-US" altLang="ko-KR" sz="2000" dirty="0" err="1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avergrade</a:t>
            </a:r>
            <a:r>
              <a:rPr lang="en-US" altLang="ko-KR" sz="2000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 TEXT)</a:t>
            </a:r>
            <a:endParaRPr lang="en-US" altLang="ko-KR" sz="2000" dirty="0" smtClean="0"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900" dirty="0"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license(id INTEGER PRIMARY KEY AUTOINCREMENT, </a:t>
            </a:r>
            <a:r>
              <a:rPr lang="en-US" altLang="ko-KR" sz="2000" dirty="0" err="1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license_list</a:t>
            </a:r>
            <a:r>
              <a:rPr lang="en-US" altLang="ko-KR" sz="2000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 TEXT, </a:t>
            </a:r>
            <a:r>
              <a:rPr lang="en-US" altLang="ko-KR" sz="2000" dirty="0" err="1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department_license</a:t>
            </a:r>
            <a:r>
              <a:rPr lang="en-US" altLang="ko-KR" sz="2000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 TEXT, </a:t>
            </a:r>
            <a:r>
              <a:rPr lang="en-US" altLang="ko-KR" sz="2000" dirty="0" err="1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information_license</a:t>
            </a:r>
            <a:r>
              <a:rPr lang="en-US" altLang="ko-KR" sz="2000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 TEXT)</a:t>
            </a:r>
            <a:endParaRPr lang="en-US" altLang="ko-KR" sz="2000" dirty="0"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0923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824533" y="399228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구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현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5</a:t>
            </a:r>
            <a:endParaRPr lang="en-US" altLang="ko-KR" sz="88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041266" y="3244334"/>
            <a:ext cx="3061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 latinLnBrk="0"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안드로이드</a:t>
            </a:r>
            <a:r>
              <a:rPr lang="ko-KR" altLang="en-US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 데모프로그램 </a:t>
            </a:r>
            <a:r>
              <a:rPr lang="en-US" altLang="ko-KR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 </a:t>
            </a:r>
            <a:r>
              <a:rPr lang="ko-KR" altLang="en-US" dirty="0" smtClean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참조</a:t>
            </a:r>
            <a:endParaRPr lang="en-US" altLang="ko-KR" dirty="0" smtClean="0"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251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839</TotalTime>
  <Words>469</Words>
  <Application>Microsoft Office PowerPoint</Application>
  <PresentationFormat>화면 슬라이드 쇼(4:3)</PresentationFormat>
  <Paragraphs>79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0" baseType="lpstr">
      <vt:lpstr>굴림</vt:lpstr>
      <vt:lpstr>Arial</vt:lpstr>
      <vt:lpstr>나눔고딕 ExtraBold</vt:lpstr>
      <vt:lpstr>나눔바른고딕</vt:lpstr>
      <vt:lpstr>나눔고딕</vt:lpstr>
      <vt:lpstr>배달의민족 한나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NSM</dc:creator>
  <cp:lastModifiedBy>강동훈</cp:lastModifiedBy>
  <cp:revision>185</cp:revision>
  <dcterms:created xsi:type="dcterms:W3CDTF">2014-05-20T10:28:59Z</dcterms:created>
  <dcterms:modified xsi:type="dcterms:W3CDTF">2016-12-11T15:47:43Z</dcterms:modified>
</cp:coreProperties>
</file>