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66" r:id="rId8"/>
    <p:sldId id="259" r:id="rId9"/>
    <p:sldId id="269" r:id="rId10"/>
    <p:sldId id="270" r:id="rId11"/>
    <p:sldId id="279" r:id="rId12"/>
    <p:sldId id="273" r:id="rId13"/>
    <p:sldId id="260" r:id="rId14"/>
    <p:sldId id="278" r:id="rId15"/>
    <p:sldId id="261" r:id="rId16"/>
    <p:sldId id="271" r:id="rId17"/>
    <p:sldId id="277" r:id="rId18"/>
    <p:sldId id="274" r:id="rId19"/>
    <p:sldId id="276" r:id="rId20"/>
    <p:sldId id="262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419" autoAdjust="0"/>
  </p:normalViewPr>
  <p:slideViewPr>
    <p:cSldViewPr snapToGrid="0">
      <p:cViewPr varScale="1">
        <p:scale>
          <a:sx n="64" d="100"/>
          <a:sy n="6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68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F2B-8AF1-43EC-B370-FCA2CA48B92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3" y="1049665"/>
            <a:ext cx="9879495" cy="2117920"/>
          </a:xfrm>
        </p:spPr>
        <p:txBody>
          <a:bodyPr>
            <a:noAutofit/>
          </a:bodyPr>
          <a:lstStyle/>
          <a:p>
            <a:pPr algn="l"/>
            <a:r>
              <a:rPr lang="th-TH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"/>
    </mc:Choice>
    <mc:Fallback>
      <p:transition spd="slow" advTm="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50" y="1043000"/>
            <a:ext cx="8288960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English-Malayalam Cross-Lingual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Information Retrieval – an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2243D-A301-F5B9-F9B6-740D7BE4E3A2}"/>
              </a:ext>
            </a:extLst>
          </p:cNvPr>
          <p:cNvSpPr txBox="1"/>
          <p:nvPr/>
        </p:nvSpPr>
        <p:spPr>
          <a:xfrm>
            <a:off x="969729" y="1853923"/>
            <a:ext cx="80748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งานวิจัยนี้นำเสนอระบบค้นคืนสารสนเทศข้ามภาษาอังกฤษ-มาลายาลัม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ที่รองรับการสืบค้นทั้งภาษาเดียวและข้ามภาษา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โดยใช้พจนานุกรมอังกฤษ-มาลายาลัมที่พัฒนาขึ้นเอง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พร้อมด้วยเทคนิคการประมวลผลคำ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การแปลงรากศัพท์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ระบบใช้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Vector Space Model (VSM)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ในการจัดอันดับเอกสาร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ประเมินด้วยคำถาม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25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และแสดงผลลัพธ์ที่มีประสิทธิภาพใกล้เคียงกันระหว่างการสืบค้นภาษาเดียวและข้ามภาษา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งานวิจัยนี้ยืนยันถึงความเป็นไปได้ในการพัฒนาระบบ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CLIR สำหรับภาษาอังกฤษและมาลายาลัมภายในระยะเวลาอันสั้นด้วยทรัพยากรภาษาที่เหมาะสม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45DC-21DB-D13B-EC1B-3D21F7FE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75" y="804612"/>
            <a:ext cx="2565841" cy="51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38AC-B7A7-4FC4-3450-3F2C9745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4284-6B36-6D29-D6D3-9934F7E4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42AEF-84B3-B3DE-A706-A9C6258A37E1}"/>
              </a:ext>
            </a:extLst>
          </p:cNvPr>
          <p:cNvSpPr txBox="1">
            <a:spLocks/>
          </p:cNvSpPr>
          <p:nvPr/>
        </p:nvSpPr>
        <p:spPr>
          <a:xfrm>
            <a:off x="1083366" y="1080744"/>
            <a:ext cx="8683486" cy="456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Cross-Lingual Information Retrieval Model for Vietnamese-English Web Sites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20CA7-6AEC-D0E1-D910-5034E1541D18}"/>
              </a:ext>
            </a:extLst>
          </p:cNvPr>
          <p:cNvSpPr txBox="1"/>
          <p:nvPr/>
        </p:nvSpPr>
        <p:spPr>
          <a:xfrm>
            <a:off x="1311964" y="1712270"/>
            <a:ext cx="753386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งานวิจัยนี้นำเสนอโมเดลระบบการสืบค้นข้อมูลข้ามภาษา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สำหรับเว็บไซต์สองภาษาที่รองรับภาษาเวียดนามและอังกฤษ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ระบบนี้ประกอบด้วย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ส่วนหลัก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Crawler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สำหรับรวบรวมข้อมูล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Translated Document Identifying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เพื่อระบุหน้าเว็บคู่แปล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รองรับการสืบค้นข้อมูล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โมเดลนี้ช่วยลดการประมวลผลซ้ำ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และเพิ่มความแม่นยำในการค้นหาโดยใช้ผลการระบุหน้าเว็บคู่แปล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ข้อจำกัดคือจำนวนเว็บไซต์สองภาษาในปัจจุบันยังน้อย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AA10B-A987-85D5-1D75-78AED6F8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99" y="1868558"/>
            <a:ext cx="2482488" cy="46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68585-E26D-5722-CBF7-0595783CC1B2}"/>
              </a:ext>
            </a:extLst>
          </p:cNvPr>
          <p:cNvSpPr/>
          <p:nvPr/>
        </p:nvSpPr>
        <p:spPr>
          <a:xfrm>
            <a:off x="5565913" y="86139"/>
            <a:ext cx="2232991" cy="43268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C862F-FE77-A8E9-59BE-D23708D2F147}"/>
              </a:ext>
            </a:extLst>
          </p:cNvPr>
          <p:cNvSpPr/>
          <p:nvPr/>
        </p:nvSpPr>
        <p:spPr>
          <a:xfrm>
            <a:off x="3776870" y="1537252"/>
            <a:ext cx="1431234" cy="28757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891C-DB12-6148-23C0-52C49D32568A}"/>
              </a:ext>
            </a:extLst>
          </p:cNvPr>
          <p:cNvSpPr/>
          <p:nvPr/>
        </p:nvSpPr>
        <p:spPr>
          <a:xfrm>
            <a:off x="4565374" y="4651513"/>
            <a:ext cx="1298713" cy="15703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B1C73-2ABA-5434-6689-1395EF96775C}"/>
              </a:ext>
            </a:extLst>
          </p:cNvPr>
          <p:cNvSpPr/>
          <p:nvPr/>
        </p:nvSpPr>
        <p:spPr>
          <a:xfrm>
            <a:off x="6182139" y="3816626"/>
            <a:ext cx="1258957" cy="3776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AE6-9FDB-6D76-6B0E-C6264EEC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AE72-8B1A-FCBF-5005-9BDAA98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0722-60F0-6EDD-5264-486EAB47FFD8}"/>
              </a:ext>
            </a:extLst>
          </p:cNvPr>
          <p:cNvSpPr txBox="1"/>
          <p:nvPr/>
        </p:nvSpPr>
        <p:spPr>
          <a:xfrm>
            <a:off x="743463" y="1243786"/>
            <a:ext cx="96350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ช่วยสร้าง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Set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สำหรับคำศัพท์ในหมวดเดียวกันที่มีความหมายเหมือนกันทั้งภาษาไทยและอังกฤษรวมทั้งตัวย่อถ้ามี และให้จัดผลลัพธ์ในรูปแบบที่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เช่น ก๊าซหุงต้ม,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LPG, Liquified Petroleum Gas </a:t>
            </a:r>
            <a:endParaRPr lang="en-US" sz="2600" dirty="0"/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22FE7E-3D46-36DB-C12A-6E8863EF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7" y="3154133"/>
            <a:ext cx="4530780" cy="332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492AD-BF1E-02C6-096F-CCAB5F99B93F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6EC10-7FB2-E686-4DFF-0D5514C7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9" y="2366356"/>
            <a:ext cx="1851820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4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D6ED-85DE-7C76-F01E-D7A23ACA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CE0CB-AE02-4480-4AA9-625A943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D7EE-C334-F32C-B758-8F9EEA906C8E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Daily Batch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EA4766-2A65-BA66-2737-691048A9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69" y="3748179"/>
            <a:ext cx="9183504" cy="2650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6C3AD-6F98-819E-7866-C4592AD9FE51}"/>
              </a:ext>
            </a:extLst>
          </p:cNvPr>
          <p:cNvSpPr txBox="1"/>
          <p:nvPr/>
        </p:nvSpPr>
        <p:spPr>
          <a:xfrm>
            <a:off x="1459396" y="1336119"/>
            <a:ext cx="86652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pipeline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ของการดึงขอข้อมูลจากเว็บไซต์ของ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องค์การบริหารจัดการก๊าซเรือนกระจก โดยจะแบ่งการทำงานออกเป็น </a:t>
            </a:r>
            <a:r>
              <a:rPr lang="en-US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2 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ส่วนใหญ่ๆคือการนำข้อมูลที่ได้มาจากองค์การบริหารจัดการก๊าซเรือนกระจก มาประมวลผล</a:t>
            </a:r>
            <a:endParaRPr lang="en-US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จากนั้นอัปเดตข้อมูลในกรณีที่ข้อมูลเกิดการเปลี่ยนแปลงค่าสัมประสิทธิ์การปล่อยก๊าซเรือนกระจก</a:t>
            </a:r>
            <a:endParaRPr lang="th-TH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4C811-246A-ABE4-893E-F439978B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62" y="517533"/>
            <a:ext cx="1890833" cy="35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225-91C0-5FCA-C4B5-D6F6F34C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EDEBF-E45E-4A38-4E80-4B2F47E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23E2E-E3FD-F715-7D52-A15C917701D5}"/>
              </a:ext>
            </a:extLst>
          </p:cNvPr>
          <p:cNvSpPr txBox="1"/>
          <p:nvPr/>
        </p:nvSpPr>
        <p:spPr>
          <a:xfrm>
            <a:off x="838566" y="706468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Elasticsearch Index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BC7514-D6B8-B484-AC2A-C54D893B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37033"/>
              </p:ext>
            </p:extLst>
          </p:nvPr>
        </p:nvGraphicFramePr>
        <p:xfrm>
          <a:off x="1544355" y="1508816"/>
          <a:ext cx="7931942" cy="282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545">
                  <a:extLst>
                    <a:ext uri="{9D8B030D-6E8A-4147-A177-3AD203B41FA5}">
                      <a16:colId xmlns:a16="http://schemas.microsoft.com/office/drawing/2014/main" val="1172491918"/>
                    </a:ext>
                  </a:extLst>
                </a:gridCol>
                <a:gridCol w="5190397">
                  <a:extLst>
                    <a:ext uri="{9D8B030D-6E8A-4147-A177-3AD203B41FA5}">
                      <a16:colId xmlns:a16="http://schemas.microsoft.com/office/drawing/2014/main" val="1445235016"/>
                    </a:ext>
                  </a:extLst>
                </a:gridCol>
              </a:tblGrid>
              <a:tr h="29517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องค์ประกอบหลัก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0459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หน่วยข้อมูลพื้นฐานใน </a:t>
                      </a:r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Elasticsearch (JSON Format)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63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กลุ่มของ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Documents </a:t>
                      </a:r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ที่ใช้เก็บข้อมูล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939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Shards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แบ่งข้อมูลเป็นส่วนย่อยเพื่อกระจายโหลด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561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กำหนดโครงสร้างข้อมูล เช่น ประเภทของฟิลด์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8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Analyzers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ช่วยตัดคำและจัดรูปแบบข้อมูล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245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Inverted Index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โครงสร้างข้อมูลที่ช่วยค้นหาข้อมูลเร็วขึ้น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45528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1AA5FC1-C641-5E92-09C9-87E7A968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68" y="1123377"/>
            <a:ext cx="2265327" cy="42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FC83-F9D8-BCAA-E71B-C76D952F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17958-9412-0170-3629-7E57BA92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C4DC6-51FC-BA29-9735-4B18572F930F}"/>
              </a:ext>
            </a:extLst>
          </p:cNvPr>
          <p:cNvGrpSpPr/>
          <p:nvPr/>
        </p:nvGrpSpPr>
        <p:grpSpPr>
          <a:xfrm>
            <a:off x="1129705" y="890008"/>
            <a:ext cx="10114075" cy="4786306"/>
            <a:chOff x="1129705" y="890008"/>
            <a:chExt cx="10114075" cy="4786306"/>
          </a:xfrm>
        </p:grpSpPr>
        <p:pic>
          <p:nvPicPr>
            <p:cNvPr id="2" name="Picture 1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50E3AFA-AF90-A00D-D3E4-85224ECFB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705" y="890008"/>
              <a:ext cx="5327852" cy="4786306"/>
            </a:xfrm>
            <a:prstGeom prst="rect">
              <a:avLst/>
            </a:prstGeom>
          </p:spPr>
        </p:pic>
        <p:pic>
          <p:nvPicPr>
            <p:cNvPr id="5" name="Picture 4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1E4ACCC-1224-B95E-FB0B-F3ED51F54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354" y="1421104"/>
              <a:ext cx="4104426" cy="372411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6633C8-E295-2829-6D73-89560273CAC1}"/>
                </a:ext>
              </a:extLst>
            </p:cNvPr>
            <p:cNvSpPr/>
            <p:nvPr/>
          </p:nvSpPr>
          <p:spPr>
            <a:xfrm>
              <a:off x="2020957" y="1421104"/>
              <a:ext cx="2637182" cy="546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9F256-1F08-0A10-2EEA-4440EDA06EA7}"/>
                </a:ext>
              </a:extLst>
            </p:cNvPr>
            <p:cNvSpPr/>
            <p:nvPr/>
          </p:nvSpPr>
          <p:spPr>
            <a:xfrm>
              <a:off x="4378061" y="4923778"/>
              <a:ext cx="1717939" cy="221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E40844-7FCF-D8F6-B982-7B73A0EA3801}"/>
                </a:ext>
              </a:extLst>
            </p:cNvPr>
            <p:cNvSpPr/>
            <p:nvPr/>
          </p:nvSpPr>
          <p:spPr>
            <a:xfrm>
              <a:off x="2020956" y="2009058"/>
              <a:ext cx="3041373" cy="75402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E66DA3-BB29-DF27-EED1-DB681556E21B}"/>
                </a:ext>
              </a:extLst>
            </p:cNvPr>
            <p:cNvSpPr/>
            <p:nvPr/>
          </p:nvSpPr>
          <p:spPr>
            <a:xfrm>
              <a:off x="4378060" y="3511269"/>
              <a:ext cx="1187853" cy="221439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3FFCF4-DCEB-1DA5-06EC-F20E6CE92C82}"/>
                </a:ext>
              </a:extLst>
            </p:cNvPr>
            <p:cNvSpPr/>
            <p:nvPr/>
          </p:nvSpPr>
          <p:spPr>
            <a:xfrm>
              <a:off x="2020956" y="3094384"/>
              <a:ext cx="1822174" cy="1855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EB071E-0F95-D0EF-27CA-4B9FC89B3AAE}"/>
                </a:ext>
              </a:extLst>
            </p:cNvPr>
            <p:cNvSpPr/>
            <p:nvPr/>
          </p:nvSpPr>
          <p:spPr>
            <a:xfrm>
              <a:off x="1976299" y="4505741"/>
              <a:ext cx="1654797" cy="1855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EE9370-2530-9724-C095-A03AD0B0F1B1}"/>
                </a:ext>
              </a:extLst>
            </p:cNvPr>
            <p:cNvSpPr/>
            <p:nvPr/>
          </p:nvSpPr>
          <p:spPr>
            <a:xfrm>
              <a:off x="7858539" y="1967948"/>
              <a:ext cx="2928731" cy="7156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1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84871-B66B-C89E-CAC2-DC2A44571C85}"/>
              </a:ext>
            </a:extLst>
          </p:cNvPr>
          <p:cNvSpPr/>
          <p:nvPr/>
        </p:nvSpPr>
        <p:spPr>
          <a:xfrm>
            <a:off x="894522" y="1033668"/>
            <a:ext cx="8852451" cy="213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สืบค้นข้อมูลค่าสัมประสิทธิ์การปล่อยก๊าซเรือนกระจกที่รองรับการค้นหาได้ทั้งภาษาไทยและภาษาอังกฤษ เพื่ออำนวยความสะดวกการค้นหาข้อมูลได้อย่างรวดเร็วและถูกต้องตามปีการประเมิน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18285-7358-CD71-6EC7-B816A0E1C336}"/>
              </a:ext>
            </a:extLst>
          </p:cNvPr>
          <p:cNvSpPr/>
          <p:nvPr/>
        </p:nvSpPr>
        <p:spPr>
          <a:xfrm>
            <a:off x="1444488" y="1331843"/>
            <a:ext cx="8488016" cy="894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</a:t>
            </a:r>
            <a:r>
              <a:rPr lang="th-TH" sz="2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EE7A1-0399-D0BF-B905-89F1EC5F0480}"/>
              </a:ext>
            </a:extLst>
          </p:cNvPr>
          <p:cNvSpPr/>
          <p:nvPr/>
        </p:nvSpPr>
        <p:spPr>
          <a:xfrm>
            <a:off x="1444487" y="2454965"/>
            <a:ext cx="8488015" cy="608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B9A0F-426E-435D-0448-A614E8E02AA4}"/>
              </a:ext>
            </a:extLst>
          </p:cNvPr>
          <p:cNvSpPr/>
          <p:nvPr/>
        </p:nvSpPr>
        <p:spPr>
          <a:xfrm>
            <a:off x="1444488" y="3292407"/>
            <a:ext cx="8488014" cy="915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9FB95-6660-F2D9-8432-81D04C25A333}"/>
              </a:ext>
            </a:extLst>
          </p:cNvPr>
          <p:cNvSpPr/>
          <p:nvPr/>
        </p:nvSpPr>
        <p:spPr>
          <a:xfrm>
            <a:off x="1444487" y="4436165"/>
            <a:ext cx="8488013" cy="583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th-TH" sz="26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ประเมินระบบด้วยตัววัดมาตรฐานการค้นคืนสารสนเทศ </a:t>
            </a:r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.ประโยชน์ที่คาดว่าจะได้รับ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6646E-9222-9572-1334-FDB6DAE0228D}"/>
              </a:ext>
            </a:extLst>
          </p:cNvPr>
          <p:cNvSpPr txBox="1"/>
          <p:nvPr/>
        </p:nvSpPr>
        <p:spPr>
          <a:xfrm>
            <a:off x="800992" y="1699825"/>
            <a:ext cx="85815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ซึ่งช่วยให้การเข้าถึงข้อมูลเป็นไปอย่างมีประสิทธิภาพยิ่งขึ้นอีกทั้งช่วยให้ธุรกิจ โดยเฉพาะกลุ่มธุระกิจขนาดเล็ก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(SME)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สามารถปรับตัวให้เข้ากับมาตรฐานด้านสิ่งแวดล้อมได้อย่างมีประสิทธิภาพ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3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7.ประโยชน์ที่คาดว่าจะได้รับ</a:t>
            </a:r>
            <a:endParaRPr lang="en-US" sz="3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A091D-5B00-B196-40CC-89B2216C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3637090"/>
            <a:ext cx="7567316" cy="168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AAEDB-C3BD-99D2-679A-11B956AA0D00}"/>
              </a:ext>
            </a:extLst>
          </p:cNvPr>
          <p:cNvSpPr txBox="1"/>
          <p:nvPr/>
        </p:nvSpPr>
        <p:spPr>
          <a:xfrm>
            <a:off x="9879658" y="6581001"/>
            <a:ext cx="2506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https://circularmaterialhub.com/Calculate.php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C5E321-F99B-C738-74DC-892A49AB50AD}"/>
              </a:ext>
            </a:extLst>
          </p:cNvPr>
          <p:cNvSpPr/>
          <p:nvPr/>
        </p:nvSpPr>
        <p:spPr>
          <a:xfrm>
            <a:off x="851452" y="1086551"/>
            <a:ext cx="10489095" cy="2134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b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H Sarabun New" panose="020B0500040200020003" pitchFamily="34" charset="-34"/>
              <a:ea typeface="Angsana New" panose="02020603050405020304" pitchFamily="18" charset="-34"/>
              <a:cs typeface="TH Sarabun New" panose="020B0500040200020003" pitchFamily="34" charset="-34"/>
            </a:endParaRPr>
          </a:p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</a:t>
            </a:r>
            <a:r>
              <a:rPr lang="th-TH" sz="2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 </a:t>
            </a:r>
            <a:r>
              <a:rPr lang="th-TH" sz="2600" b="0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ก๊าซไนตรัสออกไซด์ (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N2O) 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มีความสำคัญต่อการประเมินคาร์บอนฟุตพรินต์เป็นอย่างมาก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744C3-7BF3-72CA-ED27-6F02F5D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04" y="2458910"/>
            <a:ext cx="7890566" cy="401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7494104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6F04A-C49B-00F9-5CA2-15B34FFC3E8F}"/>
              </a:ext>
            </a:extLst>
          </p:cNvPr>
          <p:cNvSpPr/>
          <p:nvPr/>
        </p:nvSpPr>
        <p:spPr>
          <a:xfrm>
            <a:off x="660953" y="721180"/>
            <a:ext cx="10484126" cy="1629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เนื่องจากการค้นหา</a:t>
            </a:r>
            <a:r>
              <a:rPr lang="th-TH" sz="2600" b="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ค่าสัมประสิทธิ์การปล่อยก๊าซเรือนกระจกบนเว็บไซต์ของ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34D6-A454-FD07-1E41-70A92FD0FA04}"/>
              </a:ext>
            </a:extLst>
          </p:cNvPr>
          <p:cNvSpPr txBox="1"/>
          <p:nvPr/>
        </p:nvSpPr>
        <p:spPr>
          <a:xfrm>
            <a:off x="637538" y="922774"/>
            <a:ext cx="101762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การค้นคืนสารสนเทศข้ามภาษา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 - CLIR)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เป็นเทคนิคที่ช่วยให้ผู้ใช้สามารถค้นหาข้อมูลโดยใช้ภาษาใดภาษาหนึ่ง แต่ยังสามารถดึงข้อมูลจากเอกสารที่เขียนในภาษาอื่น ๆ ได้ โดยไม่จำเป็นต้องแปลข้อความทั้งหมดด้วยตนเอง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โดยจะสร้างคลังคำพ้อง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ที่จับคู่คำหรือวลีสำคัญในภาษาไทยและภาษาอังกฤษ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ขั้นตอนการทำงาน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&amp; Normalization: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แยกคำในภาษาไทยและภาษาอังกฤษเพื่อให้ระบบเข้าใจคำที่ต้องการค้นหา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ขยายคำค้นโดยใช้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LPG ↔ Liquified Petroleum Gas ↔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ก๊าซหุงต้ม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&amp; Searching: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จัดเก็บข้อมูลและกำหนดให้ค้นหาผ่านชุดคำพ้อง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15C59-94CF-51FD-EFDA-7656E8FF6745}"/>
              </a:ext>
            </a:extLst>
          </p:cNvPr>
          <p:cNvSpPr txBox="1"/>
          <p:nvPr/>
        </p:nvSpPr>
        <p:spPr>
          <a:xfrm>
            <a:off x="1188720" y="1114475"/>
            <a:ext cx="932025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คือกระบวนการแบ่งข้อความออกเป็นหน่วยย่อย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Tokens)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คำ วลี หรืออักขระ ซึ่งช่วยให้ระบบสามารถวิเคราะห์และทำการค้นหาได้อย่างถูกต้อง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F77C34-317A-8EF5-7461-CD125CFE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96846"/>
              </p:ext>
            </p:extLst>
          </p:nvPr>
        </p:nvGraphicFramePr>
        <p:xfrm>
          <a:off x="1582144" y="2217419"/>
          <a:ext cx="8926830" cy="1360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587">
                  <a:extLst>
                    <a:ext uri="{9D8B030D-6E8A-4147-A177-3AD203B41FA5}">
                      <a16:colId xmlns:a16="http://schemas.microsoft.com/office/drawing/2014/main" val="1484653792"/>
                    </a:ext>
                  </a:extLst>
                </a:gridCol>
                <a:gridCol w="4234243">
                  <a:extLst>
                    <a:ext uri="{9D8B030D-6E8A-4147-A177-3AD203B41FA5}">
                      <a16:colId xmlns:a16="http://schemas.microsoft.com/office/drawing/2014/main" val="2531270714"/>
                    </a:ext>
                  </a:extLst>
                </a:gridCol>
              </a:tblGrid>
              <a:tr h="453556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ข้อความต้นฉบับ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ผลลัพธ์ของ </a:t>
                      </a:r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Tokenization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54503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"ก๊าซเรือนกระจกสูงขึ้น"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["ก๊าซเรือนกระจก", "สูง", "ขึ้น"]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004710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"การค้นคืนสารสนเทศข้ามภาษา"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["การ", "ค้นคืน", "สารสนเทศ", "ข้าม", "ภาษา"]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7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E25F58-432E-A813-4F19-47744B02BD30}"/>
              </a:ext>
            </a:extLst>
          </p:cNvPr>
          <p:cNvSpPr txBox="1"/>
          <p:nvPr/>
        </p:nvSpPr>
        <p:spPr>
          <a:xfrm>
            <a:off x="1450670" y="3848605"/>
            <a:ext cx="96215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สำหรับภาษาไทยการตัดคำเป็นเรื่องที่ท้าทายเนื่องจาก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ไม่มีการเว้นวรรคระหว่างคำ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เหมือนภาษาอังกฤษ เช่น "ก๊าซเรือนกระจก" ควรจะเป็น 1 คำ แต่ระบบทั่วไปอาจตัดเป็น ["ก๊าซ", "เรือน", "กระจก"] ซึ่งอาจทำให้ผลลัพธ์การค้นหาไม่ถูกต้อง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01BAC23-6BA0-D56F-9DA9-5DC9F83496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2A87-1704-E4E3-C926-3DABF719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BD7DB1-DFA1-D1DB-7B0E-D95C5AEBB32A}"/>
              </a:ext>
            </a:extLst>
          </p:cNvPr>
          <p:cNvSpPr txBox="1"/>
          <p:nvPr/>
        </p:nvSpPr>
        <p:spPr>
          <a:xfrm>
            <a:off x="629920" y="1301095"/>
            <a:ext cx="10959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เป็นตัวตัดคำที่ใช้ </a:t>
            </a:r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International Components for Unicode (ICU)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ซึ่งรองรับการตัดคำในหลายภาษา รวมถึงภาษาไทยโดย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อาศัยกฎทางภาษาศาสตร์และโมเดลสถิติ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แทนการใช้พจนานุกรมแบบตายตัว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FFE-B8E4-7C72-B121-3C021CF8E004}"/>
              </a:ext>
            </a:extLst>
          </p:cNvPr>
          <p:cNvSpPr txBox="1"/>
          <p:nvPr/>
        </p:nvSpPr>
        <p:spPr>
          <a:xfrm>
            <a:off x="558800" y="2379766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หลักการทำงานของ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ใช้กฎทางภาษาศาสตร์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Rule-based Tokenization)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วิเคราะห์โครงสร้างประโยคและบริบทของคำ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รองรับภาษาที่ไม่มีการเว้นวรรค เช่น ภาษาไทย ญี่ปุ่น จีน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ใช้โมเดลสถิติช่วยในการตัดคำ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Statistical Model)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แยกคำโดยดูจากความน่าจะเป็นของการเกิดขึ้นของคำ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หากไม่มีคำในพจนานุกรม ระบบจะพิจารณาความเป็นไปได้ของการเป็นคำ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0FF64A6-ED3D-17B4-DA65-08958F2012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C67CB-50DF-98DA-3D99-1A99487F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BB0F8-B980-13DF-2E5B-30EC72189F4C}"/>
              </a:ext>
            </a:extLst>
          </p:cNvPr>
          <p:cNvSpPr txBox="1"/>
          <p:nvPr/>
        </p:nvSpPr>
        <p:spPr>
          <a:xfrm>
            <a:off x="672592" y="831703"/>
            <a:ext cx="109591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Synonym-based (Dictionary-based) </a:t>
            </a:r>
          </a:p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ใช้คลังคำศัพท์คู่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Bilingual Dictionary)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บรรจุรายการคำพ้องความหมายที่จับคู่คำหรือวลีสำคัญในภาษาไทยและภาษาอังกฤษไว้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คำพ้องความ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Synonyms)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มีความหมายคือคำหรือวลี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กลุ่มคำ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ที่สามารถแทนกันได้ โดยแสดงสิ่งที่เหมือนกันหรือใกล้เคียงกัน แม้ว่าจะมีความแตกต่างเล็กน้อยในบริบท แม้กระทั่งตัวย่อหรือสูตรทางเคมี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43D42A2-4379-81C3-1846-6C538D2CE7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DB622-8336-BF18-0362-FF9D6683C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72101"/>
              </p:ext>
            </p:extLst>
          </p:nvPr>
        </p:nvGraphicFramePr>
        <p:xfrm>
          <a:off x="1844117" y="2595916"/>
          <a:ext cx="7777226" cy="323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0337">
                  <a:extLst>
                    <a:ext uri="{9D8B030D-6E8A-4147-A177-3AD203B41FA5}">
                      <a16:colId xmlns:a16="http://schemas.microsoft.com/office/drawing/2014/main" val="2122894405"/>
                    </a:ext>
                  </a:extLst>
                </a:gridCol>
                <a:gridCol w="4106889">
                  <a:extLst>
                    <a:ext uri="{9D8B030D-6E8A-4147-A177-3AD203B41FA5}">
                      <a16:colId xmlns:a16="http://schemas.microsoft.com/office/drawing/2014/main" val="32628019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English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Thai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95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Agriculture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การเกษตร, เกษตรกรรม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79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Anthracite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ถ่านหินแอนทราไซต์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616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Bagasse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ชานอ้อย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15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Biogas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ก๊าซชีวภาพ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89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Cob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ซังข้าวโพด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966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คาร์บอนไดออกไซด์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71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LPG,  Liquified Petroleum Gas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ก๊าซหุงต้ม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8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6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755C-CF04-5BCA-0F19-82A1613B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3F6AE-0232-D341-120B-F083E28B913F}"/>
              </a:ext>
            </a:extLst>
          </p:cNvPr>
          <p:cNvSpPr txBox="1"/>
          <p:nvPr/>
        </p:nvSpPr>
        <p:spPr>
          <a:xfrm>
            <a:off x="592340" y="86974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เทคโนโลยีและแพลตฟอร์มที่ใช้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E7084-7E50-ECD4-9996-F2DCE1FD540C}"/>
              </a:ext>
            </a:extLst>
          </p:cNvPr>
          <p:cNvSpPr txBox="1"/>
          <p:nvPr/>
        </p:nvSpPr>
        <p:spPr>
          <a:xfrm>
            <a:off x="2693478" y="1558027"/>
            <a:ext cx="957803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มีคุณสมบัติเหมาะสมกับการค้นคืนข้อมูลข้ามภาษา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โดยรองรับการทำงานที่ซับซ้อน เช่น การวิเคราะห์คำพ้องความหมาย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และการค้นหาแบบ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Full-Text 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ได้อย่างมีประสิทธิภาพ</a:t>
            </a:r>
          </a:p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047AA-216F-EE75-8B0B-71FCB5CB91F6}"/>
              </a:ext>
            </a:extLst>
          </p:cNvPr>
          <p:cNvSpPr txBox="1"/>
          <p:nvPr/>
        </p:nvSpPr>
        <p:spPr>
          <a:xfrm>
            <a:off x="2598423" y="3429000"/>
            <a:ext cx="920926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เฟรม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เวิร์กภาษา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ที่มีประสิทธิภาพสูง ใช้งานง่าย ทำให้สามารถสร้าง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REST API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เพื่อเชื่อมต่อระหว่าง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ได้อย่างสะดวก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59C9F-1F20-D847-DA2B-252E3E6C5165}"/>
              </a:ext>
            </a:extLst>
          </p:cNvPr>
          <p:cNvSpPr txBox="1"/>
          <p:nvPr/>
        </p:nvSpPr>
        <p:spPr>
          <a:xfrm>
            <a:off x="2598423" y="5082642"/>
            <a:ext cx="712083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Apache Airflow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แพลตฟอร์มสำหรับการสร้าง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ติดตาม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Workflow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pic>
        <p:nvPicPr>
          <p:cNvPr id="4" name="Picture 3" descr="A colorful circle with a black background&#10;&#10;Description automatically generated">
            <a:extLst>
              <a:ext uri="{FF2B5EF4-FFF2-40B4-BE49-F238E27FC236}">
                <a16:creationId xmlns:a16="http://schemas.microsoft.com/office/drawing/2014/main" id="{663CE4D3-BB06-55F0-A3FD-AC8FAECE4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0" y="1392819"/>
            <a:ext cx="1508795" cy="150879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481668D-3EF4-A6A2-EB2F-9A02A9A6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693478" cy="970599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7CDCD1C-EC37-394F-B0DE-4F6FB694D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" y="4915689"/>
            <a:ext cx="2139061" cy="82634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0428DEA1-F1F7-474F-D382-7014E2890B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70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211ABF73E194F9552777674A819ED" ma:contentTypeVersion="5" ma:contentTypeDescription="Create a new document." ma:contentTypeScope="" ma:versionID="988169cf93fbee5749617ad429756e1b">
  <xsd:schema xmlns:xsd="http://www.w3.org/2001/XMLSchema" xmlns:xs="http://www.w3.org/2001/XMLSchema" xmlns:p="http://schemas.microsoft.com/office/2006/metadata/properties" xmlns:ns3="05f8cd53-000c-42cc-b8f1-6cc2179124ab" targetNamespace="http://schemas.microsoft.com/office/2006/metadata/properties" ma:root="true" ma:fieldsID="05a46acbac201a43f88172d233fa135e" ns3:_="">
    <xsd:import namespace="05f8cd53-000c-42cc-b8f1-6cc2179124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8cd53-000c-42cc-b8f1-6cc2179124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48F46-9B33-48DB-BECB-A211F1066C6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05f8cd53-000c-42cc-b8f1-6cc2179124ab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A3426A-D9CD-4D97-A56B-FC5574F729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55AD6-1987-4420-ACFB-0D631240E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8cd53-000c-42cc-b8f1-6cc217912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1705</TotalTime>
  <Words>1477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TH Sarabun New</vt:lpstr>
      <vt:lpstr>Trebuchet MS</vt:lpstr>
      <vt:lpstr>Wingdings 3</vt:lpstr>
      <vt:lpstr>Facet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PowerPoint Presentation</vt:lpstr>
      <vt:lpstr>PowerPoint Presentation</vt:lpstr>
      <vt:lpstr>PowerPoint Presentation</vt:lpstr>
      <vt:lpstr>PowerPoint Presentation</vt:lpstr>
      <vt:lpstr>3.งานวิจัยที่เกี่ยวข้อง</vt:lpstr>
      <vt:lpstr>3.งานวิจัยที่เกี่ยวข้อง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35</cp:revision>
  <dcterms:created xsi:type="dcterms:W3CDTF">2025-01-28T15:02:59Z</dcterms:created>
  <dcterms:modified xsi:type="dcterms:W3CDTF">2025-01-31T18:08:36Z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0x01010068D211ABF73E194F9552777674A819ED</vt:lpwstr>
  </property>
</Properties>
</file>