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9" r:id="rId7"/>
    <p:sldId id="270" r:id="rId8"/>
    <p:sldId id="260" r:id="rId9"/>
    <p:sldId id="268" r:id="rId10"/>
    <p:sldId id="261" r:id="rId11"/>
    <p:sldId id="267" r:id="rId12"/>
    <p:sldId id="271" r:id="rId13"/>
    <p:sldId id="272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9981-41EF-5E5A-0BFD-E42E3880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99D13-C5C3-D624-A2D7-9A293BE9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F2F1-8644-9EE6-2CB9-3FE4C5D0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D868-E3C9-FBD4-2244-8E7D178F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A449-C011-CDB6-1A36-F0E265D1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FE27-4674-B7D9-9A81-A59F930C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28C6D-C2DE-418E-DF26-924621105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DA36-C8EE-5CD7-4580-D2156E9E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C66E-4E29-900C-13D1-63A3A4DD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01C4-F60D-A374-4C9E-71335E98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B4D13-ED91-9807-E678-6E8A4C700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6A3E7-D96F-8B8D-6FA3-5E3484706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21640-CD12-2C47-9686-059D9479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0523-A3EC-EFBF-21B5-2F25F786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A569-C5BB-C69D-CBFA-919B3932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7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BE16-CB1B-4922-02C0-3FF8D3C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ECC2-47B2-2D1D-0DAF-79589475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B30C-8E86-B2EA-110C-1B99A421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277C-D1F6-A750-988A-6FF051BD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75BC-A0CF-9DCD-ECC9-31EF460C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1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006F-5BAC-4477-30BD-32A50DBB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3594C-D6ED-FC72-1EA7-65CDB2E0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A320-CEAA-BF7C-933D-1374D045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8441C-300C-F989-2367-4E9DB182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234DE-B183-04E1-D740-ECE2C924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2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5262-C656-E074-2F02-A5B38B5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67CC-5234-5986-8265-544F5A9A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0AAF-B2BF-E2B3-79C0-780771F7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8D22C-DFD7-67DE-A1DC-F3026F5C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48202-66C2-A239-CE92-50382864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BA210-6077-AE0B-822D-7A63AB02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8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B287-D0BB-67B1-579B-06693726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F385-FFA0-A7A0-FBE8-48FEB8B9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DB8E-AF19-1B6B-779A-406C121B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11A75-660B-8F24-8EC7-474117768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22B6A-B0EE-D0A4-CCEF-394C666E6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6B171-6A33-15F6-CB6B-3B4709D0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28689-7E14-7E61-D217-3E5F73BE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2A26C-C6FD-26AA-F0CD-10408CA8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E30B-DD3E-56FE-C737-3200F031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495D9-D910-9559-A5DC-FD36B3F0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D48DC-2888-D67F-6C1E-FFEF620E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7EA02-A0ED-0E06-470A-925CF6BE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0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5334A-56B2-96F4-29C8-9609A483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DED52-A2F0-BDC0-0DA0-5B1676BE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669C5-D0A5-7054-4ED6-B9522DEB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4D49-7489-8180-D834-F12F0AB4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C9C4-C1B3-6587-32E7-D9B89C65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90D6F-2E80-5730-F8DA-8A89A7CB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D5DF5-C455-D62B-D65E-684F2C27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0A621-88B6-6B7D-1459-C9EA7BF5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BCE5-0CF7-CC5C-1D52-98837C2B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5C39-32C6-7D22-15FD-2DA492D4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E38BC-1502-3A02-E240-171AC1FDA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56DF-C9FF-4E3C-54E1-F578DA65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B84B6-A608-BAFC-8658-3D2835FD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A85FB-E0F4-E084-6188-19F75CDC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5A05-B356-DDC6-1FAD-70737311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54649-8D82-7194-B192-66253F74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76488-2889-87AB-7D7E-288780003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4376-839E-F609-2682-62A51D48C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E6F2B-8AF1-43EC-B370-FCA2CA48B92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BAF0-056E-1E1B-2114-6C7395BB5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D747-F2C0-47FF-9EA5-27FA94699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8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B8DE-168A-BCD2-9E04-0F47F8FA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4"/>
            <a:ext cx="9660835" cy="1554576"/>
          </a:xfrm>
        </p:spPr>
        <p:txBody>
          <a:bodyPr>
            <a:noAutofit/>
          </a:bodyPr>
          <a:lstStyle/>
          <a:p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โปรแกรมค้นหาข้ามภาษาสำหรับค้นคืนค่าสัมประสิทธิ์การปล่อยก๊าซเรือนกระจก</a:t>
            </a:r>
            <a:b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</a:br>
            <a:b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 CROSS-LINGUAL SEARCH ENGINE FOR RETRIEVAL OF GREEN HOUSE GAS EMISSION FACTOR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878871-091C-A49B-13BE-8A6AB04EE0E7}"/>
              </a:ext>
            </a:extLst>
          </p:cNvPr>
          <p:cNvSpPr txBox="1">
            <a:spLocks/>
          </p:cNvSpPr>
          <p:nvPr/>
        </p:nvSpPr>
        <p:spPr>
          <a:xfrm>
            <a:off x="773723" y="3581400"/>
            <a:ext cx="36463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 นายณฐพจน์ หนูวงษ์</a:t>
            </a: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รหัสนิสิต 6770233221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083017-318E-A10B-1098-1E1AFA831D60}"/>
              </a:ext>
            </a:extLst>
          </p:cNvPr>
          <p:cNvSpPr txBox="1">
            <a:spLocks/>
          </p:cNvSpPr>
          <p:nvPr/>
        </p:nvSpPr>
        <p:spPr>
          <a:xfrm>
            <a:off x="656492" y="4749375"/>
            <a:ext cx="69517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นิสิตปริญญาโท สาขาสาขาวิชาวิทยาศาสตร์คอมพิวเตอร์ ภาคนอกเวลาราชการ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รศ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ญาใจ ลิ่มปิยะกรณ์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060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F650-62D9-E0E0-516A-1E25BDA2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B996D-D2AE-61F0-67BE-EE965AABA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dirty="0"/>
          </a:p>
        </p:txBody>
      </p:sp>
      <p:pic>
        <p:nvPicPr>
          <p:cNvPr id="6" name="Picture 5" descr="A diagram of a process flow&#10;&#10;Description automatically generated">
            <a:extLst>
              <a:ext uri="{FF2B5EF4-FFF2-40B4-BE49-F238E27FC236}">
                <a16:creationId xmlns:a16="http://schemas.microsoft.com/office/drawing/2014/main" id="{09D96476-F58F-2AD6-9F41-2A649C4C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42" y="0"/>
            <a:ext cx="4563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2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4EB66-4550-7F92-4587-E48C4C05D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27098-84DE-6EC4-8983-EADC08252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242B4-E5F3-45B4-2D49-EBF61446C3CC}"/>
              </a:ext>
            </a:extLst>
          </p:cNvPr>
          <p:cNvSpPr txBox="1"/>
          <p:nvPr/>
        </p:nvSpPr>
        <p:spPr>
          <a:xfrm>
            <a:off x="1073572" y="919387"/>
            <a:ext cx="963506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ทำไมถึงเลือก </a:t>
            </a:r>
            <a:r>
              <a:rPr lang="en-US" dirty="0" err="1"/>
              <a:t>elasticsearch</a:t>
            </a:r>
            <a:endParaRPr lang="th-TH" dirty="0"/>
          </a:p>
          <a:p>
            <a:endParaRPr lang="th-TH" dirty="0"/>
          </a:p>
          <a:p>
            <a:r>
              <a:rPr lang="en-US" dirty="0"/>
              <a:t>Elasticsearch </a:t>
            </a:r>
            <a:r>
              <a:rPr lang="th-TH" dirty="0"/>
              <a:t>มีคุณสมบัติเหมาะสมกับการค้นคืนข้อมูลข้ามภาษา (</a:t>
            </a:r>
            <a:r>
              <a:rPr lang="en-US" dirty="0"/>
              <a:t>Cross-Lingual Information Retrieval - CLIR) </a:t>
            </a:r>
            <a:r>
              <a:rPr lang="th-TH" dirty="0"/>
              <a:t>และรองรับการทำงานที่ซับซ้อน เช่น การวิเคราะห์คำพ้องความหมาย (</a:t>
            </a:r>
            <a:r>
              <a:rPr lang="en-US" dirty="0"/>
              <a:t>Synonym Matching) </a:t>
            </a:r>
            <a:r>
              <a:rPr lang="th-TH" dirty="0"/>
              <a:t>และการค้นหาแบบ </a:t>
            </a:r>
            <a:r>
              <a:rPr lang="en-US" dirty="0"/>
              <a:t>Full-Text Search </a:t>
            </a:r>
            <a:r>
              <a:rPr lang="th-TH" dirty="0"/>
              <a:t>ได้อย่างมีประสิทธิภาพ</a:t>
            </a:r>
          </a:p>
          <a:p>
            <a:endParaRPr lang="th-TH" dirty="0"/>
          </a:p>
          <a:p>
            <a:endParaRPr lang="th-TH" dirty="0"/>
          </a:p>
          <a:p>
            <a:r>
              <a:rPr lang="th-TH" dirty="0"/>
              <a:t>การสร้าง </a:t>
            </a:r>
            <a:r>
              <a:rPr lang="en-US" dirty="0"/>
              <a:t>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4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5BAE6-9FDB-6D76-6B0E-C6264EEC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AEAE72-8B1A-FCBF-5005-9BDAA988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F0722-60F0-6EDD-5264-486EAB47FFD8}"/>
              </a:ext>
            </a:extLst>
          </p:cNvPr>
          <p:cNvSpPr txBox="1"/>
          <p:nvPr/>
        </p:nvSpPr>
        <p:spPr>
          <a:xfrm>
            <a:off x="931332" y="726347"/>
            <a:ext cx="9635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LLM </a:t>
            </a:r>
            <a:r>
              <a:rPr lang="th-TH" dirty="0"/>
              <a:t>สร้าง </a:t>
            </a:r>
            <a:r>
              <a:rPr lang="en-US" dirty="0"/>
              <a:t>synonyms  </a:t>
            </a:r>
          </a:p>
        </p:txBody>
      </p:sp>
    </p:spTree>
    <p:extLst>
      <p:ext uri="{BB962C8B-B14F-4D97-AF65-F5344CB8AC3E}">
        <p14:creationId xmlns:p14="http://schemas.microsoft.com/office/powerpoint/2010/main" val="96124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6926-3218-A31D-08AC-1FAD39979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4CF0B-DEDC-DA25-53DC-BD0D39662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16C4E-EE66-D632-BD92-730481C16F83}"/>
              </a:ext>
            </a:extLst>
          </p:cNvPr>
          <p:cNvSpPr txBox="1"/>
          <p:nvPr/>
        </p:nvSpPr>
        <p:spPr>
          <a:xfrm>
            <a:off x="931332" y="726347"/>
            <a:ext cx="9635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Airflow </a:t>
            </a:r>
          </a:p>
        </p:txBody>
      </p:sp>
    </p:spTree>
    <p:extLst>
      <p:ext uri="{BB962C8B-B14F-4D97-AF65-F5344CB8AC3E}">
        <p14:creationId xmlns:p14="http://schemas.microsoft.com/office/powerpoint/2010/main" val="281620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287E4-A4B1-07C7-28DF-0A95D944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43B07-88F5-E8BA-C77B-63B9F7D49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D47D1-4A63-BE3B-A468-14CD997770D1}"/>
              </a:ext>
            </a:extLst>
          </p:cNvPr>
          <p:cNvSpPr txBox="1"/>
          <p:nvPr/>
        </p:nvSpPr>
        <p:spPr>
          <a:xfrm>
            <a:off x="609600" y="1406435"/>
            <a:ext cx="1131146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พัฒนาระบบสืบค้นข้อมูลค่าการปล่อยก๊าซเรือนกระจกที่รองรับการค้นหาได้ทั้งภาษาไทยและภาษาอังกฤษ (Cross-lingual)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เพื่ออำนวยความสะดวกสามารถเข้าถึงเอกสาร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Emission Factors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ที่มีอยู่ได้อย่างรวดเร็ว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846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9706-BA24-A2E7-B363-2ACFA8B81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F514D-63E9-302C-EBB3-9CE0A03B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6FBAA-409E-D7F4-09E1-D435566FBD67}"/>
              </a:ext>
            </a:extLst>
          </p:cNvPr>
          <p:cNvSpPr txBox="1"/>
          <p:nvPr/>
        </p:nvSpPr>
        <p:spPr>
          <a:xfrm>
            <a:off x="1032933" y="1397337"/>
            <a:ext cx="1062566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1.ใช้ข้อมูล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ค่าการปล่อยก๊าซเรือนกระจก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(Emission Factors)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ที่เผยแพร่โดย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องค์การมหาชน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2.ออกแบบให้สืบค้นได้ทั้งภาษาไทยและอังกฤษด้วย Synonym-based Approach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ระบบสืบค้นที่ยืดหยุ่นสามารถอัปเดตข้อมูลได้อัตโนอัติเมื่อองค์การบริหารจัดการก๊าซเรือนกระจกมีการเปลี่ยนแปลงข้อมูล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4.ประเมินระบบด้วยตัวชี้วัดมาตรฐาน (Precision, Recall) และตรวจสอบความเหมาะสมในการใช้งานจริงสำหรับผู้ใช้ที่มีพื้นฐานต่างกัน</a:t>
            </a:r>
          </a:p>
        </p:txBody>
      </p:sp>
    </p:spTree>
    <p:extLst>
      <p:ext uri="{BB962C8B-B14F-4D97-AF65-F5344CB8AC3E}">
        <p14:creationId xmlns:p14="http://schemas.microsoft.com/office/powerpoint/2010/main" val="242757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00C5B-5554-33BB-7385-8CCBE66E3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043D9-AC7C-2AB8-C9AF-E49320A71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7.ขั้นตอนการดำเนินงาน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CC8C7-080B-9BCC-0B02-6CC2E1C86B78}"/>
              </a:ext>
            </a:extLst>
          </p:cNvPr>
          <p:cNvSpPr txBox="1"/>
          <p:nvPr/>
        </p:nvSpPr>
        <p:spPr>
          <a:xfrm>
            <a:off x="1077383" y="1185670"/>
            <a:ext cx="615103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1.ศึกษาค้นคว้าทฤษฎีและงานวิจัยที่เกี่ยวข้อง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2.จัดเตรียมข้อมูล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3.สร้างและปรับแต่งประสิทธิภาพโปรแกรม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4.ทดสอบและประเมินผล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5.วิเคราะห์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สรุปผลการดำเนินงาน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6.เรียบเรียงและจัดทำบทความวิจัย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7.จัดทำวิทยานิพนธ์</a:t>
            </a:r>
          </a:p>
        </p:txBody>
      </p:sp>
    </p:spTree>
    <p:extLst>
      <p:ext uri="{BB962C8B-B14F-4D97-AF65-F5344CB8AC3E}">
        <p14:creationId xmlns:p14="http://schemas.microsoft.com/office/powerpoint/2010/main" val="119815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8A5F-FEA3-53F0-BCF1-9547F0D0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059E-BCFA-3F85-814B-A6192D4EA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8.ประโยชน์ที่คาดว่าจะได้รับ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70AA0-53F5-1C85-E7E1-FB19975B8AD7}"/>
              </a:ext>
            </a:extLst>
          </p:cNvPr>
          <p:cNvSpPr txBox="1"/>
          <p:nvPr/>
        </p:nvSpPr>
        <p:spPr>
          <a:xfrm>
            <a:off x="662516" y="1319367"/>
            <a:ext cx="1062355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ืบค้นข้ามภาษาที่ใช้งานจริงช่วยให้ผู้ใช้สามารถค้นหาข้อมูลค่าสัมประสิทธิ์การปล่อยก๊าซเรือนกระจกได้อย่างสะดวก โดยไม่ถูกจำกัดด้วยภาษา ซึ่งช่วยให้การเข้าถึงข้อมูลเป็นไปอย่างมีประสิทธิภาพยิ่งขึ้น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นอกจากนี้ ระบบยังช่วยส่งเสริมการวิจัยและการศึกษา โดยเปิดโอกาสให้นักวิจัย นักศึกษา หน่วยงานภาครัฐและเอกชน สามารถสืบค้นข้อมูลทั้งภาษาไทยและภาษาอังกฤษได้ง่ายขึ้น ทำให้การแลกเปลี่ยนและการใช้ข้อมูลมีความราบรื่นมากขึ้น</a:t>
            </a:r>
          </a:p>
        </p:txBody>
      </p:sp>
    </p:spTree>
    <p:extLst>
      <p:ext uri="{BB962C8B-B14F-4D97-AF65-F5344CB8AC3E}">
        <p14:creationId xmlns:p14="http://schemas.microsoft.com/office/powerpoint/2010/main" val="338538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35ACE-2DE8-4B16-AC24-9AF103C3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1DCE-0DFD-EBDE-E085-A6EF6DBB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3254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Outline</a:t>
            </a:r>
            <a:b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2.ทฤษฎีที่เกี่ยวข้อง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3.งานวิจัยที่เกี่ยวข้อง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7.ขั้นตอนการดำเนินงาน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8.ประโยชน์ที่คาดว่าจะได้รับ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890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8805A-9238-A967-5619-C437FD21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AA3E8-65F2-863A-13CB-AD150869E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CD080-EEC8-FC17-CAD7-F1A041DBEDE6}"/>
              </a:ext>
            </a:extLst>
          </p:cNvPr>
          <p:cNvSpPr txBox="1"/>
          <p:nvPr/>
        </p:nvSpPr>
        <p:spPr>
          <a:xfrm>
            <a:off x="805066" y="1528140"/>
            <a:ext cx="1104568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GHGs Emission Factor: EF)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เป็นค่าการปล่อยก๊าซเรือนกระจกจากการผลิตหรือการบริการ ที่คิดรวมค่าการปล่อยก๊าซเรือนกระจกที่ก่อให้เกิดภาวะโลกร้อน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Climate Change)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อาทิ ก๊าซคาร์บอนไดออกไซด์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CO2)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ก๊าซมีเทน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CH4)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เป็นต้น ค่าสัมประสิทธิ์การปล่อยก๊าซเรือนกระจกนี้ มีความสำคัญต่อการประเมินคาร์บอนฟุตพรินต์ ฉลากด้านสิ่งแวดล้อม (ฉลากคาร์บอนฟุตพรินต์ขององค์กร ฉลากคาร์บอนฟุตพรินต์ของผลิตภัณฑ์ ฉลากลดคาร์บอน) ที่สำคัญและรู้จักกันอย่างแพร่หลายของผู้ประกอบในประเทศไทย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291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712C-6584-FE42-98B4-DC051255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DFA3EF-A814-7EDC-3672-46EB93C6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A56F1-5053-C2A8-4BEF-425F7788548E}"/>
              </a:ext>
            </a:extLst>
          </p:cNvPr>
          <p:cNvSpPr txBox="1"/>
          <p:nvPr/>
        </p:nvSpPr>
        <p:spPr>
          <a:xfrm>
            <a:off x="891206" y="871330"/>
            <a:ext cx="107475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เนื่องจากการค้นหา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ค่าสัมประสิทธิ์การปล่อยก๊าซเรือนกระจกบนเว็บไซต์ของ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องค์การบริหารจัดการก๊าซเรือนกระจกไม่ยืดหยุ่น โดยจะต้องค้นหาคำที่เฉพาะเจาะจงเท่านั้น ดังนั้นจึงมีความสนใจที่จะทำให้การค้นหานั้นยืดหยุ่นขึ้นโดยสามารถที่จะค้นหาได้ทั้งภาษาไทยและภาษาอังกฤษที่มีความหมายเหมือนกัน หรือระบบค้นหาแบบ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744C3-7BF3-72CA-ED27-6F02F5D9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17" y="2146854"/>
            <a:ext cx="7890566" cy="4013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2DABD3-E8B1-10EF-EFB5-81B2DDBBB24D}"/>
              </a:ext>
            </a:extLst>
          </p:cNvPr>
          <p:cNvSpPr txBox="1"/>
          <p:nvPr/>
        </p:nvSpPr>
        <p:spPr>
          <a:xfrm>
            <a:off x="7494104" y="6581001"/>
            <a:ext cx="48171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https://thaicarbonlabel.tgo.or.th/index.php?lang=TH&amp;mod=Y0hKdlpIVmpkSE5mWlcxcGMzTnBiMjQ9</a:t>
            </a:r>
          </a:p>
        </p:txBody>
      </p:sp>
    </p:spTree>
    <p:extLst>
      <p:ext uri="{BB962C8B-B14F-4D97-AF65-F5344CB8AC3E}">
        <p14:creationId xmlns:p14="http://schemas.microsoft.com/office/powerpoint/2010/main" val="20031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5A4C-CF91-4FBE-BBF7-1F125589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2862E-D091-0169-35F8-847A903B1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F34D6-A454-FD07-1E41-70A92FD0FA04}"/>
              </a:ext>
            </a:extLst>
          </p:cNvPr>
          <p:cNvSpPr txBox="1"/>
          <p:nvPr/>
        </p:nvSpPr>
        <p:spPr>
          <a:xfrm>
            <a:off x="637540" y="922774"/>
            <a:ext cx="77851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การค้นคืนสารสนเทศข้ามภาษา (</a:t>
            </a:r>
            <a:r>
              <a:rPr lang="en-US" dirty="0"/>
              <a:t>Cross-Lingual Information Retrieval - CLIR) </a:t>
            </a:r>
            <a:r>
              <a:rPr lang="th-TH" dirty="0"/>
              <a:t>เป็นเทคนิคที่ช่วยให้ผู้ใช้สามารถค้นหาข้อมูลโดยใช้ภาษาใดภาษาหนึ่ง แต่ยังสามารถดึงข้อมูลจากเอกสารที่เขียนในภาษาอื่น ๆ ได้ โดยไม่จำเป็นต้องแปลข้อความทั้งหมดด้วยตนเอง</a:t>
            </a:r>
            <a:endParaRPr lang="en-US" dirty="0"/>
          </a:p>
          <a:p>
            <a:endParaRPr lang="en-US" dirty="0"/>
          </a:p>
          <a:p>
            <a:r>
              <a:rPr lang="th-TH" dirty="0"/>
              <a:t>วิธีการหลักใน </a:t>
            </a:r>
            <a:r>
              <a:rPr lang="en-US" dirty="0"/>
              <a:t>Cross-Lingual Information Retrieval</a:t>
            </a:r>
          </a:p>
          <a:p>
            <a:r>
              <a:rPr lang="en-US" dirty="0"/>
              <a:t>Synonym-based (Dictionary-based)</a:t>
            </a:r>
          </a:p>
          <a:p>
            <a:r>
              <a:rPr lang="en-US" b="1" dirty="0"/>
              <a:t>	</a:t>
            </a:r>
            <a:r>
              <a:rPr lang="th-TH" b="1" dirty="0"/>
              <a:t>คลังคำพ้อง (</a:t>
            </a:r>
            <a:r>
              <a:rPr lang="en-US" b="1" dirty="0"/>
              <a:t>Synonym Dictionary)</a:t>
            </a:r>
            <a:r>
              <a:rPr lang="en-US" dirty="0"/>
              <a:t> </a:t>
            </a:r>
            <a:r>
              <a:rPr lang="th-TH" dirty="0"/>
              <a:t>ที่จับคู่คำหรือวลีสำคัญในภาษาไทยและภาษาอังกฤษ</a:t>
            </a:r>
            <a:r>
              <a:rPr lang="en-US" dirty="0"/>
              <a:t> </a:t>
            </a:r>
          </a:p>
          <a:p>
            <a:r>
              <a:rPr lang="th-TH" dirty="0"/>
              <a:t>ชั้นตอน </a:t>
            </a:r>
          </a:p>
          <a:p>
            <a:r>
              <a:rPr lang="en-US" b="1" dirty="0"/>
              <a:t>Tokenization &amp; Normalization: </a:t>
            </a:r>
            <a:r>
              <a:rPr lang="th-TH" b="1" dirty="0"/>
              <a:t>แยกคำในภาษาไทยและภาษาอังกฤษเพื่อให้ระบบเข้าใจคำที่ต้องการค้นหา</a:t>
            </a:r>
          </a:p>
          <a:p>
            <a:r>
              <a:rPr lang="en-US" b="1" dirty="0"/>
              <a:t>Synonym Matching: </a:t>
            </a:r>
            <a:r>
              <a:rPr lang="th-TH" b="1" dirty="0"/>
              <a:t>ขยายคำค้นโดยใช้ </a:t>
            </a:r>
            <a:r>
              <a:rPr lang="en-US" b="1" dirty="0"/>
              <a:t>Synonym Dictionary </a:t>
            </a:r>
            <a:r>
              <a:rPr lang="th-TH" b="1" dirty="0"/>
              <a:t>เช่น</a:t>
            </a:r>
          </a:p>
          <a:p>
            <a:r>
              <a:rPr lang="th-TH" b="1" dirty="0"/>
              <a:t>"ก๊าซเรือนกระจก" → "</a:t>
            </a:r>
            <a:r>
              <a:rPr lang="en-US" b="1" dirty="0"/>
              <a:t>Greenhouse Gas", "GHG", "</a:t>
            </a:r>
            <a:r>
              <a:rPr lang="th-TH" b="1" dirty="0"/>
              <a:t>ก๊าซเรือนกระจก"</a:t>
            </a:r>
          </a:p>
          <a:p>
            <a:r>
              <a:rPr lang="th-TH" b="1" dirty="0"/>
              <a:t>"</a:t>
            </a:r>
            <a:r>
              <a:rPr lang="en-US" b="1" dirty="0"/>
              <a:t>LPG" ↔ "Liquified Petroleum Gas" ↔ "</a:t>
            </a:r>
            <a:r>
              <a:rPr lang="th-TH" b="1" dirty="0"/>
              <a:t>ก๊าซหุงต้ม"</a:t>
            </a:r>
          </a:p>
          <a:p>
            <a:r>
              <a:rPr lang="en-US" b="1" dirty="0"/>
              <a:t>Indexing &amp; Searching: </a:t>
            </a:r>
            <a:r>
              <a:rPr lang="th-TH" b="1" dirty="0"/>
              <a:t>ใช้ </a:t>
            </a:r>
            <a:r>
              <a:rPr lang="en-US" b="1" dirty="0"/>
              <a:t>Elasticsearch </a:t>
            </a:r>
            <a:r>
              <a:rPr lang="th-TH" b="1" dirty="0"/>
              <a:t>จัดเก็บข้อมูลและกำหนดให้ค้นหาผ่านชุดคำพ้อง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58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A15C59-94CF-51FD-EFDA-7656E8FF6745}"/>
              </a:ext>
            </a:extLst>
          </p:cNvPr>
          <p:cNvSpPr txBox="1"/>
          <p:nvPr/>
        </p:nvSpPr>
        <p:spPr>
          <a:xfrm>
            <a:off x="1188720" y="11144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Tokenization</a:t>
            </a:r>
            <a:r>
              <a:rPr lang="en-US" dirty="0"/>
              <a:t> </a:t>
            </a:r>
            <a:r>
              <a:rPr lang="th-TH" dirty="0"/>
              <a:t>คือกระบวนการแบ่งข้อความออกเป็นหน่วยย่อย (</a:t>
            </a:r>
            <a:r>
              <a:rPr lang="en-US" dirty="0"/>
              <a:t>Tokens) </a:t>
            </a:r>
            <a:r>
              <a:rPr lang="th-TH" dirty="0"/>
              <a:t>เช่น คำ วลี หรืออักขระ ซึ่งช่วยให้ระบบสามารถวิเคราะห์และทำการค้นหาได้อย่างถูกต้อง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F77C34-317A-8EF5-7461-CD125CFE8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51763"/>
              </p:ext>
            </p:extLst>
          </p:nvPr>
        </p:nvGraphicFramePr>
        <p:xfrm>
          <a:off x="1588770" y="1997710"/>
          <a:ext cx="8855710" cy="1211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5201">
                  <a:extLst>
                    <a:ext uri="{9D8B030D-6E8A-4147-A177-3AD203B41FA5}">
                      <a16:colId xmlns:a16="http://schemas.microsoft.com/office/drawing/2014/main" val="1484653792"/>
                    </a:ext>
                  </a:extLst>
                </a:gridCol>
                <a:gridCol w="4200509">
                  <a:extLst>
                    <a:ext uri="{9D8B030D-6E8A-4147-A177-3AD203B41FA5}">
                      <a16:colId xmlns:a16="http://schemas.microsoft.com/office/drawing/2014/main" val="2531270714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</a:rPr>
                        <a:t>ข้อความต้นฉบับ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>
                          <a:effectLst/>
                        </a:rPr>
                        <a:t>ผลลัพธ์ของ </a:t>
                      </a:r>
                      <a:r>
                        <a:rPr lang="en-US" sz="2600" u="none" strike="noStrike">
                          <a:effectLst/>
                        </a:rPr>
                        <a:t>Tokenization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9754503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</a:rPr>
                        <a:t>"ก๊าซเรือนกระจกสูงขึ้น"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</a:rPr>
                        <a:t>["ก๊าซเรือนกระจก", "สูง", "ขึ้น"]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004710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</a:rPr>
                        <a:t>"การค้นคืนสารสนเทศข้ามภาษา"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</a:rPr>
                        <a:t>["การ", "ค้นคืน", "สารสนเทศ", "ข้าม", "ภาษา"]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75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E25F58-432E-A813-4F19-47744B02BD30}"/>
              </a:ext>
            </a:extLst>
          </p:cNvPr>
          <p:cNvSpPr txBox="1"/>
          <p:nvPr/>
        </p:nvSpPr>
        <p:spPr>
          <a:xfrm>
            <a:off x="1503680" y="35769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สำหรับภาษาไทย การตัดคำเป็นเรื่องที่ท้าทาย เนื่องจาก </a:t>
            </a:r>
            <a:r>
              <a:rPr lang="th-TH" b="1" dirty="0"/>
              <a:t>ไม่มีการเว้นวรรคระหว่างคำ</a:t>
            </a:r>
            <a:r>
              <a:rPr lang="th-TH" dirty="0"/>
              <a:t> เหมือนภาษาอังกฤษ เช่น "ก๊าซเรือนกระจก" ควรจะเป็น 1 คำ แต่ระบบทั่วไปอาจตัดเป็น ["ก๊าซ", "เรือน", "กระจก"] ซึ่งอาจทำให้ผลลัพธ์การค้นหาไม่ถูกต้อง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2A87-1704-E4E3-C926-3DABF719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F6EAEE-E15B-A659-AE09-8C0551A1476F}"/>
              </a:ext>
            </a:extLst>
          </p:cNvPr>
          <p:cNvSpPr txBox="1"/>
          <p:nvPr/>
        </p:nvSpPr>
        <p:spPr>
          <a:xfrm>
            <a:off x="558800" y="5214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ICU Tokenizer </a:t>
            </a:r>
            <a:r>
              <a:rPr lang="th-TH" dirty="0"/>
              <a:t>ใน </a:t>
            </a:r>
            <a:r>
              <a:rPr lang="en-US" dirty="0"/>
              <a:t>Elasticsearch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D7DB1-DFA1-D1DB-7B0E-D95C5AEBB32A}"/>
              </a:ext>
            </a:extLst>
          </p:cNvPr>
          <p:cNvSpPr txBox="1"/>
          <p:nvPr/>
        </p:nvSpPr>
        <p:spPr>
          <a:xfrm>
            <a:off x="629920" y="1301095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ICU Tokenizer</a:t>
            </a:r>
            <a:r>
              <a:rPr lang="en-US" dirty="0"/>
              <a:t> </a:t>
            </a:r>
            <a:r>
              <a:rPr lang="th-TH" dirty="0"/>
              <a:t>เป็นตัวตัดคำที่ใช้ </a:t>
            </a:r>
            <a:r>
              <a:rPr lang="en-US" b="1" dirty="0"/>
              <a:t>International Components for Unicode (ICU)</a:t>
            </a:r>
            <a:r>
              <a:rPr lang="en-US" dirty="0"/>
              <a:t> </a:t>
            </a:r>
            <a:r>
              <a:rPr lang="th-TH" dirty="0"/>
              <a:t>ซึ่งรองรับการตัดคำในหลายภาษา รวมถึงภาษาไทย โดย </a:t>
            </a:r>
            <a:r>
              <a:rPr lang="th-TH" b="1" dirty="0"/>
              <a:t>อาศัยกฎทางภาษาศาสตร์และโมเดลสถิติ</a:t>
            </a:r>
            <a:r>
              <a:rPr lang="th-TH" dirty="0"/>
              <a:t> แทนการใช้พจนานุกรมแบบตายตัว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84FFE-B8E4-7C72-B121-3C021CF8E004}"/>
              </a:ext>
            </a:extLst>
          </p:cNvPr>
          <p:cNvSpPr txBox="1"/>
          <p:nvPr/>
        </p:nvSpPr>
        <p:spPr>
          <a:xfrm>
            <a:off x="1493520" y="208821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/>
              <a:t>หลักการทำงานของ </a:t>
            </a:r>
            <a:r>
              <a:rPr lang="en-US" b="1" dirty="0"/>
              <a:t>ICU Tokenizer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th-TH" b="1" dirty="0"/>
              <a:t>ใช้กฎทางภาษาศาสตร์ (</a:t>
            </a:r>
            <a:r>
              <a:rPr lang="en-US" b="1" dirty="0"/>
              <a:t>Rule-based Tokenization)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th-TH" dirty="0"/>
              <a:t>วิเคราะห์โครงสร้างประโยคและบริบทของคำ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/>
              <a:t>รองรับภาษาที่ไม่มีการเว้นวรรค เช่น ภาษาไทย ญี่ปุ่น จีน</a:t>
            </a:r>
          </a:p>
          <a:p>
            <a:pPr>
              <a:buFont typeface="+mj-lt"/>
              <a:buAutoNum type="arabicPeriod"/>
            </a:pPr>
            <a:r>
              <a:rPr lang="th-TH" b="1" dirty="0"/>
              <a:t>ใช้โมเดลสถิติช่วยในการตัดคำ (</a:t>
            </a:r>
            <a:r>
              <a:rPr lang="en-US" b="1" dirty="0"/>
              <a:t>Statistical Model)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th-TH" dirty="0"/>
              <a:t>แยกคำโดยดูจากความน่าจะเป็นของการเกิดขึ้นของคำ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/>
              <a:t>หากไม่มีคำในพจนานุกรม ระบบจะพิจารณาความเป็นไปได้ของการเป็นคำ</a:t>
            </a:r>
          </a:p>
        </p:txBody>
      </p:sp>
    </p:spTree>
    <p:extLst>
      <p:ext uri="{BB962C8B-B14F-4D97-AF65-F5344CB8AC3E}">
        <p14:creationId xmlns:p14="http://schemas.microsoft.com/office/powerpoint/2010/main" val="428304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455B-8CCD-F87C-28C7-2612E7EE0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5D6E1-86B0-696F-109C-31B5877D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.งานวิจัยที่เกี่ยวข้อง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F5E3B-4DD9-86C1-1F83-AD8AB60CA79A}"/>
              </a:ext>
            </a:extLst>
          </p:cNvPr>
          <p:cNvSpPr txBox="1"/>
          <p:nvPr/>
        </p:nvSpPr>
        <p:spPr>
          <a:xfrm>
            <a:off x="755649" y="1043000"/>
            <a:ext cx="9243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b="1" dirty="0">
                <a:effectLst/>
                <a:latin typeface="TH Sarabun New" panose="020B0500040200020003" pitchFamily="34" charset="-34"/>
                <a:ea typeface="Arial Unicode MS"/>
              </a:rPr>
              <a:t>งานวิจัย </a:t>
            </a:r>
            <a:r>
              <a:rPr lang="en-US" b="1" dirty="0">
                <a:latin typeface="TH Sarabun New" panose="020B0500040200020003" pitchFamily="34" charset="-34"/>
                <a:ea typeface="Arial Unicode MS"/>
              </a:rPr>
              <a:t>“</a:t>
            </a:r>
            <a:r>
              <a:rPr lang="en-US" sz="1800" b="1" dirty="0">
                <a:effectLst/>
                <a:latin typeface="TH Sarabun New" panose="020B0500040200020003" pitchFamily="34" charset="-34"/>
                <a:ea typeface="Arial Unicode MS"/>
              </a:rPr>
              <a:t>English-Malayalam Cross-Lingual</a:t>
            </a:r>
            <a:r>
              <a:rPr lang="th-TH" sz="1800" b="1" dirty="0">
                <a:effectLst/>
                <a:ea typeface="Arial Unicode MS"/>
                <a:cs typeface="TH Sarabun New" panose="020B0500040200020003" pitchFamily="34" charset="-34"/>
              </a:rPr>
              <a:t> </a:t>
            </a:r>
            <a:r>
              <a:rPr lang="en-US" sz="1800" b="1" dirty="0">
                <a:effectLst/>
                <a:latin typeface="TH Sarabun New" panose="020B0500040200020003" pitchFamily="34" charset="-34"/>
                <a:ea typeface="Arial Unicode MS"/>
              </a:rPr>
              <a:t>Information Retrieval – an Experience”</a:t>
            </a:r>
          </a:p>
          <a:p>
            <a:endParaRPr lang="en-US" sz="1800" b="1" dirty="0">
              <a:effectLst/>
              <a:latin typeface="TH Sarabun New" panose="020B0500040200020003" pitchFamily="34" charset="-34"/>
              <a:ea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2243D-A301-F5B9-F9B6-740D7BE4E3A2}"/>
              </a:ext>
            </a:extLst>
          </p:cNvPr>
          <p:cNvSpPr txBox="1"/>
          <p:nvPr/>
        </p:nvSpPr>
        <p:spPr>
          <a:xfrm>
            <a:off x="2964180" y="2121099"/>
            <a:ext cx="61518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งานวิจัยนี้นำเสนอระบบค้นคืนสารสนเทศข้ามภาษาอังกฤษ-มาลายาลัม</a:t>
            </a:r>
            <a:r>
              <a:rPr lang="en-US" dirty="0"/>
              <a:t> (CLIR) </a:t>
            </a:r>
            <a:r>
              <a:rPr lang="en-US" dirty="0" err="1"/>
              <a:t>ที่รองรับการสืบค้นทั้งภาษาเดียวและข้ามภาษา</a:t>
            </a:r>
            <a:r>
              <a:rPr lang="en-US" dirty="0"/>
              <a:t> </a:t>
            </a:r>
            <a:r>
              <a:rPr lang="en-US" dirty="0" err="1"/>
              <a:t>โดยใช้พจนานุกรมอังกฤษ-มาลายาลัมที่พัฒนาขึ้นเอง</a:t>
            </a:r>
            <a:r>
              <a:rPr lang="en-US" dirty="0"/>
              <a:t> </a:t>
            </a:r>
            <a:r>
              <a:rPr lang="en-US" dirty="0" err="1"/>
              <a:t>พร้อมด้วยเทคนิคการประมวลผลคำ</a:t>
            </a:r>
            <a:r>
              <a:rPr lang="en-US" dirty="0"/>
              <a:t> </a:t>
            </a:r>
            <a:r>
              <a:rPr lang="en-US" dirty="0" err="1"/>
              <a:t>เช่น</a:t>
            </a:r>
            <a:r>
              <a:rPr lang="en-US" dirty="0"/>
              <a:t> </a:t>
            </a:r>
            <a:r>
              <a:rPr lang="en-US" dirty="0" err="1"/>
              <a:t>การตัดคำ</a:t>
            </a:r>
            <a:r>
              <a:rPr lang="en-US" dirty="0"/>
              <a:t>, </a:t>
            </a:r>
            <a:r>
              <a:rPr lang="en-US" dirty="0" err="1"/>
              <a:t>การกำจัดคำหยุด</a:t>
            </a:r>
            <a:r>
              <a:rPr lang="en-US" dirty="0"/>
              <a:t>, </a:t>
            </a:r>
            <a:r>
              <a:rPr lang="en-US" dirty="0" err="1"/>
              <a:t>และการแปลงรากศัพท์</a:t>
            </a:r>
            <a:r>
              <a:rPr lang="en-US" dirty="0"/>
              <a:t> </a:t>
            </a:r>
            <a:r>
              <a:rPr lang="en-US" dirty="0" err="1"/>
              <a:t>ระบบใช้</a:t>
            </a:r>
            <a:r>
              <a:rPr lang="en-US" dirty="0"/>
              <a:t> Vector Space Model (VSM) </a:t>
            </a:r>
            <a:r>
              <a:rPr lang="en-US" dirty="0" err="1"/>
              <a:t>ในการจัดอันดับเอกสาร</a:t>
            </a:r>
            <a:r>
              <a:rPr lang="en-US" dirty="0"/>
              <a:t> </a:t>
            </a:r>
            <a:r>
              <a:rPr lang="en-US" dirty="0" err="1"/>
              <a:t>โดยคำนวณน้ำหนักคำผ่าน</a:t>
            </a:r>
            <a:r>
              <a:rPr lang="en-US" dirty="0"/>
              <a:t> Local Weighting, Global Weighting (</a:t>
            </a:r>
            <a:r>
              <a:rPr lang="en-US" dirty="0" err="1"/>
              <a:t>pidf</a:t>
            </a:r>
            <a:r>
              <a:rPr lang="en-US" dirty="0"/>
              <a:t>) </a:t>
            </a:r>
            <a:r>
              <a:rPr lang="en-US" dirty="0" err="1"/>
              <a:t>และ</a:t>
            </a:r>
            <a:r>
              <a:rPr lang="en-US" dirty="0"/>
              <a:t> Normalization Factor </a:t>
            </a:r>
            <a:r>
              <a:rPr lang="en-US" dirty="0" err="1"/>
              <a:t>อินเทอร์เฟซผู้ใช้ถูกพัฒนาด้วย</a:t>
            </a:r>
            <a:r>
              <a:rPr lang="en-US" dirty="0"/>
              <a:t> NetBeans 6 </a:t>
            </a:r>
            <a:r>
              <a:rPr lang="en-US" dirty="0" err="1"/>
              <a:t>และ</a:t>
            </a:r>
            <a:r>
              <a:rPr lang="en-US" dirty="0"/>
              <a:t> JDK 1.6 </a:t>
            </a:r>
            <a:r>
              <a:rPr lang="en-US" dirty="0" err="1"/>
              <a:t>ระบบได้รับการประเมินด้วยคำถาม</a:t>
            </a:r>
            <a:r>
              <a:rPr lang="en-US" dirty="0"/>
              <a:t> 25 </a:t>
            </a:r>
            <a:r>
              <a:rPr lang="en-US" dirty="0" err="1"/>
              <a:t>คำถาม</a:t>
            </a:r>
            <a:r>
              <a:rPr lang="en-US" dirty="0"/>
              <a:t> และแสดงผลลัพธ์ที่มีประสิทธิภาพใกล้เคียงกันระหว่างการสืบค้นภาษาเดียวและข้ามภาษา </a:t>
            </a:r>
            <a:r>
              <a:rPr lang="en-US" dirty="0" err="1"/>
              <a:t>งานวิจัยนี้ยืนยันถึงความเป็นไปได้ในการพัฒนาระบบ</a:t>
            </a:r>
            <a:r>
              <a:rPr lang="en-US" dirty="0"/>
              <a:t> CLIR สำหรับภาษาอังกฤษและมาลายาลัมภายในระยะเวลาอันสั้นด้วยทรัพยากรภาษาที่เหมาะสม</a:t>
            </a:r>
          </a:p>
        </p:txBody>
      </p:sp>
    </p:spTree>
    <p:extLst>
      <p:ext uri="{BB962C8B-B14F-4D97-AF65-F5344CB8AC3E}">
        <p14:creationId xmlns:p14="http://schemas.microsoft.com/office/powerpoint/2010/main" val="68712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2AAE-046B-9D5F-6E10-68845E14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600" b="1" dirty="0">
                <a:effectLst/>
                <a:latin typeface="TH Sarabun New" panose="020B0500040200020003" pitchFamily="34" charset="-34"/>
                <a:ea typeface="Arial Unicode MS"/>
              </a:rPr>
              <a:t>งานวิจัย </a:t>
            </a:r>
            <a:r>
              <a:rPr lang="en-US" sz="2600" b="1" dirty="0">
                <a:effectLst/>
                <a:latin typeface="TH Sarabun New" panose="020B0500040200020003" pitchFamily="34" charset="-34"/>
                <a:ea typeface="Arial Unicode MS"/>
              </a:rPr>
              <a:t>“Cross-Lingual Information Retrieval Model for Vietnamese-English Web Sites”</a:t>
            </a:r>
            <a:r>
              <a:rPr lang="th-TH" sz="2600" b="1" dirty="0">
                <a:effectLst/>
                <a:ea typeface="Arial Unicode MS"/>
                <a:cs typeface="TH Sarabun New" panose="020B0500040200020003" pitchFamily="34" charset="-34"/>
              </a:rPr>
              <a:t>  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C0C4B-D224-DAB3-DC31-C3E5DC36A773}"/>
              </a:ext>
            </a:extLst>
          </p:cNvPr>
          <p:cNvSpPr txBox="1"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งานวิจัยนี้นำเสนอโมเดลระบบการสืบค้นข้อมูลข้ามภาษา</a:t>
            </a:r>
            <a:r>
              <a:rPr lang="en-US" dirty="0"/>
              <a:t> (CLIR) </a:t>
            </a:r>
            <a:r>
              <a:rPr lang="en-US" dirty="0" err="1"/>
              <a:t>สำหรับเว็บไซต์สองภาษาที่รองรับภาษาเวียดนามและอังกฤษ</a:t>
            </a:r>
            <a:r>
              <a:rPr lang="en-US" dirty="0"/>
              <a:t> </a:t>
            </a:r>
            <a:r>
              <a:rPr lang="en-US" dirty="0" err="1"/>
              <a:t>ระบบนี้ประกอบด้วย</a:t>
            </a:r>
            <a:r>
              <a:rPr lang="en-US" dirty="0"/>
              <a:t> 4 </a:t>
            </a:r>
            <a:r>
              <a:rPr lang="en-US" dirty="0" err="1"/>
              <a:t>ส่วนหลัก</a:t>
            </a:r>
            <a:r>
              <a:rPr lang="en-US" dirty="0"/>
              <a:t>: Web Crawler </a:t>
            </a:r>
            <a:r>
              <a:rPr lang="en-US" dirty="0" err="1"/>
              <a:t>สำหรับรวบรวมข้อมูล</a:t>
            </a:r>
            <a:r>
              <a:rPr lang="en-US" dirty="0"/>
              <a:t>, Translated Document Identifying </a:t>
            </a:r>
            <a:r>
              <a:rPr lang="en-US" dirty="0" err="1"/>
              <a:t>เพื่อระบุหน้าเว็บคู่แปล</a:t>
            </a:r>
            <a:r>
              <a:rPr lang="en-US" dirty="0"/>
              <a:t>, Indexing </a:t>
            </a:r>
            <a:r>
              <a:rPr lang="en-US" dirty="0" err="1"/>
              <a:t>จัดทำดัชนีแยกตามภาษา</a:t>
            </a:r>
            <a:r>
              <a:rPr lang="en-US" dirty="0"/>
              <a:t> </a:t>
            </a:r>
            <a:r>
              <a:rPr lang="en-US" dirty="0" err="1"/>
              <a:t>และ</a:t>
            </a:r>
            <a:r>
              <a:rPr lang="en-US" dirty="0"/>
              <a:t> Searching </a:t>
            </a:r>
            <a:r>
              <a:rPr lang="en-US" dirty="0" err="1"/>
              <a:t>รองรับการสืบค้นข้อมูลอย่างมีประสิทธิภาพ</a:t>
            </a:r>
            <a:r>
              <a:rPr lang="en-US" dirty="0"/>
              <a:t> </a:t>
            </a:r>
            <a:r>
              <a:rPr lang="en-US" dirty="0" err="1"/>
              <a:t>โมเดลนี้ช่วยลดการประมวลผลซ้ำ</a:t>
            </a:r>
            <a:r>
              <a:rPr lang="en-US" dirty="0"/>
              <a:t> </a:t>
            </a:r>
            <a:r>
              <a:rPr lang="en-US" dirty="0" err="1"/>
              <a:t>และเพิ่มความแม่นยำในการค้นหาโดยใช้ผลการระบุหน้าเว็บคู่แปล</a:t>
            </a:r>
            <a:r>
              <a:rPr lang="en-US" dirty="0"/>
              <a:t> </a:t>
            </a:r>
            <a:r>
              <a:rPr lang="en-US" dirty="0" err="1"/>
              <a:t>ข้อดีของระบบคือการจัดเก็บข้อมูลในตัวเอง</a:t>
            </a:r>
            <a:r>
              <a:rPr lang="en-US" dirty="0"/>
              <a:t> </a:t>
            </a:r>
            <a:r>
              <a:rPr lang="en-US" dirty="0" err="1"/>
              <a:t>ลดความจำเป็นในการประมวลผลซ้ำ</a:t>
            </a:r>
            <a:r>
              <a:rPr lang="en-US" dirty="0"/>
              <a:t> </a:t>
            </a:r>
            <a:r>
              <a:rPr lang="en-US" dirty="0" err="1"/>
              <a:t>และค้นหาได้แม่นยำมากขึ้น</a:t>
            </a:r>
            <a:r>
              <a:rPr lang="en-US" dirty="0"/>
              <a:t> </a:t>
            </a:r>
            <a:r>
              <a:rPr lang="en-US" dirty="0" err="1"/>
              <a:t>แต่มีข้อจำกัดคือจำนวนเว็บไซต์สองภาษาในปัจจุบันยังน้อย</a:t>
            </a:r>
            <a:r>
              <a:rPr lang="en-US" dirty="0"/>
              <a:t> </a:t>
            </a:r>
            <a:r>
              <a:rPr lang="en-US" dirty="0" err="1"/>
              <a:t>และไม่รองรับการระบุเอกสารคู่แปลที่อยู่คนละเว็บไซต์</a:t>
            </a:r>
            <a:r>
              <a:rPr lang="en-US" dirty="0"/>
              <a:t> </a:t>
            </a:r>
            <a:r>
              <a:rPr lang="en-US" dirty="0" err="1"/>
              <a:t>ในอนาคต</a:t>
            </a:r>
            <a:r>
              <a:rPr lang="en-US" dirty="0"/>
              <a:t> ระบบอาจถูกพัฒนาให้รองรับการค้นหาเชิงความหมายเพื่อเพิ่มประสิทธิภาพและความครอบคลุม</a:t>
            </a:r>
          </a:p>
        </p:txBody>
      </p:sp>
    </p:spTree>
    <p:extLst>
      <p:ext uri="{BB962C8B-B14F-4D97-AF65-F5344CB8AC3E}">
        <p14:creationId xmlns:p14="http://schemas.microsoft.com/office/powerpoint/2010/main" val="105790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1375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Aptos Narrow</vt:lpstr>
      <vt:lpstr>Arial</vt:lpstr>
      <vt:lpstr>Arial Unicode MS</vt:lpstr>
      <vt:lpstr>TH Sarabun New</vt:lpstr>
      <vt:lpstr>Office Theme</vt:lpstr>
      <vt:lpstr>โปรแกรมค้นหาข้ามภาษาสำหรับค้นคืนค่าสัมประสิทธิ์การปล่อยก๊าซเรือนกระจก   A CROSS-LINGUAL SEARCH ENGINE FOR RETRIEVAL OF GREEN HOUSE GAS EMISSION FACTOR </vt:lpstr>
      <vt:lpstr>Outline 1.ที่มาและความสำคัญของปัญหา 2.ทฤษฎีที่เกี่ยวข้อง 3.งานวิจัยที่เกี่ยวข้อง 4.แนวคิดและวิธีการวิจัย 5.วัตถุประสงค์ 6.ขอบเขตการวิจัย 7.ขั้นตอนการดำเนินงาน 8.ประโยชน์ที่คาดว่าจะได้รับ</vt:lpstr>
      <vt:lpstr>1.ที่มาและความสำคัญของปัญหา</vt:lpstr>
      <vt:lpstr>1.ที่มาและความสำคัญของปัญหา</vt:lpstr>
      <vt:lpstr>2.ทฤษฎีที่เกี่ยวข้อง</vt:lpstr>
      <vt:lpstr>PowerPoint Presentation</vt:lpstr>
      <vt:lpstr>PowerPoint Presentation</vt:lpstr>
      <vt:lpstr>3.งานวิจัยที่เกี่ยวข้อง</vt:lpstr>
      <vt:lpstr>งานวิจัย “Cross-Lingual Information Retrieval Model for Vietnamese-English Web Sites”   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5.วัตถุประสงค์</vt:lpstr>
      <vt:lpstr>6.ขอบเขตการวิจัย</vt:lpstr>
      <vt:lpstr>7.ขั้นตอนการดำเนินงาน</vt:lpstr>
      <vt:lpstr>8.ประโยชน์ที่คาดว่าจะได้รับ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Nattapot Nuwong</dc:creator>
  <cp:lastModifiedBy>Nattapot Nuwong</cp:lastModifiedBy>
  <cp:revision>13</cp:revision>
  <dcterms:created xsi:type="dcterms:W3CDTF">2025-01-28T15:02:59Z</dcterms:created>
  <dcterms:modified xsi:type="dcterms:W3CDTF">2025-01-29T20:01:05Z</dcterms:modified>
</cp:coreProperties>
</file>