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7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>
        <p:scale>
          <a:sx n="90" d="100"/>
          <a:sy n="90" d="100"/>
        </p:scale>
        <p:origin x="1704" y="6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09981-41EF-5E5A-0BFD-E42E388085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499D13-C5C3-D624-A2D7-9A293BE936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AF2F1-8644-9EE6-2CB9-3FE4C5D04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E6F2B-8AF1-43EC-B370-FCA2CA48B921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DD868-E3C9-FBD4-2244-8E7D178F9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3A449-C011-CDB6-1A36-F0E265D15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C6E05-063F-46C1-9253-25489D268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272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BFE27-4674-B7D9-9A81-A59F930CB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328C6D-C2DE-418E-DF26-9246211059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ADA36-C8EE-5CD7-4580-D2156E9E3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E6F2B-8AF1-43EC-B370-FCA2CA48B921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AC66E-4E29-900C-13D1-63A3A4DD1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C01C4-F60D-A374-4C9E-71335E98F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C6E05-063F-46C1-9253-25489D268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675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0B4D13-ED91-9807-E678-6E8A4C700E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A6A3E7-D96F-8B8D-6FA3-5E34847063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621640-CD12-2C47-9686-059D9479D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E6F2B-8AF1-43EC-B370-FCA2CA48B921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40523-A3EC-EFBF-21B5-2F25F786D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D6A569-C5BB-C69D-CBFA-919B3932F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C6E05-063F-46C1-9253-25489D268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973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2BE16-CB1B-4922-02C0-3FF8D3CA3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6ECC2-47B2-2D1D-0DAF-79589475D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D9B30C-8E86-B2EA-110C-1B99A4216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E6F2B-8AF1-43EC-B370-FCA2CA48B921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4277C-D1F6-A750-988A-6FF051BD7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D75BC-A0CF-9DCD-ECC9-31EF460C6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C6E05-063F-46C1-9253-25489D268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313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D006F-5BAC-4477-30BD-32A50DBBA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A3594C-D6ED-FC72-1EA7-65CDB2E0C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BA320-CEAA-BF7C-933D-1374D0457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E6F2B-8AF1-43EC-B370-FCA2CA48B921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B8441C-300C-F989-2367-4E9DB1821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0234DE-B183-04E1-D740-ECE2C924D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C6E05-063F-46C1-9253-25489D268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522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55262-C656-E074-2F02-A5B38B531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567CC-5234-5986-8265-544F5A9A9A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7E0AAF-B2BF-E2B3-79C0-780771F79C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E8D22C-DFD7-67DE-A1DC-F3026F5C6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E6F2B-8AF1-43EC-B370-FCA2CA48B921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A48202-66C2-A239-CE92-50382864D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FBA210-6077-AE0B-822D-7A63AB02F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C6E05-063F-46C1-9253-25489D268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083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0B287-D0BB-67B1-579B-06693726A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2CF385-FFA0-A7A0-FBE8-48FEB8B9D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ABDB8E-AF19-1B6B-779A-406C121BD9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911A75-660B-8F24-8EC7-474117768D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022B6A-B0EE-D0A4-CCEF-394C666E65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86B171-6A33-15F6-CB6B-3B4709D0F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E6F2B-8AF1-43EC-B370-FCA2CA48B921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628689-7E14-7E61-D217-3E5F73BE1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A2A26C-C6FD-26AA-F0CD-10408CA89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C6E05-063F-46C1-9253-25489D268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673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3E30B-DD3E-56FE-C737-3200F031E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5495D9-D910-9559-A5DC-FD36B3F04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E6F2B-8AF1-43EC-B370-FCA2CA48B921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4D48DC-2888-D67F-6C1E-FFEF620EF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E7EA02-A0ED-0E06-470A-925CF6BEC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C6E05-063F-46C1-9253-25489D268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602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45334A-56B2-96F4-29C8-9609A4832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E6F2B-8AF1-43EC-B370-FCA2CA48B921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0DED52-A2F0-BDC0-0DA0-5B1676BE6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F669C5-D0A5-7054-4ED6-B9522DEBA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C6E05-063F-46C1-9253-25489D268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046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14D49-7489-8180-D834-F12F0AB4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5C9C4-C1B3-6587-32E7-D9B89C650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890D6F-2E80-5730-F8DA-8A89A7CB07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FD5DF5-C455-D62B-D65E-684F2C270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E6F2B-8AF1-43EC-B370-FCA2CA48B921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10A621-88B6-6B7D-1459-C9EA7BF5C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04BCE5-0CF7-CC5C-1D52-98837C2BB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C6E05-063F-46C1-9253-25489D268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135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15C39-32C6-7D22-15FD-2DA492D41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7E38BC-1502-3A02-E240-171AC1FDA2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6656DF-C9FF-4E3C-54E1-F578DA654E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7B84B6-A608-BAFC-8658-3D2835FD7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E6F2B-8AF1-43EC-B370-FCA2CA48B921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5A85FB-E0F4-E084-6188-19F75CDC5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D65A05-B356-DDC6-1FAD-707373111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C6E05-063F-46C1-9253-25489D268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006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F54649-8D82-7194-B192-66253F742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576488-2889-87AB-7D7E-2887800038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3A4376-839E-F609-2682-62A51D48C7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EE6F2B-8AF1-43EC-B370-FCA2CA48B921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10BAF0-056E-1E1B-2114-6C7395BB58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2D747-F2C0-47FF-9EA5-27FA94699C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EC6E05-063F-46C1-9253-25489D268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481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6B8DE-168A-BCD2-9E04-0F47F8FA3F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122364"/>
            <a:ext cx="9660835" cy="1554576"/>
          </a:xfrm>
        </p:spPr>
        <p:txBody>
          <a:bodyPr>
            <a:noAutofit/>
          </a:bodyPr>
          <a:lstStyle/>
          <a:p>
            <a:r>
              <a:rPr lang="th-TH" sz="2600" b="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H Sarabun New" panose="020B0500040200020003" pitchFamily="34" charset="-34"/>
                <a:ea typeface="Angsana New" panose="02020603050405020304" pitchFamily="18" charset="-34"/>
                <a:cs typeface="TH Sarabun New" panose="020B0500040200020003" pitchFamily="34" charset="-34"/>
              </a:rPr>
              <a:t>โปรแกรมค้นหาข้ามภาษาสำหรับค้นคืนค่าสัมประสิทธิ์การปล่อยก๊าซเรือนกระจก</a:t>
            </a:r>
            <a:br>
              <a:rPr lang="en-US" sz="2600" b="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H Sarabun New" panose="020B0500040200020003" pitchFamily="34" charset="-34"/>
                <a:ea typeface="Angsana New" panose="02020603050405020304" pitchFamily="18" charset="-34"/>
                <a:cs typeface="TH Sarabun New" panose="020B0500040200020003" pitchFamily="34" charset="-34"/>
              </a:rPr>
            </a:br>
            <a:br>
              <a:rPr lang="en-US" sz="2600" b="0" i="0" u="none" strike="noStrike" baseline="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en-US" sz="2600" i="0" u="none" strike="noStrike" baseline="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A CROSS-LINGUAL SEARCH ENGINE FOR RETRIEVAL OF GREEN HOUSE GAS EMISSION FACTOR </a:t>
            </a:r>
            <a:endParaRPr lang="en-US" sz="2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F878871-091C-A49B-13BE-8A6AB04EE0E7}"/>
              </a:ext>
            </a:extLst>
          </p:cNvPr>
          <p:cNvSpPr txBox="1">
            <a:spLocks/>
          </p:cNvSpPr>
          <p:nvPr/>
        </p:nvSpPr>
        <p:spPr>
          <a:xfrm>
            <a:off x="773723" y="3581400"/>
            <a:ext cx="3646386" cy="9862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จัดทำโดย นายณฐพจน์ หนูวงษ์</a:t>
            </a:r>
          </a:p>
          <a:p>
            <a:pPr algn="l"/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รหัสนิสิต 6770233221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9083017-318E-A10B-1098-1E1AFA831D60}"/>
              </a:ext>
            </a:extLst>
          </p:cNvPr>
          <p:cNvSpPr txBox="1">
            <a:spLocks/>
          </p:cNvSpPr>
          <p:nvPr/>
        </p:nvSpPr>
        <p:spPr>
          <a:xfrm>
            <a:off x="656492" y="4749375"/>
            <a:ext cx="6951786" cy="9862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นิสิตปริญญาโท สาขาสาขาวิชาวิทยาศาสตร์คอมพิวเตอร์ ภาคนอกเวลาราชการ</a:t>
            </a:r>
            <a:endParaRPr lang="en-US" sz="2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algn="l"/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อาจารย์ที่ปรึกษา รศ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.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ดร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.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ญาใจ ลิ่มปิยะกรณ์</a:t>
            </a:r>
            <a:endParaRPr lang="en-US" sz="2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230601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4D9706-BA24-A2E7-B363-2ACFA8B814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EF514D-63E9-302C-EBB3-9CE0A03BD7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7139354" cy="494402"/>
          </a:xfrm>
        </p:spPr>
        <p:txBody>
          <a:bodyPr>
            <a:normAutofit/>
          </a:bodyPr>
          <a:lstStyle/>
          <a:p>
            <a:pPr algn="l"/>
            <a:r>
              <a:rPr lang="th-TH" sz="2600" b="0" i="0" u="none" strike="noStrike" baseline="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6.ขอบเขตการวิจัย</a:t>
            </a:r>
            <a:endParaRPr lang="en-US" sz="2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C6FBAA-409E-D7F4-09E1-D435566FBD67}"/>
              </a:ext>
            </a:extLst>
          </p:cNvPr>
          <p:cNvSpPr txBox="1"/>
          <p:nvPr/>
        </p:nvSpPr>
        <p:spPr>
          <a:xfrm>
            <a:off x="1032933" y="1397337"/>
            <a:ext cx="10625667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1.ใช้ข้อมูล </a:t>
            </a:r>
            <a:r>
              <a:rPr lang="en-US" sz="26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ค่าการปล่อยก๊าซเรือนกระจก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(Emission Factors) </a:t>
            </a:r>
            <a:r>
              <a:rPr lang="en-US" sz="26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ที่เผยแพร่โดย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6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องค์การบริหารจัดการก๊าซเรือนกระจก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(</a:t>
            </a:r>
            <a:r>
              <a:rPr lang="en-US" sz="26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องค์การมหาชน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</a:p>
          <a:p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2.ออกแบบให้สืบค้นได้ทั้งภาษาไทยและอังกฤษด้วย Synonym-based Approach</a:t>
            </a:r>
          </a:p>
          <a:p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3.ระบบสืบค้นที่ยืดหยุ่นสามารถอัปเดตข้อมูลได้อัตโนอัติเมื่อองค์การบริหารจัดการก๊าซเรือนกระจกมีการเปลี่ยนแปลงข้อมูล</a:t>
            </a:r>
          </a:p>
          <a:p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4.ประเมินระบบด้วยตัวชี้วัดมาตรฐาน (Precision, Recall) และตรวจสอบความเหมาะสมในการใช้งานจริงสำหรับผู้ใช้ที่มีพื้นฐานต่างกัน</a:t>
            </a:r>
          </a:p>
        </p:txBody>
      </p:sp>
    </p:spTree>
    <p:extLst>
      <p:ext uri="{BB962C8B-B14F-4D97-AF65-F5344CB8AC3E}">
        <p14:creationId xmlns:p14="http://schemas.microsoft.com/office/powerpoint/2010/main" val="2427576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900C5B-5554-33BB-7385-8CCBE66E39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5043D9-AC7C-2AB8-C9AF-E49320A71E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7139354" cy="494402"/>
          </a:xfrm>
        </p:spPr>
        <p:txBody>
          <a:bodyPr>
            <a:normAutofit/>
          </a:bodyPr>
          <a:lstStyle/>
          <a:p>
            <a:pPr algn="l"/>
            <a:r>
              <a:rPr lang="th-TH" sz="2600" b="0" i="0" u="none" strike="noStrike" baseline="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7.ขั้นตอนการดำเนินงาน</a:t>
            </a:r>
            <a:endParaRPr lang="en-US" sz="2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7CC8C7-080B-9BCC-0B02-6CC2E1C86B78}"/>
              </a:ext>
            </a:extLst>
          </p:cNvPr>
          <p:cNvSpPr txBox="1"/>
          <p:nvPr/>
        </p:nvSpPr>
        <p:spPr>
          <a:xfrm>
            <a:off x="1077383" y="1185670"/>
            <a:ext cx="6151032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1.ศึกษาค้นคว้าทฤษฎีและงานวิจัยที่เกี่ยวข้อง</a:t>
            </a:r>
          </a:p>
          <a:p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2.จัดเตรียมข้อมูล</a:t>
            </a:r>
          </a:p>
          <a:p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3.สร้างและปรับแต่งประสิทธิภาพโปรแกรม</a:t>
            </a:r>
          </a:p>
          <a:p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4.ทดสอบและประเมินผล</a:t>
            </a:r>
          </a:p>
          <a:p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5.วิเคราะห์ </a:t>
            </a:r>
            <a:r>
              <a:rPr lang="en-US" sz="26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สรุปผลการดำเนินงาน</a:t>
            </a:r>
            <a:endParaRPr lang="en-US" sz="2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6.เรียบเรียงและจัดทำบทความวิจัย</a:t>
            </a:r>
          </a:p>
          <a:p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7.จัดทำวิทยานิพนธ์</a:t>
            </a:r>
          </a:p>
        </p:txBody>
      </p:sp>
    </p:spTree>
    <p:extLst>
      <p:ext uri="{BB962C8B-B14F-4D97-AF65-F5344CB8AC3E}">
        <p14:creationId xmlns:p14="http://schemas.microsoft.com/office/powerpoint/2010/main" val="1198153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1D8A5F-FEA3-53F0-BCF1-9547F0D081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67059E-BCFA-3F85-814B-A6192D4EAF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7139354" cy="494402"/>
          </a:xfrm>
        </p:spPr>
        <p:txBody>
          <a:bodyPr>
            <a:normAutofit/>
          </a:bodyPr>
          <a:lstStyle/>
          <a:p>
            <a:pPr algn="l"/>
            <a:r>
              <a:rPr lang="th-TH" sz="2600" b="0" i="0" u="none" strike="noStrike" baseline="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8.ประโยชน์ที่คาดว่าจะได้รับ</a:t>
            </a:r>
            <a:endParaRPr lang="en-US" sz="2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570AA0-53F5-1C85-E7E1-FB19975B8AD7}"/>
              </a:ext>
            </a:extLst>
          </p:cNvPr>
          <p:cNvSpPr txBox="1"/>
          <p:nvPr/>
        </p:nvSpPr>
        <p:spPr>
          <a:xfrm>
            <a:off x="662516" y="1319367"/>
            <a:ext cx="10623551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ะบบสืบค้นข้ามภาษาที่ใช้งานจริงช่วยให้ผู้ใช้สามารถค้นหาข้อมูลค่าสัมประสิทธิ์การปล่อยก๊าซเรือนกระจกได้อย่างสะดวก โดยไม่ถูกจำกัดด้วยภาษา ซึ่งช่วยให้การเข้าถึงข้อมูลเป็นไปอย่างมีประสิทธิภาพยิ่งขึ้น</a:t>
            </a:r>
          </a:p>
          <a:p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นอกจากนี้ ระบบยังช่วยส่งเสริมการวิจัยและการศึกษา โดยเปิดโอกาสให้นักวิจัย นักศึกษา หน่วยงานภาครัฐและเอกชน สามารถสืบค้นข้อมูลทั้งภาษาไทยและภาษาอังกฤษได้ง่ายขึ้น ทำให้การแลกเปลี่ยนและการใช้ข้อมูลมีความราบรื่นมากขึ้น</a:t>
            </a:r>
          </a:p>
        </p:txBody>
      </p:sp>
    </p:spTree>
    <p:extLst>
      <p:ext uri="{BB962C8B-B14F-4D97-AF65-F5344CB8AC3E}">
        <p14:creationId xmlns:p14="http://schemas.microsoft.com/office/powerpoint/2010/main" val="3385384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C35ACE-2DE8-4B16-AC24-9AF103C361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51DCE-0DFD-EBDE-E085-A6EF6DBB0E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403254"/>
          </a:xfrm>
        </p:spPr>
        <p:txBody>
          <a:bodyPr>
            <a:normAutofit/>
          </a:bodyPr>
          <a:lstStyle/>
          <a:p>
            <a:pPr algn="l"/>
            <a:r>
              <a:rPr lang="en-US" sz="3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Outline</a:t>
            </a:r>
            <a:b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2600" b="0" i="0" u="none" strike="noStrike" baseline="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1.ที่มาและความสำคัญของปัญหา</a:t>
            </a:r>
            <a:br>
              <a:rPr lang="th-TH" sz="2600" b="0" i="0" u="none" strike="noStrike" baseline="0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2600" b="0" i="0" u="none" strike="noStrike" baseline="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2.ทฤษฎีที่เกี่ยวข้อง</a:t>
            </a:r>
            <a:br>
              <a:rPr lang="th-TH" sz="2600" b="0" i="0" u="none" strike="noStrike" baseline="0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2600" b="0" i="0" u="none" strike="noStrike" baseline="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3.งานวิจัยที่เกี่ยวข้อง</a:t>
            </a:r>
            <a:br>
              <a:rPr lang="th-TH" sz="2600" b="0" i="0" u="none" strike="noStrike" baseline="0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2600" b="0" i="0" u="none" strike="noStrike" baseline="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4.แนวคิดและวิธีการวิจัย</a:t>
            </a:r>
            <a:br>
              <a:rPr lang="th-TH" sz="2600" b="0" i="0" u="none" strike="noStrike" baseline="0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2600" b="0" i="0" u="none" strike="noStrike" baseline="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5.วัตถุประสงค์</a:t>
            </a:r>
            <a:br>
              <a:rPr lang="th-TH" sz="2600" b="0" i="0" u="none" strike="noStrike" baseline="0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2600" b="0" i="0" u="none" strike="noStrike" baseline="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6.ขอบเขตการวิจัย</a:t>
            </a:r>
            <a:br>
              <a:rPr lang="th-TH" sz="2600" b="0" i="0" u="none" strike="noStrike" baseline="0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2600" b="0" i="0" u="none" strike="noStrike" baseline="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7.ขั้นตอนการดำเนินงาน</a:t>
            </a:r>
            <a:br>
              <a:rPr lang="th-TH" sz="2600" b="0" i="0" u="none" strike="noStrike" baseline="0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2600" b="0" i="0" u="none" strike="noStrike" baseline="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8.ประโยชน์ที่คาดว่าจะได้รับ</a:t>
            </a:r>
            <a:endParaRPr lang="en-US" sz="2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498902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78805A-9238-A967-5619-C437FD21A7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CAA3E8-65F2-863A-13CB-AD150869EA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7139354" cy="494402"/>
          </a:xfrm>
        </p:spPr>
        <p:txBody>
          <a:bodyPr>
            <a:normAutofit/>
          </a:bodyPr>
          <a:lstStyle/>
          <a:p>
            <a:pPr algn="l"/>
            <a:r>
              <a:rPr lang="th-TH" sz="2600" b="0" i="0" u="none" strike="noStrike" baseline="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1.ที่มาและความสำคัญของปัญหา</a:t>
            </a:r>
            <a:endParaRPr lang="en-US" sz="2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0CD080-EEC8-FC17-CAD7-F1A041DBEDE6}"/>
              </a:ext>
            </a:extLst>
          </p:cNvPr>
          <p:cNvSpPr txBox="1"/>
          <p:nvPr/>
        </p:nvSpPr>
        <p:spPr>
          <a:xfrm>
            <a:off x="805066" y="1528140"/>
            <a:ext cx="11045689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2600" b="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H Sarabun New" panose="020B0500040200020003" pitchFamily="34" charset="-34"/>
                <a:ea typeface="Angsana New" panose="02020603050405020304" pitchFamily="18" charset="-34"/>
                <a:cs typeface="TH Sarabun New" panose="020B0500040200020003" pitchFamily="34" charset="-34"/>
              </a:rPr>
              <a:t>ค่าสัมประสิทธิ์การปล่อยก๊าซเรือนกระจก (</a:t>
            </a:r>
            <a:r>
              <a:rPr lang="en-US" sz="2600" b="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H Sarabun New" panose="020B0500040200020003" pitchFamily="34" charset="-34"/>
                <a:ea typeface="Angsana New" panose="02020603050405020304" pitchFamily="18" charset="-34"/>
                <a:cs typeface="TH Sarabun New" panose="020B0500040200020003" pitchFamily="34" charset="-34"/>
              </a:rPr>
              <a:t>GHGs Emission Factor: EF) </a:t>
            </a:r>
            <a:r>
              <a:rPr lang="th-TH" sz="2600" b="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H Sarabun New" panose="020B0500040200020003" pitchFamily="34" charset="-34"/>
                <a:ea typeface="Angsana New" panose="02020603050405020304" pitchFamily="18" charset="-34"/>
                <a:cs typeface="TH Sarabun New" panose="020B0500040200020003" pitchFamily="34" charset="-34"/>
              </a:rPr>
              <a:t>เป็นค่าการปล่อยก๊าซเรือนกระจกจากการผลิตหรือการบริการ ที่คิดรวมค่าการปล่อยก๊าซเรือนกระจกที่ก่อให้เกิดภาวะโลกร้อน (</a:t>
            </a:r>
            <a:r>
              <a:rPr lang="en-US" sz="2600" b="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H Sarabun New" panose="020B0500040200020003" pitchFamily="34" charset="-34"/>
                <a:ea typeface="Angsana New" panose="02020603050405020304" pitchFamily="18" charset="-34"/>
                <a:cs typeface="TH Sarabun New" panose="020B0500040200020003" pitchFamily="34" charset="-34"/>
              </a:rPr>
              <a:t>Climate Change) </a:t>
            </a:r>
            <a:r>
              <a:rPr lang="th-TH" sz="2600" b="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H Sarabun New" panose="020B0500040200020003" pitchFamily="34" charset="-34"/>
                <a:ea typeface="Angsana New" panose="02020603050405020304" pitchFamily="18" charset="-34"/>
                <a:cs typeface="TH Sarabun New" panose="020B0500040200020003" pitchFamily="34" charset="-34"/>
              </a:rPr>
              <a:t>อาทิ ก๊าซคาร์บอนไดออกไซด์ (</a:t>
            </a:r>
            <a:r>
              <a:rPr lang="en-US" sz="2600" b="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H Sarabun New" panose="020B0500040200020003" pitchFamily="34" charset="-34"/>
                <a:ea typeface="Angsana New" panose="02020603050405020304" pitchFamily="18" charset="-34"/>
                <a:cs typeface="TH Sarabun New" panose="020B0500040200020003" pitchFamily="34" charset="-34"/>
              </a:rPr>
              <a:t>CO2) </a:t>
            </a:r>
            <a:r>
              <a:rPr lang="th-TH" sz="2600" b="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H Sarabun New" panose="020B0500040200020003" pitchFamily="34" charset="-34"/>
                <a:ea typeface="Angsana New" panose="02020603050405020304" pitchFamily="18" charset="-34"/>
                <a:cs typeface="TH Sarabun New" panose="020B0500040200020003" pitchFamily="34" charset="-34"/>
              </a:rPr>
              <a:t>ก๊าซมีเทน (</a:t>
            </a:r>
            <a:r>
              <a:rPr lang="en-US" sz="2600" b="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H Sarabun New" panose="020B0500040200020003" pitchFamily="34" charset="-34"/>
                <a:ea typeface="Angsana New" panose="02020603050405020304" pitchFamily="18" charset="-34"/>
                <a:cs typeface="TH Sarabun New" panose="020B0500040200020003" pitchFamily="34" charset="-34"/>
              </a:rPr>
              <a:t>CH4) </a:t>
            </a:r>
            <a:r>
              <a:rPr lang="th-TH" sz="2600" b="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H Sarabun New" panose="020B0500040200020003" pitchFamily="34" charset="-34"/>
                <a:ea typeface="Angsana New" panose="02020603050405020304" pitchFamily="18" charset="-34"/>
                <a:cs typeface="TH Sarabun New" panose="020B0500040200020003" pitchFamily="34" charset="-34"/>
              </a:rPr>
              <a:t>เป็นต้น ค่าสัมประสิทธิ์การปล่อยก๊าซเรือนกระจกนี้ มีความสำคัญต่อการประเมินคาร์บอนฟุตพรินต์ ฉลากด้านสิ่งแวดล้อม (ฉลากคาร์บอนฟุตพรินต์ขององค์กร ฉลากคาร์บอนฟุตพรินต์ของผลิตภัณฑ์ ฉลากลดคาร์บอน) ที่สำคัญและรู้จักกันอย่างแพร่หลายของผู้ประกอบในประเทศไทย</a:t>
            </a:r>
            <a:endParaRPr lang="en-US" sz="2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402919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7E712C-6584-FE42-98B4-DC05125522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DFA3EF-A814-7EDC-3672-46EB93C6A6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7139354" cy="494402"/>
          </a:xfrm>
        </p:spPr>
        <p:txBody>
          <a:bodyPr>
            <a:normAutofit/>
          </a:bodyPr>
          <a:lstStyle/>
          <a:p>
            <a:pPr algn="l"/>
            <a:r>
              <a:rPr lang="th-TH" sz="2600" b="0" i="0" u="none" strike="noStrike" baseline="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1.ที่มาและความสำคัญของปัญหา</a:t>
            </a:r>
            <a:endParaRPr lang="en-US" sz="2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AA56F1-5053-C2A8-4BEF-425F7788548E}"/>
              </a:ext>
            </a:extLst>
          </p:cNvPr>
          <p:cNvSpPr txBox="1"/>
          <p:nvPr/>
        </p:nvSpPr>
        <p:spPr>
          <a:xfrm>
            <a:off x="891206" y="871330"/>
            <a:ext cx="1074751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เนื่องจากการค้นหา</a:t>
            </a:r>
            <a:r>
              <a:rPr lang="th-TH" sz="2600" b="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H Sarabun New" panose="020B0500040200020003" pitchFamily="34" charset="-34"/>
                <a:ea typeface="Angsana New" panose="02020603050405020304" pitchFamily="18" charset="-34"/>
                <a:cs typeface="TH Sarabun New" panose="020B0500040200020003" pitchFamily="34" charset="-34"/>
              </a:rPr>
              <a:t>ค่าสัมประสิทธิ์การปล่อยก๊าซเรือนกระจกบนเว็บไซต์ของ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องค์การบริหารจัดการก๊าซเรือนกระจกไม่ยืดหยุ่น โดยจะต้องค้นหาคำที่เฉพาะเจาะจงเท่านั้น ดังนั้นจึงมีความสนใจที่จะทำให้การค้นหานั้นยืดหยุ่นขึ้นโดยสามารถที่จะค้นหาได้ทั้งภาษาไทยและภาษาอังกฤษที่มีความหมายเหมือนกัน หรือระบบค้นหาแบบ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 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ภาษา</a:t>
            </a:r>
            <a:endParaRPr lang="en-US" sz="2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DB744C3-7BF3-72CA-ED27-6F02F5D9F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0717" y="2146854"/>
            <a:ext cx="7890566" cy="40138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82DABD3-E8B1-10EF-EFB5-81B2DDBBB24D}"/>
              </a:ext>
            </a:extLst>
          </p:cNvPr>
          <p:cNvSpPr txBox="1"/>
          <p:nvPr/>
        </p:nvSpPr>
        <p:spPr>
          <a:xfrm>
            <a:off x="7494104" y="6581001"/>
            <a:ext cx="481716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https://thaicarbonlabel.tgo.or.th/index.php?lang=TH&amp;mod=Y0hKdlpIVmpkSE5mWlcxcGMzTnBiMjQ9</a:t>
            </a:r>
          </a:p>
        </p:txBody>
      </p:sp>
    </p:spTree>
    <p:extLst>
      <p:ext uri="{BB962C8B-B14F-4D97-AF65-F5344CB8AC3E}">
        <p14:creationId xmlns:p14="http://schemas.microsoft.com/office/powerpoint/2010/main" val="2003123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2E5A4C-CF91-4FBE-BBF7-1F125589A9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22862E-D091-0169-35F8-847A903B15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7139354" cy="494402"/>
          </a:xfrm>
        </p:spPr>
        <p:txBody>
          <a:bodyPr>
            <a:normAutofit/>
          </a:bodyPr>
          <a:lstStyle/>
          <a:p>
            <a:pPr algn="l"/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  <a:r>
              <a:rPr lang="th-TH" sz="2600" b="0" i="0" u="none" strike="noStrike" baseline="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.ทฤษฎีที่เกี่ยวข้อง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845814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85455B-8CCD-F87C-28C7-2612E7EE08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15D6E1-86B0-696F-109C-31B5877DCB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7139354" cy="494402"/>
          </a:xfrm>
        </p:spPr>
        <p:txBody>
          <a:bodyPr>
            <a:normAutofit/>
          </a:bodyPr>
          <a:lstStyle/>
          <a:p>
            <a:pPr algn="l"/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3</a:t>
            </a:r>
            <a:r>
              <a:rPr lang="th-TH" sz="2600" b="0" i="0" u="none" strike="noStrike" baseline="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.งานวิจัยที่เกี่ยวข้อง</a:t>
            </a:r>
            <a:endParaRPr lang="en-US" sz="2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6F5E3B-4DD9-86C1-1F83-AD8AB60CA79A}"/>
              </a:ext>
            </a:extLst>
          </p:cNvPr>
          <p:cNvSpPr txBox="1"/>
          <p:nvPr/>
        </p:nvSpPr>
        <p:spPr>
          <a:xfrm>
            <a:off x="755649" y="1043000"/>
            <a:ext cx="924348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1800" b="1" dirty="0">
                <a:effectLst/>
                <a:latin typeface="TH Sarabun New" panose="020B0500040200020003" pitchFamily="34" charset="-34"/>
                <a:ea typeface="Arial Unicode MS"/>
              </a:rPr>
              <a:t>งานวิจัย </a:t>
            </a:r>
            <a:r>
              <a:rPr lang="en-US" b="1" dirty="0">
                <a:latin typeface="TH Sarabun New" panose="020B0500040200020003" pitchFamily="34" charset="-34"/>
                <a:ea typeface="Arial Unicode MS"/>
              </a:rPr>
              <a:t>“</a:t>
            </a:r>
            <a:r>
              <a:rPr lang="en-US" sz="1800" b="1" dirty="0">
                <a:effectLst/>
                <a:latin typeface="TH Sarabun New" panose="020B0500040200020003" pitchFamily="34" charset="-34"/>
                <a:ea typeface="Arial Unicode MS"/>
              </a:rPr>
              <a:t>English-Malayalam Cross-Lingual</a:t>
            </a:r>
            <a:r>
              <a:rPr lang="th-TH" sz="1800" b="1" dirty="0">
                <a:effectLst/>
                <a:ea typeface="Arial Unicode MS"/>
                <a:cs typeface="TH Sarabun New" panose="020B0500040200020003" pitchFamily="34" charset="-34"/>
              </a:rPr>
              <a:t> </a:t>
            </a:r>
            <a:r>
              <a:rPr lang="en-US" sz="1800" b="1" dirty="0">
                <a:effectLst/>
                <a:latin typeface="TH Sarabun New" panose="020B0500040200020003" pitchFamily="34" charset="-34"/>
                <a:ea typeface="Arial Unicode MS"/>
              </a:rPr>
              <a:t>Information Retrieval – an Experience”</a:t>
            </a:r>
          </a:p>
          <a:p>
            <a:endParaRPr lang="en-US" sz="1800" b="1" dirty="0">
              <a:effectLst/>
              <a:latin typeface="TH Sarabun New" panose="020B0500040200020003" pitchFamily="34" charset="-34"/>
              <a:ea typeface="Arial Unicode MS"/>
            </a:endParaRPr>
          </a:p>
          <a:p>
            <a:r>
              <a:rPr lang="th-TH" sz="1800" b="1" dirty="0">
                <a:effectLst/>
                <a:latin typeface="TH Sarabun New" panose="020B0500040200020003" pitchFamily="34" charset="-34"/>
                <a:ea typeface="Arial Unicode MS"/>
              </a:rPr>
              <a:t>งานวิจัย </a:t>
            </a:r>
            <a:r>
              <a:rPr lang="en-US" sz="1800" b="1" dirty="0">
                <a:effectLst/>
                <a:latin typeface="TH Sarabun New" panose="020B0500040200020003" pitchFamily="34" charset="-34"/>
                <a:ea typeface="Arial Unicode MS"/>
              </a:rPr>
              <a:t>“Cross-Lingual Information Retrieval Model for Vietnamese-English Web Sites”</a:t>
            </a:r>
            <a:r>
              <a:rPr lang="th-TH" sz="1800" b="1" dirty="0">
                <a:effectLst/>
                <a:ea typeface="Arial Unicode MS"/>
                <a:cs typeface="TH Sarabun New" panose="020B0500040200020003" pitchFamily="34" charset="-34"/>
              </a:rPr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122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3AF650-62D9-E0E0-516A-1E25BDA2D1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B3B996D-D2AE-61F0-67BE-EE965AABAB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7139354" cy="494402"/>
          </a:xfrm>
        </p:spPr>
        <p:txBody>
          <a:bodyPr>
            <a:normAutofit/>
          </a:bodyPr>
          <a:lstStyle/>
          <a:p>
            <a:pPr algn="l"/>
            <a:r>
              <a:rPr lang="th-TH" sz="2600" b="0" i="0" u="none" strike="noStrike" baseline="0">
                <a:latin typeface="TH Sarabun New" panose="020B0500040200020003" pitchFamily="34" charset="-34"/>
                <a:cs typeface="TH Sarabun New" panose="020B0500040200020003" pitchFamily="34" charset="-34"/>
              </a:rPr>
              <a:t>4.แนวคิดและวิธีการวิจัย</a:t>
            </a:r>
            <a:endParaRPr lang="en-US" sz="2600" dirty="0"/>
          </a:p>
        </p:txBody>
      </p:sp>
      <p:pic>
        <p:nvPicPr>
          <p:cNvPr id="6" name="Picture 5" descr="A diagram of a process flow&#10;&#10;Description automatically generated">
            <a:extLst>
              <a:ext uri="{FF2B5EF4-FFF2-40B4-BE49-F238E27FC236}">
                <a16:creationId xmlns:a16="http://schemas.microsoft.com/office/drawing/2014/main" id="{09D96476-F58F-2AD6-9F41-2A649C4C76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742" y="0"/>
            <a:ext cx="45632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421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C4EB66-4550-7F92-4587-E48C4C05D9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E27098-84DE-6EC4-8983-EADC082523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7139354" cy="494402"/>
          </a:xfrm>
        </p:spPr>
        <p:txBody>
          <a:bodyPr>
            <a:normAutofit/>
          </a:bodyPr>
          <a:lstStyle/>
          <a:p>
            <a:pPr algn="l"/>
            <a:r>
              <a:rPr lang="th-TH" sz="2600" b="0" i="0" u="none" strike="noStrike" baseline="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4.แนวคิดและวิธีการวิจัย</a:t>
            </a:r>
            <a:endParaRPr lang="en-US" sz="2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5242B4-E5F3-45B4-2D49-EBF61446C3CC}"/>
              </a:ext>
            </a:extLst>
          </p:cNvPr>
          <p:cNvSpPr txBox="1"/>
          <p:nvPr/>
        </p:nvSpPr>
        <p:spPr>
          <a:xfrm>
            <a:off x="931332" y="746667"/>
            <a:ext cx="963506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dirty="0"/>
              <a:t>ทำไมถึงเลือก </a:t>
            </a:r>
            <a:r>
              <a:rPr lang="en-US" dirty="0" err="1"/>
              <a:t>elasticsearch</a:t>
            </a:r>
            <a:endParaRPr lang="th-TH" dirty="0"/>
          </a:p>
          <a:p>
            <a:endParaRPr lang="th-TH" dirty="0"/>
          </a:p>
          <a:p>
            <a:r>
              <a:rPr lang="en-US" dirty="0"/>
              <a:t>Elasticsearch </a:t>
            </a:r>
            <a:r>
              <a:rPr lang="th-TH" dirty="0"/>
              <a:t>มีคุณสมบัติเหมาะสมกับการค้นคืนข้อมูลข้ามภาษา (</a:t>
            </a:r>
            <a:r>
              <a:rPr lang="en-US" dirty="0"/>
              <a:t>Cross-Lingual Information Retrieval - CLIR) </a:t>
            </a:r>
            <a:r>
              <a:rPr lang="th-TH" dirty="0"/>
              <a:t>และรองรับการทำงานที่ซับซ้อน เช่น การวิเคราะห์คำพ้องความหมาย (</a:t>
            </a:r>
            <a:r>
              <a:rPr lang="en-US" dirty="0"/>
              <a:t>Synonym Matching) </a:t>
            </a:r>
            <a:r>
              <a:rPr lang="th-TH" dirty="0"/>
              <a:t>และการค้นหาแบบ </a:t>
            </a:r>
            <a:r>
              <a:rPr lang="en-US" dirty="0"/>
              <a:t>Full-Text Search </a:t>
            </a:r>
            <a:r>
              <a:rPr lang="th-TH" dirty="0"/>
              <a:t>ได้อย่างมีประสิทธิภาพ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547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B287E4-A4B1-07C7-28DF-0A95D944C9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A643B07-88F5-E8BA-C77B-63B9F7D493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7139354" cy="494402"/>
          </a:xfrm>
        </p:spPr>
        <p:txBody>
          <a:bodyPr>
            <a:normAutofit/>
          </a:bodyPr>
          <a:lstStyle/>
          <a:p>
            <a:pPr algn="l"/>
            <a:r>
              <a:rPr lang="th-TH" sz="2600" b="0" i="0" u="none" strike="noStrike" baseline="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5.วัตถุประสงค์</a:t>
            </a:r>
            <a:endParaRPr lang="en-US" sz="2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FD47D1-4A63-BE3B-A468-14CD997770D1}"/>
              </a:ext>
            </a:extLst>
          </p:cNvPr>
          <p:cNvSpPr txBox="1"/>
          <p:nvPr/>
        </p:nvSpPr>
        <p:spPr>
          <a:xfrm>
            <a:off x="609600" y="1406435"/>
            <a:ext cx="11311467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1.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พื่อพัฒนาระบบสืบค้นข้อมูลค่าการปล่อยก๊าซเรือนกระจกที่รองรับการค้นหาได้ทั้งภาษาไทยและภาษาอังกฤษ (Cross-lingual)</a:t>
            </a:r>
          </a:p>
          <a:p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. </a:t>
            </a:r>
            <a:r>
              <a:rPr lang="en-US" sz="26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เพื่ออำนวยความสะดวกสามารถเข้าถึงเอกสาร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/</a:t>
            </a:r>
            <a:r>
              <a:rPr lang="en-US" sz="26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ข้อมูล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Emission Factors </a:t>
            </a:r>
            <a:r>
              <a:rPr lang="en-US" sz="26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ที่มีอยู่ได้อย่างรวดเร็ว</a:t>
            </a:r>
            <a:endParaRPr lang="en-US" sz="2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088465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</TotalTime>
  <Words>662</Words>
  <Application>Microsoft Office PowerPoint</Application>
  <PresentationFormat>Widescreen</PresentationFormat>
  <Paragraphs>40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Aptos</vt:lpstr>
      <vt:lpstr>Aptos Display</vt:lpstr>
      <vt:lpstr>Arial</vt:lpstr>
      <vt:lpstr>Arial Unicode MS</vt:lpstr>
      <vt:lpstr>TH Sarabun New</vt:lpstr>
      <vt:lpstr>Office Theme</vt:lpstr>
      <vt:lpstr>โปรแกรมค้นหาข้ามภาษาสำหรับค้นคืนค่าสัมประสิทธิ์การปล่อยก๊าซเรือนกระจก   A CROSS-LINGUAL SEARCH ENGINE FOR RETRIEVAL OF GREEN HOUSE GAS EMISSION FACTOR </vt:lpstr>
      <vt:lpstr>Outline 1.ที่มาและความสำคัญของปัญหา 2.ทฤษฎีที่เกี่ยวข้อง 3.งานวิจัยที่เกี่ยวข้อง 4.แนวคิดและวิธีการวิจัย 5.วัตถุประสงค์ 6.ขอบเขตการวิจัย 7.ขั้นตอนการดำเนินงาน 8.ประโยชน์ที่คาดว่าจะได้รับ</vt:lpstr>
      <vt:lpstr>1.ที่มาและความสำคัญของปัญหา</vt:lpstr>
      <vt:lpstr>1.ที่มาและความสำคัญของปัญหา</vt:lpstr>
      <vt:lpstr>2.ทฤษฎีที่เกี่ยวข้อง</vt:lpstr>
      <vt:lpstr>3.งานวิจัยที่เกี่ยวข้อง</vt:lpstr>
      <vt:lpstr>4.แนวคิดและวิธีการวิจัย</vt:lpstr>
      <vt:lpstr>4.แนวคิดและวิธีการวิจัย</vt:lpstr>
      <vt:lpstr>5.วัตถุประสงค์</vt:lpstr>
      <vt:lpstr>6.ขอบเขตการวิจัย</vt:lpstr>
      <vt:lpstr>7.ขั้นตอนการดำเนินงาน</vt:lpstr>
      <vt:lpstr>8.ประโยชน์ที่คาดว่าจะได้รับ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Nattapot Nuwong</dc:creator>
  <cp:lastModifiedBy>Nattapot Nuwong</cp:lastModifiedBy>
  <cp:revision>9</cp:revision>
  <dcterms:created xsi:type="dcterms:W3CDTF">2025-01-28T15:02:59Z</dcterms:created>
  <dcterms:modified xsi:type="dcterms:W3CDTF">2025-01-29T16:24:10Z</dcterms:modified>
</cp:coreProperties>
</file>