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6" r:id="rId8"/>
    <p:sldId id="259" r:id="rId9"/>
    <p:sldId id="269" r:id="rId10"/>
    <p:sldId id="270" r:id="rId11"/>
    <p:sldId id="273" r:id="rId12"/>
    <p:sldId id="260" r:id="rId13"/>
    <p:sldId id="268" r:id="rId14"/>
    <p:sldId id="261" r:id="rId15"/>
    <p:sldId id="271" r:id="rId16"/>
    <p:sldId id="277" r:id="rId17"/>
    <p:sldId id="274" r:id="rId18"/>
    <p:sldId id="276" r:id="rId19"/>
    <p:sldId id="262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9981-41EF-5E5A-0BFD-E42E38808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9D13-C5C3-D624-A2D7-9A293BE9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F2F1-8644-9EE6-2CB9-3FE4C5D0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D868-E3C9-FBD4-2244-8E7D178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A449-C011-CDB6-1A36-F0E265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E27-4674-B7D9-9A81-A59F930C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28C6D-C2DE-418E-DF26-92462110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DA36-C8EE-5CD7-4580-D2156E9E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C66E-4E29-900C-13D1-63A3A4DD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01C4-F60D-A374-4C9E-71335E98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B4D13-ED91-9807-E678-6E8A4C70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6A3E7-D96F-8B8D-6FA3-5E348470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1640-CD12-2C47-9686-059D9479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0523-A3EC-EFBF-21B5-2F25F786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A569-C5BB-C69D-CBFA-919B393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BE16-CB1B-4922-02C0-3FF8D3C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ECC2-47B2-2D1D-0DAF-79589475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B30C-8E86-B2EA-110C-1B99A42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277C-D1F6-A750-988A-6FF051BD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75BC-A0CF-9DCD-ECC9-31EF460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06F-5BAC-4477-30BD-32A50DBB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3594C-D6ED-FC72-1EA7-65CDB2E0C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A320-CEAA-BF7C-933D-1374D045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441C-300C-F989-2367-4E9DB182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34DE-B183-04E1-D740-ECE2C924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5262-C656-E074-2F02-A5B38B5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67CC-5234-5986-8265-544F5A9A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0AAF-B2BF-E2B3-79C0-780771F7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8D22C-DFD7-67DE-A1DC-F3026F5C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48202-66C2-A239-CE92-50382864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BA210-6077-AE0B-822D-7A63AB02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B287-D0BB-67B1-579B-06693726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F385-FFA0-A7A0-FBE8-48FEB8B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B8E-AF19-1B6B-779A-406C121B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11A75-660B-8F24-8EC7-47411776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22B6A-B0EE-D0A4-CCEF-394C666E6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6B171-6A33-15F6-CB6B-3B4709D0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28689-7E14-7E61-D217-3E5F73BE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2A26C-C6FD-26AA-F0CD-10408CA8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E30B-DD3E-56FE-C737-3200F031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495D9-D910-9559-A5DC-FD36B3F0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48DC-2888-D67F-6C1E-FFEF620E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7EA02-A0ED-0E06-470A-925CF6BE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5334A-56B2-96F4-29C8-9609A483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DED52-A2F0-BDC0-0DA0-5B1676BE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69C5-D0A5-7054-4ED6-B9522DEB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D49-7489-8180-D834-F12F0AB4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C9C4-C1B3-6587-32E7-D9B89C6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90D6F-2E80-5730-F8DA-8A89A7CB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5DF5-C455-D62B-D65E-684F2C27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0A621-88B6-6B7D-1459-C9EA7BF5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BCE5-0CF7-CC5C-1D52-98837C2B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5C39-32C6-7D22-15FD-2DA492D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E38BC-1502-3A02-E240-171AC1FDA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656DF-C9FF-4E3C-54E1-F578DA65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B84B6-A608-BAFC-8658-3D2835F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85FB-E0F4-E084-6188-19F75CDC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5A05-B356-DDC6-1FAD-707373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54649-8D82-7194-B192-66253F74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76488-2889-87AB-7D7E-28878000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4376-839E-F609-2682-62A51D48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BAF0-056E-1E1B-2114-6C7395BB5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D747-F2C0-47FF-9EA5-27FA94699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660835" cy="1554576"/>
          </a:xfrm>
        </p:spPr>
        <p:txBody>
          <a:bodyPr>
            <a:no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2AAE-046B-9D5F-6E10-68845E14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510"/>
          </a:xfrm>
        </p:spPr>
        <p:txBody>
          <a:bodyPr>
            <a:noAutofit/>
          </a:bodyPr>
          <a:lstStyle/>
          <a:p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งานวิจัย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Cross-Lingual Information Retrieval Model for Vietnamese-English Web Sites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C0C4B-D224-DAB3-DC31-C3E5DC36A773}"/>
              </a:ext>
            </a:extLst>
          </p:cNvPr>
          <p:cNvSpPr txBox="1"/>
          <p:nvPr/>
        </p:nvSpPr>
        <p:spPr>
          <a:xfrm>
            <a:off x="1159564" y="1235191"/>
            <a:ext cx="1019423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งานวิจัยนี้นำเสนอโมเดลระบบการสืบค้นข้อมูลข้ามภาษา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สำหรับเว็บไซต์สองภาษาที่รองรับภาษาเวียดนามและอังกฤษ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ระบบนี้ประกอบด้วย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ส่วนหลัก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Web Crawler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สำหรับรวบรวมข้อมูล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Translated Document Identifying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Indexing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จัดทำดัชนีแยกตามภาษา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Searching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รองรับการสืบค้นข้อมูลอย่างมีประสิทธิภาพ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โมเดลนี้ช่วยลดการประมวลผลซ้ำ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และเพิ่มความแม่นยำในการค้นหาโดยใช้ผลการระบุหน้าเว็บคู่แปล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ข้อดีของระบบคือการจัดเก็บข้อมูลในตัวเอง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ลดความจำเป็นในการประมวลผลซ้ำ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และค้นหาได้แม่นยำมากขึ้น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แต่มีข้อจำกัดคือจำนวนเว็บไซต์สองภาษาในปัจจุบันยังน้อย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และไม่รองรับการระบุเอกสารคู่แปลที่อยู่คนละเว็บไซต์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ในอนาคต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ระบบอาจถูกพัฒนาให้รองรับการค้นหาเชิงความหมายเพื่อเพิ่มประสิทธิภาพและความครอบคลุม</a:t>
            </a:r>
          </a:p>
        </p:txBody>
      </p:sp>
    </p:spTree>
    <p:extLst>
      <p:ext uri="{BB962C8B-B14F-4D97-AF65-F5344CB8AC3E}">
        <p14:creationId xmlns:p14="http://schemas.microsoft.com/office/powerpoint/2010/main" val="105790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743463" y="1243786"/>
            <a:ext cx="963506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เพื่อสร้าง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synonyms dictionary</a:t>
            </a:r>
          </a:p>
          <a:p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Set </a:t>
            </a:r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สำหรับคำศัพท์ในหมวดเดียวกันที่มีความหมายเหมือนกันทั้งภาษาไทยและอังกฤษรวมทั้งตัวย่อถ้ามี และให้จัดผลลัพธ์ในรูปแบบที่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เช่น ก๊าซหุงต้ม,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LPG, Liquified Petroleum Gas </a:t>
            </a:r>
            <a:endParaRPr lang="en-US" sz="2800" dirty="0"/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2FE7E-3D46-36DB-C12A-6E8863E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154133"/>
            <a:ext cx="4530780" cy="332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492AD-BF1E-02C6-096F-CCAB5F99B93F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D6ED-85DE-7C76-F01E-D7A23ACA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CE0CB-AE02-4480-4AA9-625A943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D7EE-C334-F32C-B758-8F9EEA906C8E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Daily Batch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EA4766-2A65-BA66-2737-691048A9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25" y="3145205"/>
            <a:ext cx="9183504" cy="2650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6C3AD-6F98-819E-7866-C4592AD9FE51}"/>
              </a:ext>
            </a:extLst>
          </p:cNvPr>
          <p:cNvSpPr txBox="1"/>
          <p:nvPr/>
        </p:nvSpPr>
        <p:spPr>
          <a:xfrm>
            <a:off x="1459396" y="1336119"/>
            <a:ext cx="99904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ภาพแสดง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pipeline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ของการดึงขอข้อมูลจากเว็บไซต์ของ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องค์การบริหารจัดการก๊าซเรือนกระจก โดยจะแบ่งการทำงานออกเป็น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2 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ส่วนใหญ่ๆคือการนำข้อมูลที่ได้มาจากองค์การบริหารจัดการก๊าซเรือนกระจก มาประมวลผล</a:t>
            </a:r>
            <a:endParaRPr lang="en-US" sz="26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จากนั้นอัปเดตข้อมูลในกรณีที่ข้อมูลเกิดการเปลี่ยนแปลงค่าสัมประสิทธิ์การปล่อยก๊าซเรือนกระจก</a:t>
            </a:r>
            <a:endParaRPr lang="th-TH" sz="26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622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225-91C0-5FCA-C4B5-D6F6F34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EDEBF-E45E-4A38-4E80-4B2F47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3E2E-E3FD-F715-7D52-A15C917701D5}"/>
              </a:ext>
            </a:extLst>
          </p:cNvPr>
          <p:cNvSpPr txBox="1"/>
          <p:nvPr/>
        </p:nvSpPr>
        <p:spPr>
          <a:xfrm>
            <a:off x="838566" y="706468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Elasticsearch 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7514-D6B8-B484-AC2A-C54D893B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90549"/>
              </p:ext>
            </p:extLst>
          </p:nvPr>
        </p:nvGraphicFramePr>
        <p:xfrm>
          <a:off x="1782894" y="1897380"/>
          <a:ext cx="7931942" cy="28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45">
                  <a:extLst>
                    <a:ext uri="{9D8B030D-6E8A-4147-A177-3AD203B41FA5}">
                      <a16:colId xmlns:a16="http://schemas.microsoft.com/office/drawing/2014/main" val="1172491918"/>
                    </a:ext>
                  </a:extLst>
                </a:gridCol>
                <a:gridCol w="5190397">
                  <a:extLst>
                    <a:ext uri="{9D8B030D-6E8A-4147-A177-3AD203B41FA5}">
                      <a16:colId xmlns:a16="http://schemas.microsoft.com/office/drawing/2014/main" val="1445235016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องค์ประกอบหลัก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0459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หน่วยข้อมูลพื้นฐานใน </a:t>
                      </a:r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Elasticsearch (JSON Format)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63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Documents </a:t>
                      </a:r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ที่ใช้เก็บข้อมูล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39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Shards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แบ่งข้อมูลเป็นส่วนย่อยเพื่อกระจายโหลด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56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กำหนดโครงสร้างข้อมูล เช่น ประเภทของฟิลด์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Analyzers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ช่วยตัดคำและจัดรูปแบบข้อมูลก่อนทำดัชนี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245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Inverted Index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โครงสร้างข้อมูลที่ช่วยค้นหาข้อมูลเร็วขึ้น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5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2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FC83-F9D8-BCAA-E71B-C76D952F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17958-9412-0170-3629-7E57BA92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dirty="0"/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0E3AFA-AF90-A00D-D3E4-85224ECF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05" y="890008"/>
            <a:ext cx="5327852" cy="4786306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E4ACCC-1224-B95E-FB0B-F3ED51F5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54" y="1421104"/>
            <a:ext cx="4104426" cy="37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47D1-4A63-BE3B-A468-14CD997770D1}"/>
              </a:ext>
            </a:extLst>
          </p:cNvPr>
          <p:cNvSpPr txBox="1"/>
          <p:nvPr/>
        </p:nvSpPr>
        <p:spPr>
          <a:xfrm>
            <a:off x="609600" y="1406435"/>
            <a:ext cx="1131146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ระบบสืบค้นข้อมูลค่าการปล่อยก๊าซเรือนกระจกที่รองรับการค้นหาได้ทั้งภาษาไทยและภาษาอังกฤษ (Cross-lingual)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เพื่ออำนวยความสะดวกสามารถเข้าถึงเอกสาร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Emission Factors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ที่มีอยู่ได้อย่างรวดเร็ว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6FBAA-409E-D7F4-09E1-D435566FBD67}"/>
              </a:ext>
            </a:extLst>
          </p:cNvPr>
          <p:cNvSpPr txBox="1"/>
          <p:nvPr/>
        </p:nvSpPr>
        <p:spPr>
          <a:xfrm>
            <a:off x="661872" y="913632"/>
            <a:ext cx="106256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ประเมินระบบด้วยตัววัดมาตรฐานการค้นคืนสารสนเทศ </a:t>
            </a:r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00C5B-5554-33BB-7385-8CCBE66E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43D9-AC7C-2AB8-C9AF-E49320A7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C8C7-080B-9BCC-0B02-6CC2E1C86B78}"/>
              </a:ext>
            </a:extLst>
          </p:cNvPr>
          <p:cNvSpPr txBox="1"/>
          <p:nvPr/>
        </p:nvSpPr>
        <p:spPr>
          <a:xfrm>
            <a:off x="1077383" y="1185670"/>
            <a:ext cx="61510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1.ศึกษาค้นคว้าทฤษฎีและงานวิจัยที่เกี่ยวข้อง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2.จัดเตรียมข้อมูล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3.สร้างและปรับแต่งประสิทธิภาพโปรแกรม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4.ทดสอบและประเมินผล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5.วิเคราะห์สรุปผลการดำเนินงาน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6.เรียบเรียงและจัดทำบทความวิจัย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7.จัดทำวิทยานิพนธ์</a:t>
            </a:r>
          </a:p>
        </p:txBody>
      </p:sp>
    </p:spTree>
    <p:extLst>
      <p:ext uri="{BB962C8B-B14F-4D97-AF65-F5344CB8AC3E}">
        <p14:creationId xmlns:p14="http://schemas.microsoft.com/office/powerpoint/2010/main" val="119815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6646E-9222-9572-1334-FDB6DAE0228D}"/>
              </a:ext>
            </a:extLst>
          </p:cNvPr>
          <p:cNvSpPr txBox="1"/>
          <p:nvPr/>
        </p:nvSpPr>
        <p:spPr>
          <a:xfrm>
            <a:off x="800992" y="1699825"/>
            <a:ext cx="103175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ซึ่งช่วยให้การเข้าถึงข้อมูลเป็นไปอย่างมีประสิทธิภาพยิ่งขึ้นอีกทั้ง</a:t>
            </a:r>
            <a:r>
              <a:rPr lang="th-TH" sz="2600" dirty="0"/>
              <a:t>ช่วยให้ธุรกิจ โดยเฉพาะกลุ่มธุระกิจขนาดเล็ก</a:t>
            </a:r>
            <a:r>
              <a:rPr lang="en-US" sz="2600" dirty="0"/>
              <a:t>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(SME) </a:t>
            </a:r>
            <a:r>
              <a:rPr lang="th-TH" sz="2600" dirty="0"/>
              <a:t>สามารถปรับตัวให้เข้ากับมาตรฐานด้านสิ่งแวดล้อมได้อย่างมีประสิทธิภาพ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3254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b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D080-EEC8-FC17-CAD7-F1A041DBEDE6}"/>
              </a:ext>
            </a:extLst>
          </p:cNvPr>
          <p:cNvSpPr txBox="1"/>
          <p:nvPr/>
        </p:nvSpPr>
        <p:spPr>
          <a:xfrm>
            <a:off x="805066" y="1528140"/>
            <a:ext cx="110456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มีความสำคัญต่อการประเมินคาร์บอนฟุตพรินต์เป็นอย่างมาก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091D-5B00-B196-40CC-89B2216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3637090"/>
            <a:ext cx="7567316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AAEDB-C3BD-99D2-679A-11B956AA0D00}"/>
              </a:ext>
            </a:extLst>
          </p:cNvPr>
          <p:cNvSpPr txBox="1"/>
          <p:nvPr/>
        </p:nvSpPr>
        <p:spPr>
          <a:xfrm>
            <a:off x="10126318" y="6660946"/>
            <a:ext cx="216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https://circularmaterialhub.com/Calculate.php</a:t>
            </a:r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A56F1-5053-C2A8-4BEF-425F7788548E}"/>
              </a:ext>
            </a:extLst>
          </p:cNvPr>
          <p:cNvSpPr txBox="1"/>
          <p:nvPr/>
        </p:nvSpPr>
        <p:spPr>
          <a:xfrm>
            <a:off x="891206" y="871330"/>
            <a:ext cx="10747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7" y="2146854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7494104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37538" y="922774"/>
            <a:ext cx="101762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การค้นคืนสารสนเทศข้ามภาษา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โดยจะสร้างคลังคำพ้อง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ที่จับคู่คำหรือวลีสำคัญในภาษาไทยและภาษาอังกฤษ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&amp; Normalization: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ขยายคำค้นโดยใช้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LPG ↔ Liquified Petroleum Gas ↔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ก๊าซหุงต้ม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&amp; Searching: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จัดเก็บข้อมูลและกำหนดให้ค้นหาผ่านชุดคำพ้อง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93202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คือกระบวนการแบ่งข้อความออกเป็นหน่วยย่อย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Tokens)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9880"/>
              </p:ext>
            </p:extLst>
          </p:nvPr>
        </p:nvGraphicFramePr>
        <p:xfrm>
          <a:off x="1582144" y="2217420"/>
          <a:ext cx="8855710" cy="1211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5201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00509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ผลลัพธ์ของ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Tokenization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["ก๊าซเรือนกระจก", "สูง", "ขึ้น"]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450670" y="3848605"/>
            <a:ext cx="96215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สำหรับภาษาไทยการตัดคำเป็นเรื่องที่ท้าทายเนื่องจาก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ไม่มีการเว้นวรรคระหว่างคำ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6EAEE-E15B-A659-AE09-8C0551A1476F}"/>
              </a:ext>
            </a:extLst>
          </p:cNvPr>
          <p:cNvSpPr txBox="1"/>
          <p:nvPr/>
        </p:nvSpPr>
        <p:spPr>
          <a:xfrm>
            <a:off x="558800" y="52145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ที่เลือกใช้งาน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959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เป็นตัวตัดคำที่ใช้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International Components for Unicode (ICU)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ซึ่งรองรับการตัดคำในหลายภาษา รวมถึงภาษาไทยโดย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อาศัยกฎทางภาษาศาสตร์และโมเดลสถิติ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แทนการใช้พจนานุกรมแบบตายตัว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558800" y="2379766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หลักการทำงานของ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ใช้กฎทางภาษาศาสตร์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Rule-based Tokenization)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ใช้โมเดลสถิติช่วยในการตัดคำ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Statistical Model)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755C-CF04-5BCA-0F19-82A1613B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3F6AE-0232-D341-120B-F083E28B913F}"/>
              </a:ext>
            </a:extLst>
          </p:cNvPr>
          <p:cNvSpPr txBox="1"/>
          <p:nvPr/>
        </p:nvSpPr>
        <p:spPr>
          <a:xfrm>
            <a:off x="558800" y="521454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เทคโนโลยีและแพลตฟอร์มที่ใช้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7084-7E50-ECD4-9996-F2DCE1FD540C}"/>
              </a:ext>
            </a:extLst>
          </p:cNvPr>
          <p:cNvSpPr txBox="1"/>
          <p:nvPr/>
        </p:nvSpPr>
        <p:spPr>
          <a:xfrm>
            <a:off x="558800" y="1312652"/>
            <a:ext cx="109591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มีคุณสมบัติเหมาะสมกับการค้นคืนข้อมูลข้ามภาษา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และรองรับการทำงานที่ซับซ้อน เช่น การวิเคราะห์คำพ้องความหมาย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และการค้นหาแบบ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Full-Text 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ได้อย่างมีประสิทธิภาพ</a:t>
            </a: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47AA-216F-EE75-8B0B-71FCB5CB91F6}"/>
              </a:ext>
            </a:extLst>
          </p:cNvPr>
          <p:cNvSpPr txBox="1"/>
          <p:nvPr/>
        </p:nvSpPr>
        <p:spPr>
          <a:xfrm>
            <a:off x="558799" y="3277574"/>
            <a:ext cx="111163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FastAPI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เวิร์กภาษา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ที่มีประสิทธิภาพสูง ใช้งานง่าย ทำให้สามารถสร้าง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REST API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</a:t>
            </a:r>
          </a:p>
          <a:p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ได้อย่างสะดวก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59C9F-1F20-D847-DA2B-252E3E6C5165}"/>
              </a:ext>
            </a:extLst>
          </p:cNvPr>
          <p:cNvSpPr txBox="1"/>
          <p:nvPr/>
        </p:nvSpPr>
        <p:spPr>
          <a:xfrm>
            <a:off x="558799" y="5188121"/>
            <a:ext cx="712083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Airflow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แพลตฟอร์มสำหรับการสร้าง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Workflow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50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0" i="0" u="none" strike="noStrike" baseline="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50" y="1043000"/>
            <a:ext cx="82889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</a:rPr>
              <a:t>งานวิจัย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</a:rPr>
              <a:t>English-Malayalam Cross-Lingual</a:t>
            </a:r>
            <a:r>
              <a:rPr lang="th-TH" sz="2600" dirty="0">
                <a:effectLst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</a:rPr>
              <a:t>Information Retrieval – an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1864248" y="1689331"/>
            <a:ext cx="807488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งานวิจัยนี้นำเสนอระบบค้นคืนสารสนเทศข้ามภาษาอังกฤษ-มาลายาลัม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ที่รองรับการสืบค้นทั้งภาษาเดียวและข้ามภาษา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โดยใช้พจนานุกรมอังกฤษ-มาลายาลัมที่พัฒนาขึ้นเอง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พร้อมด้วยเทคนิคการประมวลผลคำ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การกำจัดคำหยุด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และการแปลงรากศัพท์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ระบบใช้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Vector Space Model (VSM)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ในการจัดอันดับเอกสาร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โดยคำนวณน้ำหนักคำผ่าน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Local Weighting, Global Weighting (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pidf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Normalization Factor </a:t>
            </a: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ประเมินด้วยคำถาม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งานวิจัยนี้ยืนยันถึงความเป็นไปได้ในการพัฒนาระบบ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211ABF73E194F9552777674A819ED" ma:contentTypeVersion="5" ma:contentTypeDescription="Create a new document." ma:contentTypeScope="" ma:versionID="988169cf93fbee5749617ad429756e1b">
  <xsd:schema xmlns:xsd="http://www.w3.org/2001/XMLSchema" xmlns:xs="http://www.w3.org/2001/XMLSchema" xmlns:p="http://schemas.microsoft.com/office/2006/metadata/properties" xmlns:ns3="05f8cd53-000c-42cc-b8f1-6cc2179124ab" targetNamespace="http://schemas.microsoft.com/office/2006/metadata/properties" ma:root="true" ma:fieldsID="05a46acbac201a43f88172d233fa135e" ns3:_="">
    <xsd:import namespace="05f8cd53-000c-42cc-b8f1-6cc2179124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8cd53-000c-42cc-b8f1-6cc2179124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48F46-9B33-48DB-BECB-A211F1066C6C}">
  <ds:schemaRefs>
    <ds:schemaRef ds:uri="05f8cd53-000c-42cc-b8f1-6cc2179124a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A3426A-D9CD-4D97-A56B-FC5574F729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55AD6-1987-4420-ACFB-0D631240E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8cd53-000c-42cc-b8f1-6cc217912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1490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TH Sarabun New</vt:lpstr>
      <vt:lpstr>Office Theme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7.ขั้นตอนการดำเนินงาน 8.ประโยชน์ที่คาดว่าจะได้รับ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PowerPoint Presentation</vt:lpstr>
      <vt:lpstr>3.งานวิจัยที่เกี่ยวข้อง</vt:lpstr>
      <vt:lpstr>งานวิจัย Cross-Lingual Information Retrieval Model for Vietnamese-English Web Sites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7.ขั้นตอนการดำเนินงาน</vt:lpstr>
      <vt:lpstr>8.ประโยชน์ที่คาดว่าจะได้รับ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16</cp:revision>
  <dcterms:created xsi:type="dcterms:W3CDTF">2025-01-28T15:02:59Z</dcterms:created>
  <dcterms:modified xsi:type="dcterms:W3CDTF">2025-01-30T19:44:05Z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0x01010068D211ABF73E194F9552777674A819ED</vt:lpwstr>
  </property>
</Properties>
</file>