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</p:sldMasterIdLst>
  <p:sldIdLst>
    <p:sldId id="256" r:id="rId5"/>
    <p:sldId id="257" r:id="rId6"/>
    <p:sldId id="258" r:id="rId7"/>
    <p:sldId id="266" r:id="rId8"/>
    <p:sldId id="259" r:id="rId9"/>
    <p:sldId id="269" r:id="rId10"/>
    <p:sldId id="270" r:id="rId11"/>
    <p:sldId id="279" r:id="rId12"/>
    <p:sldId id="273" r:id="rId13"/>
    <p:sldId id="260" r:id="rId14"/>
    <p:sldId id="278" r:id="rId15"/>
    <p:sldId id="261" r:id="rId16"/>
    <p:sldId id="271" r:id="rId17"/>
    <p:sldId id="277" r:id="rId18"/>
    <p:sldId id="274" r:id="rId19"/>
    <p:sldId id="276" r:id="rId20"/>
    <p:sldId id="262" r:id="rId21"/>
    <p:sldId id="263" r:id="rId22"/>
    <p:sldId id="264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4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3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68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0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9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E6F2B-8AF1-43EC-B370-FCA2CA48B92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EC6E05-063F-46C1-9253-25489D26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B8DE-168A-BCD2-9E04-0F47F8FA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4"/>
            <a:ext cx="9660835" cy="1554576"/>
          </a:xfrm>
        </p:spPr>
        <p:txBody>
          <a:bodyPr>
            <a:noAutofit/>
          </a:bodyPr>
          <a:lstStyle/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โปรแกรมค้นหาข้ามภาษาสำหรับค้นคืนค่าสัมประสิทธิ์การปล่อยก๊าซเรือนกระจก</a:t>
            </a:r>
            <a:b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</a:br>
            <a:b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6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 CROSS-LINGUAL SEARCH ENGINE FOR RETRIEVAL OF GREEN HOUSE GAS EMISSION FACTOR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878871-091C-A49B-13BE-8A6AB04EE0E7}"/>
              </a:ext>
            </a:extLst>
          </p:cNvPr>
          <p:cNvSpPr txBox="1">
            <a:spLocks/>
          </p:cNvSpPr>
          <p:nvPr/>
        </p:nvSpPr>
        <p:spPr>
          <a:xfrm>
            <a:off x="773723" y="3581400"/>
            <a:ext cx="36463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จัดทำโดย นายณฐพจน์ หนูวงษ์</a:t>
            </a: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รหัสนิสิต 6770233221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083017-318E-A10B-1098-1E1AFA831D60}"/>
              </a:ext>
            </a:extLst>
          </p:cNvPr>
          <p:cNvSpPr txBox="1">
            <a:spLocks/>
          </p:cNvSpPr>
          <p:nvPr/>
        </p:nvSpPr>
        <p:spPr>
          <a:xfrm>
            <a:off x="656492" y="4749375"/>
            <a:ext cx="6951786" cy="98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นิสิตปริญญาโท สาขาสาขาวิชาวิทยาศาสตร์คอมพิวเตอร์ ภาคนอกเวลาราชการ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l"/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อาจารย์ที่ปรึกษา รศ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ญาใจ ลิ่มปิยะกรณ์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3060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455B-8CCD-F87C-28C7-2612E7EE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5D6E1-86B0-696F-109C-31B5877D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F5E3B-4DD9-86C1-1F83-AD8AB60CA79A}"/>
              </a:ext>
            </a:extLst>
          </p:cNvPr>
          <p:cNvSpPr txBox="1"/>
          <p:nvPr/>
        </p:nvSpPr>
        <p:spPr>
          <a:xfrm>
            <a:off x="755650" y="1043000"/>
            <a:ext cx="82889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งานวิจัย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English-Malayalam Cross-Lingual</a:t>
            </a:r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Information Retrieval – an 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42243D-A301-F5B9-F9B6-740D7BE4E3A2}"/>
              </a:ext>
            </a:extLst>
          </p:cNvPr>
          <p:cNvSpPr txBox="1"/>
          <p:nvPr/>
        </p:nvSpPr>
        <p:spPr>
          <a:xfrm>
            <a:off x="969729" y="1853923"/>
            <a:ext cx="80748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งานวิจัยนี้นำเสนอระบบค้นคืนสารสนเทศข้ามภาษาอังกฤษ-มาลายาลัม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ที่รองรับการสืบค้นทั้งภาษาเดียวและข้ามภาษา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โดยใช้พจนานุกรมอังกฤษ-มาลายาลัมที่พัฒนาขึ้นเอง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พร้อมด้วยเทคนิคการประมวลผลคำ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การตัดคำ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การกำจัดคำหยุด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และการแปลงรากศัพท์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ระบบใช้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Vector Space Model (VSM)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ในการจัดอันดับเอกสาร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ประเมินด้วยคำถาม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25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และแสดงผลลัพธ์ที่มีประสิทธิภาพใกล้เคียงกันระหว่างการสืบค้นภาษาเดียวและข้ามภาษา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งานวิจัยนี้ยืนยันถึงความเป็นไปได้ในการพัฒนาระบบ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CLIR สำหรับภาษาอังกฤษและมาลายาลัมภายในระยะเวลาอันสั้นด้วยทรัพยากรภาษาที่เหมาะสม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245DC-21DB-D13B-EC1B-3D21F7FE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375" y="804612"/>
            <a:ext cx="2565841" cy="51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2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38AC-B7A7-4FC4-3450-3F2C9745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74284-6B36-6D29-D6D3-9934F7E4C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.งานวิจัยที่เกี่ยวข้อง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42AEF-84B3-B3DE-A706-A9C6258A37E1}"/>
              </a:ext>
            </a:extLst>
          </p:cNvPr>
          <p:cNvSpPr txBox="1">
            <a:spLocks/>
          </p:cNvSpPr>
          <p:nvPr/>
        </p:nvSpPr>
        <p:spPr>
          <a:xfrm>
            <a:off x="1083366" y="1080744"/>
            <a:ext cx="8683486" cy="4565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h-TH" sz="2600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งานวิจัย </a:t>
            </a:r>
            <a:r>
              <a:rPr lang="en-US" sz="2600" dirty="0">
                <a:solidFill>
                  <a:schemeClr val="tx1"/>
                </a:solidFill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Cross-Lingual Information Retrieval Model for Vietnamese-English Web Sites</a:t>
            </a:r>
            <a:endParaRPr lang="en-US" sz="26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20CA7-6AEC-D0E1-D910-5034E1541D18}"/>
              </a:ext>
            </a:extLst>
          </p:cNvPr>
          <p:cNvSpPr txBox="1"/>
          <p:nvPr/>
        </p:nvSpPr>
        <p:spPr>
          <a:xfrm>
            <a:off x="1311964" y="1712270"/>
            <a:ext cx="753386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งานวิจัยนี้นำเสนอโมเดลระบบการสืบค้นข้อมูลข้ามภาษา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(CLIR)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สำหรับเว็บไซต์สองภาษาที่รองรับภาษาเวียดนามและอังกฤษ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ระบบนี้ประกอบด้วย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4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ส่วนหลัก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Crawler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สำหรับรวบรวมข้อมูล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Translated Document Identifying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เพื่อระบุหน้าเว็บคู่แปล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จัดทำดัชนีแยกตามภาษา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Searching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รองรับการสืบค้นข้อมูลอย่างมีประสิทธิภาพ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โมเดลนี้ช่วยลดการประมวลผลซ้ำ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และเพิ่มความแม่นยำในการค้นหาโดยใช้ผลการระบุหน้าเว็บคู่แปล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ข้อจำกัดคือจำนวนเว็บไซต์สองภาษาในปัจจุบันยังน้อย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AA10B-A987-85D5-1D75-78AED6F8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82" y="1537254"/>
            <a:ext cx="2250769" cy="41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F650-62D9-E0E0-516A-1E25BDA2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B996D-D2AE-61F0-67BE-EE965AAB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diagram of a process flow&#10;&#10;Description automatically generated">
            <a:extLst>
              <a:ext uri="{FF2B5EF4-FFF2-40B4-BE49-F238E27FC236}">
                <a16:creationId xmlns:a16="http://schemas.microsoft.com/office/drawing/2014/main" id="{09D96476-F58F-2AD6-9F41-2A649C4C7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2" y="0"/>
            <a:ext cx="4563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5BAE6-9FDB-6D76-6B0E-C6264EEC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AEAE72-8B1A-FCBF-5005-9BDAA988E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0722-60F0-6EDD-5264-486EAB47FFD8}"/>
              </a:ext>
            </a:extLst>
          </p:cNvPr>
          <p:cNvSpPr txBox="1"/>
          <p:nvPr/>
        </p:nvSpPr>
        <p:spPr>
          <a:xfrm>
            <a:off x="743463" y="1243786"/>
            <a:ext cx="963506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LLM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เพื่อสร้าง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synonyms dictionary</a:t>
            </a:r>
          </a:p>
          <a:p>
            <a:r>
              <a:rPr lang="th-TH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ช่วยสร้าง </a:t>
            </a:r>
            <a:r>
              <a:rPr lang="en-US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แบบ </a:t>
            </a:r>
            <a:r>
              <a:rPr lang="en-US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 Set </a:t>
            </a:r>
            <a:r>
              <a:rPr lang="th-TH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สำหรับคำศัพท์ในหมวดเดียวกันที่มีความหมายเหมือนกันทั้งภาษาไทยและอังกฤษรวมทั้งตัวย่อถ้ามี และให้จัดผลลัพธ์ในรูปแบบที่ </a:t>
            </a:r>
            <a:r>
              <a:rPr lang="en-US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เช่น ก๊าซหุงต้ม, </a:t>
            </a:r>
            <a:r>
              <a:rPr lang="en-US" sz="280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LPG, Liquified Petroleum Gas </a:t>
            </a:r>
            <a:endParaRPr lang="en-US" sz="2800" dirty="0"/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22FE7E-3D46-36DB-C12A-6E8863EF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677" y="3154133"/>
            <a:ext cx="4530780" cy="3321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492AD-BF1E-02C6-096F-CCAB5F99B93F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6124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D6ED-85DE-7C76-F01E-D7A23ACA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BCE0CB-AE02-4480-4AA9-625A943B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6D7EE-C334-F32C-B758-8F9EEA906C8E}"/>
              </a:ext>
            </a:extLst>
          </p:cNvPr>
          <p:cNvSpPr txBox="1"/>
          <p:nvPr/>
        </p:nvSpPr>
        <p:spPr>
          <a:xfrm>
            <a:off x="743462" y="708878"/>
            <a:ext cx="96350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Daily Batch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EA4766-2A65-BA66-2737-691048A9A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25" y="3145205"/>
            <a:ext cx="9183504" cy="2650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F6C3AD-6F98-819E-7866-C4592AD9FE51}"/>
              </a:ext>
            </a:extLst>
          </p:cNvPr>
          <p:cNvSpPr txBox="1"/>
          <p:nvPr/>
        </p:nvSpPr>
        <p:spPr>
          <a:xfrm>
            <a:off x="1459396" y="1336119"/>
            <a:ext cx="999048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ภาพแสดง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pipeline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ของการดึงขอข้อมูลจากเว็บไซต์ของ</a:t>
            </a:r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องค์การบริหารจัดการก๊าซเรือนกระจก โดยจะแบ่งการทำงานออกเป็น </a:t>
            </a:r>
            <a:r>
              <a:rPr lang="en-US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2 </a:t>
            </a:r>
            <a:r>
              <a:rPr lang="th-TH" sz="2600" dirty="0">
                <a:effectLst/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ส่วนใหญ่ๆคือการนำข้อมูลที่ได้มาจากองค์การบริหารจัดการก๊าซเรือนกระจก มาประมวลผล</a:t>
            </a:r>
            <a:endParaRPr lang="en-US" sz="26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ea typeface="Arial Unicode MS"/>
                <a:cs typeface="TH Sarabun New" panose="020B0500040200020003" pitchFamily="34" charset="-34"/>
              </a:rPr>
              <a:t>จากนั้นอัปเดตข้อมูลในกรณีที่ข้อมูลเกิดการเปลี่ยนแปลงค่าสัมประสิทธิ์การปล่อยก๊าซเรือนกระจก</a:t>
            </a:r>
            <a:endParaRPr lang="th-TH" sz="2600" dirty="0">
              <a:effectLst/>
              <a:latin typeface="TH Sarabun New" panose="020B0500040200020003" pitchFamily="34" charset="-34"/>
              <a:ea typeface="Arial Unicode MS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4622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A225-91C0-5FCA-C4B5-D6F6F34C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EEDEBF-E45E-4A38-4E80-4B2F47E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23E2E-E3FD-F715-7D52-A15C917701D5}"/>
              </a:ext>
            </a:extLst>
          </p:cNvPr>
          <p:cNvSpPr txBox="1"/>
          <p:nvPr/>
        </p:nvSpPr>
        <p:spPr>
          <a:xfrm>
            <a:off x="838566" y="706468"/>
            <a:ext cx="9635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Elasticsearch Index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BC7514-D6B8-B484-AC2A-C54D893B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90549"/>
              </p:ext>
            </p:extLst>
          </p:nvPr>
        </p:nvGraphicFramePr>
        <p:xfrm>
          <a:off x="1782894" y="1897380"/>
          <a:ext cx="7931942" cy="2827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1545">
                  <a:extLst>
                    <a:ext uri="{9D8B030D-6E8A-4147-A177-3AD203B41FA5}">
                      <a16:colId xmlns:a16="http://schemas.microsoft.com/office/drawing/2014/main" val="1172491918"/>
                    </a:ext>
                  </a:extLst>
                </a:gridCol>
                <a:gridCol w="5190397">
                  <a:extLst>
                    <a:ext uri="{9D8B030D-6E8A-4147-A177-3AD203B41FA5}">
                      <a16:colId xmlns:a16="http://schemas.microsoft.com/office/drawing/2014/main" val="1445235016"/>
                    </a:ext>
                  </a:extLst>
                </a:gridCol>
              </a:tblGrid>
              <a:tr h="295179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องค์ประกอบหลัก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หน้าที่หลัก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04597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หน่วยข้อมูลพื้นฐานใน </a:t>
                      </a:r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Elasticsearch (JSON Format)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96360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Index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กลุ่มของ </a:t>
                      </a:r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Documents </a:t>
                      </a:r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ที่ใช้เก็บข้อมูล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9397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Shards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แบ่งข้อมูลเป็นส่วนย่อยเพื่อกระจายโหลด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561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Mappings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กำหนดโครงสร้างข้อมูล เช่น ประเภทของฟิลด์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46683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Analyzers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ช่วยตัดคำและจัดรูปแบบข้อมูลก่อนทำดัชนี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92452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Inverted Index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โครงสร้างข้อมูลที่ช่วยค้นหาข้อมูลเร็วขึ้น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455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2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FC83-F9D8-BCAA-E71B-C76D952F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017958-9412-0170-3629-7E57BA923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50E3AFA-AF90-A00D-D3E4-85224ECF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05" y="890008"/>
            <a:ext cx="5327852" cy="4786306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1E4ACCC-1224-B95E-FB0B-F3ED51F5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54" y="1421104"/>
            <a:ext cx="4104426" cy="372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87E4-A4B1-07C7-28DF-0A95D944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643B07-88F5-E8BA-C77B-63B9F7D4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D47D1-4A63-BE3B-A468-14CD997770D1}"/>
              </a:ext>
            </a:extLst>
          </p:cNvPr>
          <p:cNvSpPr txBox="1"/>
          <p:nvPr/>
        </p:nvSpPr>
        <p:spPr>
          <a:xfrm>
            <a:off x="609600" y="1406435"/>
            <a:ext cx="877293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พัฒนาระบบสืบค้นข้อมูลค่าการปล่อยก๊าซเรือนกระจกที่รองรับการค้นหาได้ทั้งภาษาไทยและภาษาอังกฤษ (Cross-lingual)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เพื่ออำนวยความสะดวกสามารถเข้าถึงเอกสาร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Emission Factors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ที่มีอยู่ได้อย่างรวดเร็ว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846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D9706-BA24-A2E7-B363-2ACFA8B8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F514D-63E9-302C-EBB3-9CE0A03B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6FBAA-409E-D7F4-09E1-D435566FBD67}"/>
              </a:ext>
            </a:extLst>
          </p:cNvPr>
          <p:cNvSpPr txBox="1"/>
          <p:nvPr/>
        </p:nvSpPr>
        <p:spPr>
          <a:xfrm>
            <a:off x="661872" y="913632"/>
            <a:ext cx="801167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1.ใช้ข้อมูล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ที่เผยแพร่โดย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</a:t>
            </a:r>
            <a:r>
              <a:rPr lang="en-US" sz="2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องค์การมหาชน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2.ออกแบบให้สืบค้นได้ทั้งภาษาไทยและอังกฤษด้วย Synonym-based Approach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ระบบสืบค้นที่ยืดหยุ่นสามารถอัปเดตข้อมูลได้อัตโนอัติเมื่อองค์การบริหารจัดการก๊าซเรือนกระจกมีการเปลี่ยนแปลงข้อมูล</a:t>
            </a:r>
          </a:p>
          <a:p>
            <a:pPr algn="l"/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ประเมินระบบด้วยตัววัดมาตรฐานการค้นคืนสารสนเทศ </a:t>
            </a:r>
          </a:p>
        </p:txBody>
      </p:sp>
    </p:spTree>
    <p:extLst>
      <p:ext uri="{BB962C8B-B14F-4D97-AF65-F5344CB8AC3E}">
        <p14:creationId xmlns:p14="http://schemas.microsoft.com/office/powerpoint/2010/main" val="242757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00C5B-5554-33BB-7385-8CCBE66E3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43D9-AC7C-2AB8-C9AF-E49320A71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7.ขั้นตอนการดำเนินงาน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C8C7-080B-9BCC-0B02-6CC2E1C86B78}"/>
              </a:ext>
            </a:extLst>
          </p:cNvPr>
          <p:cNvSpPr txBox="1"/>
          <p:nvPr/>
        </p:nvSpPr>
        <p:spPr>
          <a:xfrm>
            <a:off x="1077383" y="1185670"/>
            <a:ext cx="61510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1.ศึกษาค้นคว้าทฤษฎีและงานวิจัยที่เกี่ยวข้อง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2.จัดเตรียมข้อมูล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3.สร้างและปรับแต่งประสิทธิภาพโปรแกรม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4.ทดสอบและประเมินผล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5.วิเคราะห์สรุปผลการดำเนินงาน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6.เรียบเรียงและจัดทำบทความวิจัย</a:t>
            </a:r>
          </a:p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7.จัดทำวิทยานิพนธ์</a:t>
            </a:r>
          </a:p>
        </p:txBody>
      </p:sp>
    </p:spTree>
    <p:extLst>
      <p:ext uri="{BB962C8B-B14F-4D97-AF65-F5344CB8AC3E}">
        <p14:creationId xmlns:p14="http://schemas.microsoft.com/office/powerpoint/2010/main" val="11981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C35ACE-2DE8-4B16-AC24-9AF103C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51DCE-0DFD-EBDE-E085-A6EF6DBB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Outline</a:t>
            </a:r>
            <a:br>
              <a:rPr lang="en-US" sz="3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2.ทฤษฎีที่เกี่ยวข้อง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3.งานวิจัยที่เกี่ยวข้อง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4.แนวคิดและวิธีการวิจัย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5.วัตถุประสงค์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6.ขอบเขตการวิจัย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7.ขั้นตอนการดำเนินงาน</a:t>
            </a:r>
            <a:b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400" b="0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sz="34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8A5F-FEA3-53F0-BCF1-9547F0D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7059E-BCFA-3F85-814B-A6192D4EA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8.ประโยชน์ที่คาดว่าจะได้รับ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6646E-9222-9572-1334-FDB6DAE0228D}"/>
              </a:ext>
            </a:extLst>
          </p:cNvPr>
          <p:cNvSpPr txBox="1"/>
          <p:nvPr/>
        </p:nvSpPr>
        <p:spPr>
          <a:xfrm>
            <a:off x="800992" y="1699825"/>
            <a:ext cx="858154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สืบค้นข้ามภาษาที่ใช้งานจริงช่วยให้ผู้ใช้สามารถค้นหาข้อมูลค่าสัมประสิทธิ์การปล่อยก๊าซเรือนกระจกได้อย่างสะดวก โดยไม่ถูกจำกัดด้วยภาษา ซึ่งช่วยให้การเข้าถึงข้อมูลเป็นไปอย่างมีประสิทธิภาพยิ่งขึ้นอีกทั้งช่วยให้ธุรกิจ โดยเฉพาะกลุ่มธุระกิจขนาดเล็ก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(SME)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สามารถปรับตัวให้เข้ากับมาตรฐานด้านสิ่งแวดล้อมได้อย่างมีประสิทธิภาพ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538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805A-9238-A967-5619-C437FD21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CAA3E8-65F2-863A-13CB-AD150869E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CD080-EEC8-FC17-CAD7-F1A041DBEDE6}"/>
              </a:ext>
            </a:extLst>
          </p:cNvPr>
          <p:cNvSpPr txBox="1"/>
          <p:nvPr/>
        </p:nvSpPr>
        <p:spPr>
          <a:xfrm>
            <a:off x="805066" y="1528140"/>
            <a:ext cx="1104568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GHGs Emission Factor: EF)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เป็นค่าการปล่อยก๊าซเรือนกระจกจากการผลิตหรือการบริการ ที่คิดรวมค่าการปล่อยก๊าซเรือนกระจกที่ก่อให้เกิดภาวะโลกร้อน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Climate Change)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อาทิ ก๊าซคาร์บอนไดออกไซด์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CO2)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ก๊าซมีเทน (</a:t>
            </a:r>
            <a:r>
              <a:rPr lang="en-US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CH4) 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เป็นต้น ค่าสัมประสิทธิ์การปล่อยก๊าซเรือนกระจกนี้ มีความสำคัญต่อการประเมินคาร์บอนฟุตพรินต์เป็นอย่างมาก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A091D-5B00-B196-40CC-89B2216C7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3637090"/>
            <a:ext cx="7567316" cy="1684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AAEDB-C3BD-99D2-679A-11B956AA0D00}"/>
              </a:ext>
            </a:extLst>
          </p:cNvPr>
          <p:cNvSpPr txBox="1"/>
          <p:nvPr/>
        </p:nvSpPr>
        <p:spPr>
          <a:xfrm>
            <a:off x="9879658" y="6581001"/>
            <a:ext cx="2506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https://circularmaterialhub.com/Calculate.php</a:t>
            </a:r>
          </a:p>
        </p:txBody>
      </p:sp>
    </p:spTree>
    <p:extLst>
      <p:ext uri="{BB962C8B-B14F-4D97-AF65-F5344CB8AC3E}">
        <p14:creationId xmlns:p14="http://schemas.microsoft.com/office/powerpoint/2010/main" val="14029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712C-6584-FE42-98B4-DC051255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DFA3EF-A814-7EDC-3672-46EB93C6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1.ที่มาและความสำคัญของปัญหา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A56F1-5053-C2A8-4BEF-425F7788548E}"/>
              </a:ext>
            </a:extLst>
          </p:cNvPr>
          <p:cNvSpPr txBox="1"/>
          <p:nvPr/>
        </p:nvSpPr>
        <p:spPr>
          <a:xfrm>
            <a:off x="891206" y="871330"/>
            <a:ext cx="107475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เนื่องจากการค้นหา</a:t>
            </a:r>
            <a:r>
              <a:rPr lang="th-TH" sz="2600" b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H Sarabun New" panose="020B0500040200020003" pitchFamily="34" charset="-34"/>
                <a:ea typeface="Angsana New" panose="02020603050405020304" pitchFamily="18" charset="-34"/>
                <a:cs typeface="TH Sarabun New" panose="020B0500040200020003" pitchFamily="34" charset="-34"/>
              </a:rPr>
              <a:t>ค่าสัมประสิทธิ์การปล่อยก๊าซเรือนกระจกบนเว็บไซต์ของ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องค์การบริหารจัดการก๊าซเรือนกระจกไม่ยืดหยุ่น โดยจะต้องค้นหาคำที่เฉพาะเจาะจงเท่านั้น ดังนั้นจึงมีความสนใจที่จะทำให้การค้นหานั้นยืดหยุ่นขึ้นโดยสามารถที่จะค้นหาได้ทั้งภาษาไทยและภาษาอังกฤษที่มีความหมายเหมือนกัน หรือระบบค้นหาแบบ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B744C3-7BF3-72CA-ED27-6F02F5D9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17" y="2146854"/>
            <a:ext cx="7890566" cy="4013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DABD3-E8B1-10EF-EFB5-81B2DDBBB24D}"/>
              </a:ext>
            </a:extLst>
          </p:cNvPr>
          <p:cNvSpPr txBox="1"/>
          <p:nvPr/>
        </p:nvSpPr>
        <p:spPr>
          <a:xfrm>
            <a:off x="7494104" y="6581001"/>
            <a:ext cx="48171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https://thaicarbonlabel.tgo.or.th/index.php?lang=TH&amp;mod=Y0hKdlpIVmpkSE5mWlcxcGMzTnBiMjQ9</a:t>
            </a:r>
          </a:p>
        </p:txBody>
      </p:sp>
    </p:spTree>
    <p:extLst>
      <p:ext uri="{BB962C8B-B14F-4D97-AF65-F5344CB8AC3E}">
        <p14:creationId xmlns:p14="http://schemas.microsoft.com/office/powerpoint/2010/main" val="200312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5A4C-CF91-4FBE-BBF7-1F125589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2862E-D091-0169-35F8-847A903B1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39354" cy="49440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i="0" u="none" strike="noStrike" baseline="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F34D6-A454-FD07-1E41-70A92FD0FA04}"/>
              </a:ext>
            </a:extLst>
          </p:cNvPr>
          <p:cNvSpPr txBox="1"/>
          <p:nvPr/>
        </p:nvSpPr>
        <p:spPr>
          <a:xfrm>
            <a:off x="637538" y="922774"/>
            <a:ext cx="101762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การค้นคืนสารสนเทศข้ามภาษา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 - CLIR)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เป็นเทคนิคที่ช่วยให้ผู้ใช้สามารถค้นหาข้อมูลโดยใช้ภาษาใดภาษาหนึ่ง แต่ยังสามารถดึงข้อมูลจากเอกสารที่เขียนในภาษาอื่น ๆ ได้ โดยไม่จำเป็นต้องแปลข้อความทั้งหมดด้วยตนเอง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โดยจะสร้างคลังคำพ้อง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ที่จับคู่คำหรือวลีสำคัญในภาษาไทยและภาษาอังกฤษ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ขั้นตอนการทำงาน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&amp; Normalization: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แยกคำในภาษาไทยและภาษาอังกฤษเพื่อให้ระบบเข้าใจคำที่ต้องการค้นหา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ขยายคำค้นโดยใช้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Dictionary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LPG ↔ Liquified Petroleum Gas ↔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ก๊าซหุงต้ม</a:t>
            </a:r>
          </a:p>
          <a:p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Indexing &amp; Searching: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จัดเก็บข้อมูลและกำหนดให้ค้นหาผ่านชุดคำพ้อง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58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A15C59-94CF-51FD-EFDA-7656E8FF6745}"/>
              </a:ext>
            </a:extLst>
          </p:cNvPr>
          <p:cNvSpPr txBox="1"/>
          <p:nvPr/>
        </p:nvSpPr>
        <p:spPr>
          <a:xfrm>
            <a:off x="1188720" y="1114475"/>
            <a:ext cx="932025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Tokenization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คือกระบวนการแบ่งข้อความออกเป็นหน่วยย่อย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Tokens)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คำ วลี หรืออักขระ ซึ่งช่วยให้ระบบสามารถวิเคราะห์และทำการค้นหาได้อย่างถูกต้อง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FF77C34-317A-8EF5-7461-CD125CFE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99880"/>
              </p:ext>
            </p:extLst>
          </p:nvPr>
        </p:nvGraphicFramePr>
        <p:xfrm>
          <a:off x="1582144" y="2217420"/>
          <a:ext cx="8855710" cy="1211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55201">
                  <a:extLst>
                    <a:ext uri="{9D8B030D-6E8A-4147-A177-3AD203B41FA5}">
                      <a16:colId xmlns:a16="http://schemas.microsoft.com/office/drawing/2014/main" val="1484653792"/>
                    </a:ext>
                  </a:extLst>
                </a:gridCol>
                <a:gridCol w="4200509">
                  <a:extLst>
                    <a:ext uri="{9D8B030D-6E8A-4147-A177-3AD203B41FA5}">
                      <a16:colId xmlns:a16="http://schemas.microsoft.com/office/drawing/2014/main" val="2531270714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ข้อความต้นฉบับ</a:t>
                      </a:r>
                      <a:endParaRPr lang="th-TH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ผลลัพธ์ของ </a:t>
                      </a:r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Tokenization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89754503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"ก๊าซเรือนกระจกสูงขึ้น"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["ก๊าซเรือนกระจก", "สูง", "ขึ้น"]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004710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"การค้นคืนสารสนเทศข้ามภาษา"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["การ", "ค้นคืน", "สารสนเทศ", "ข้าม", "ภาษา"]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375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E25F58-432E-A813-4F19-47744B02BD30}"/>
              </a:ext>
            </a:extLst>
          </p:cNvPr>
          <p:cNvSpPr txBox="1"/>
          <p:nvPr/>
        </p:nvSpPr>
        <p:spPr>
          <a:xfrm>
            <a:off x="1450670" y="3848605"/>
            <a:ext cx="962152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สำหรับภาษาไทยการตัดคำเป็นเรื่องที่ท้าทายเนื่องจาก 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ไม่มีการเว้นวรรคระหว่างคำ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เหมือนภาษาอังกฤษ เช่น "ก๊าซเรือนกระจก" ควรจะเป็น 1 คำ แต่ระบบทั่วไปอาจตัดเป็น ["ก๊าซ", "เรือน", "กระจก"] ซึ่งอาจทำให้ผลลัพธ์การค้นหาไม่ถูกต้อง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501BAC23-6BA0-D56F-9DA9-5DC9F83496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8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2A87-1704-E4E3-C926-3DABF719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BD7DB1-DFA1-D1DB-7B0E-D95C5AEBB32A}"/>
              </a:ext>
            </a:extLst>
          </p:cNvPr>
          <p:cNvSpPr txBox="1"/>
          <p:nvPr/>
        </p:nvSpPr>
        <p:spPr>
          <a:xfrm>
            <a:off x="629920" y="1301095"/>
            <a:ext cx="109591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เป็นตัวตัดคำที่ใช้ </a:t>
            </a:r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International Components for Unicode (ICU)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ซึ่งรองรับการตัดคำในหลายภาษา รวมถึงภาษาไทยโดย</a:t>
            </a:r>
            <a:r>
              <a:rPr lang="th-TH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อาศัยกฎทางภาษาศาสตร์และโมเดลสถิติ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แทนการใช้พจนานุกรมแบบตายตัว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84FFE-B8E4-7C72-B121-3C021CF8E004}"/>
              </a:ext>
            </a:extLst>
          </p:cNvPr>
          <p:cNvSpPr txBox="1"/>
          <p:nvPr/>
        </p:nvSpPr>
        <p:spPr>
          <a:xfrm>
            <a:off x="558800" y="2379766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หลักการทำงานของ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ICU Tokenizer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ใช้กฎทางภาษาศาสตร์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Rule-based Tokenization)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วิเคราะห์โครงสร้างประโยคและบริบทของคำ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รองรับภาษาที่ไม่มีการเว้นวรรค เช่น ภาษาไทย ญี่ปุ่น จีน</a:t>
            </a:r>
          </a:p>
          <a:p>
            <a:pPr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ใช้โมเดลสถิติช่วยในการตัดคำ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Statistical Model)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แยกคำโดยดูจากความน่าจะเป็นของการเกิดขึ้นของคำ</a:t>
            </a:r>
          </a:p>
          <a:p>
            <a:pPr marL="742950" lvl="1" indent="-285750">
              <a:buFont typeface="+mj-lt"/>
              <a:buAutoNum type="arabicPeriod"/>
            </a:pP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หากไม่มีคำในพจนานุกรม ระบบจะพิจารณาความเป็นไปได้ของการเป็นคำ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0FF64A6-ED3D-17B4-DA65-08958F2012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C67CB-50DF-98DA-3D99-1A99487F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8BB0F8-B980-13DF-2E5B-30EC72189F4C}"/>
              </a:ext>
            </a:extLst>
          </p:cNvPr>
          <p:cNvSpPr txBox="1"/>
          <p:nvPr/>
        </p:nvSpPr>
        <p:spPr>
          <a:xfrm>
            <a:off x="672592" y="831703"/>
            <a:ext cx="10959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Synonym-based (Dictionary-based) </a:t>
            </a:r>
          </a:p>
          <a:p>
            <a:r>
              <a:rPr lang="th-TH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ใช้คลังคำศัพท์คู่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Bilingual Dictionary) </a:t>
            </a:r>
            <a:r>
              <a:rPr lang="th-TH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บรรจุรายการคำพ้องความหมายที่จับคู่คำหรือวลีสำคัญในภาษาไทยและภาษาอังกฤษไว้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 คำพ้องความ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Synonyms) </a:t>
            </a:r>
            <a:r>
              <a:rPr lang="th-TH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มีความหมายคือคำหรือวลี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กลุ่มคำ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18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ที่สามารถแทนกันได้ โดยแสดงสิ่งที่เหมือนกันหรือใกล้เคียงกัน แม้ว่าจะมีความแตกต่างเล็กน้อยในบริบท แม้กระทั่งตัวย่อหรือสูตรทางเคมี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43D42A2-4379-81C3-1846-6C538D2CE78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5DB622-8336-BF18-0362-FF9D6683C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71561"/>
              </p:ext>
            </p:extLst>
          </p:nvPr>
        </p:nvGraphicFramePr>
        <p:xfrm>
          <a:off x="1744726" y="2092334"/>
          <a:ext cx="7777226" cy="3230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0337">
                  <a:extLst>
                    <a:ext uri="{9D8B030D-6E8A-4147-A177-3AD203B41FA5}">
                      <a16:colId xmlns:a16="http://schemas.microsoft.com/office/drawing/2014/main" val="2122894405"/>
                    </a:ext>
                  </a:extLst>
                </a:gridCol>
                <a:gridCol w="4106889">
                  <a:extLst>
                    <a:ext uri="{9D8B030D-6E8A-4147-A177-3AD203B41FA5}">
                      <a16:colId xmlns:a16="http://schemas.microsoft.com/office/drawing/2014/main" val="326280194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English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1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Thai Term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1995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Agriculture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การเกษตร, เกษตรกรรม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17794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Anthracite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ถ่านหินแอนทราไซต์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36168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Bagasse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ชานอ้อย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1915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Biogas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ก๊าซชีวภาพ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2789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Cob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ซังข้าวโพด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89664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คาร์บอนไดออกไซด์</a:t>
                      </a:r>
                      <a:endParaRPr lang="th-TH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4716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600" u="none" strike="noStrike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LPG,  Liquified Petroleum Gas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2600" u="none" strike="noStrike" dirty="0">
                          <a:effectLst/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ก๊าซหุงต้ม</a:t>
                      </a:r>
                      <a:endParaRPr lang="th-TH" sz="2600" b="0" i="0" u="none" strike="noStrike" dirty="0">
                        <a:solidFill>
                          <a:srgbClr val="000000"/>
                        </a:solidFill>
                        <a:effectLst/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948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6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755C-CF04-5BCA-0F19-82A1613B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13F6AE-0232-D341-120B-F083E28B913F}"/>
              </a:ext>
            </a:extLst>
          </p:cNvPr>
          <p:cNvSpPr txBox="1"/>
          <p:nvPr/>
        </p:nvSpPr>
        <p:spPr>
          <a:xfrm>
            <a:off x="592340" y="869741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เทคโนโลยีและแพลตฟอร์มที่ใช้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E7084-7E50-ECD4-9996-F2DCE1FD540C}"/>
              </a:ext>
            </a:extLst>
          </p:cNvPr>
          <p:cNvSpPr txBox="1"/>
          <p:nvPr/>
        </p:nvSpPr>
        <p:spPr>
          <a:xfrm>
            <a:off x="2693478" y="1558027"/>
            <a:ext cx="957803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มีคุณสมบัติเหมาะสมกับการค้นคืนข้อมูลข้ามภาษา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Cross-Lingual Information Retrieval)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โดยรองรับการทำงานที่ซับซ้อน เช่น การวิเคราะห์คำพ้องความหมาย (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Synonym Matching) </a:t>
            </a:r>
          </a:p>
          <a:p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และการค้นหาแบบ </a:t>
            </a:r>
            <a:r>
              <a:rPr lang="en-US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Full-Text Search </a:t>
            </a:r>
            <a:r>
              <a:rPr lang="th-TH" sz="2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ได้อย่างมีประสิทธิภาพ</a:t>
            </a:r>
          </a:p>
          <a:p>
            <a:r>
              <a:rPr lang="en-US" sz="2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047AA-216F-EE75-8B0B-71FCB5CB91F6}"/>
              </a:ext>
            </a:extLst>
          </p:cNvPr>
          <p:cNvSpPr txBox="1"/>
          <p:nvPr/>
        </p:nvSpPr>
        <p:spPr>
          <a:xfrm>
            <a:off x="2598423" y="3429000"/>
            <a:ext cx="920926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เฟรม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เวิร์กภาษา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ที่มีประสิทธิภาพสูง ใช้งานง่าย ทำให้สามารถสร้าง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REST API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เพื่อเชื่อมต่อระหว่าง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Frontend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Elasticsearch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ได้อย่างสะดวก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59C9F-1F20-D847-DA2B-252E3E6C5165}"/>
              </a:ext>
            </a:extLst>
          </p:cNvPr>
          <p:cNvSpPr txBox="1"/>
          <p:nvPr/>
        </p:nvSpPr>
        <p:spPr>
          <a:xfrm>
            <a:off x="2598423" y="5082642"/>
            <a:ext cx="712083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Apache Airflow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แพลตฟอร์มสำหรับการสร้าง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ติดตาม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Workflow </a:t>
            </a:r>
            <a:r>
              <a:rPr lang="en-US" sz="2600" b="1" i="0" u="none" strike="noStrike" baseline="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en-US" sz="2600" dirty="0"/>
          </a:p>
        </p:txBody>
      </p:sp>
      <p:pic>
        <p:nvPicPr>
          <p:cNvPr id="4" name="Picture 3" descr="A colorful circle with a black background&#10;&#10;Description automatically generated">
            <a:extLst>
              <a:ext uri="{FF2B5EF4-FFF2-40B4-BE49-F238E27FC236}">
                <a16:creationId xmlns:a16="http://schemas.microsoft.com/office/drawing/2014/main" id="{663CE4D3-BB06-55F0-A3FD-AC8FAECE4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40" y="1392819"/>
            <a:ext cx="1508795" cy="150879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481668D-3EF4-A6A2-EB2F-9A02A9A60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2693478" cy="970599"/>
          </a:xfrm>
          <a:prstGeom prst="rect">
            <a:avLst/>
          </a:prstGeom>
        </p:spPr>
      </p:pic>
      <p:pic>
        <p:nvPicPr>
          <p:cNvPr id="11" name="Picture 10" descr="A logo with text on it&#10;&#10;Description automatically generated">
            <a:extLst>
              <a:ext uri="{FF2B5EF4-FFF2-40B4-BE49-F238E27FC236}">
                <a16:creationId xmlns:a16="http://schemas.microsoft.com/office/drawing/2014/main" id="{D7CDCD1C-EC37-394F-B0DE-4F6FB694D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8" y="4915689"/>
            <a:ext cx="2139061" cy="82634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0428DEA1-F1F7-474F-D382-7014E2890B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139354" cy="4944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6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.ทฤษฎีที่เกี่ยวข้อง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70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D211ABF73E194F9552777674A819ED" ma:contentTypeVersion="5" ma:contentTypeDescription="Create a new document." ma:contentTypeScope="" ma:versionID="988169cf93fbee5749617ad429756e1b">
  <xsd:schema xmlns:xsd="http://www.w3.org/2001/XMLSchema" xmlns:xs="http://www.w3.org/2001/XMLSchema" xmlns:p="http://schemas.microsoft.com/office/2006/metadata/properties" xmlns:ns3="05f8cd53-000c-42cc-b8f1-6cc2179124ab" targetNamespace="http://schemas.microsoft.com/office/2006/metadata/properties" ma:root="true" ma:fieldsID="05a46acbac201a43f88172d233fa135e" ns3:_="">
    <xsd:import namespace="05f8cd53-000c-42cc-b8f1-6cc2179124a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8cd53-000c-42cc-b8f1-6cc2179124a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A3426A-D9CD-4D97-A56B-FC5574F729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48F46-9B33-48DB-BECB-A211F1066C6C}">
  <ds:schemaRefs>
    <ds:schemaRef ds:uri="05f8cd53-000c-42cc-b8f1-6cc2179124ab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F55AD6-1987-4420-ACFB-0D631240E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8cd53-000c-42cc-b8f1-6cc2179124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1062</TotalTime>
  <Words>1546</Words>
  <Application>Microsoft Office PowerPoint</Application>
  <PresentationFormat>Widescreen</PresentationFormat>
  <Paragraphs>122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TH Sarabun New</vt:lpstr>
      <vt:lpstr>Trebuchet MS</vt:lpstr>
      <vt:lpstr>Wingdings 3</vt:lpstr>
      <vt:lpstr>Facet</vt:lpstr>
      <vt:lpstr>โปรแกรมค้นหาข้ามภาษาสำหรับค้นคืนค่าสัมประสิทธิ์การปล่อยก๊าซเรือนกระจก   A CROSS-LINGUAL SEARCH ENGINE FOR RETRIEVAL OF GREEN HOUSE GAS EMISSION FACTOR </vt:lpstr>
      <vt:lpstr>Outline 1.ที่มาและความสำคัญของปัญหา 2.ทฤษฎีที่เกี่ยวข้อง 3.งานวิจัยที่เกี่ยวข้อง 4.แนวคิดและวิธีการวิจัย 5.วัตถุประสงค์ 6.ขอบเขตการวิจัย 7.ขั้นตอนการดำเนินงาน 8.ประโยชน์ที่คาดว่าจะได้รับ</vt:lpstr>
      <vt:lpstr>1.ที่มาและความสำคัญของปัญหา</vt:lpstr>
      <vt:lpstr>1.ที่มาและความสำคัญของปัญหา</vt:lpstr>
      <vt:lpstr>2.ทฤษฎีที่เกี่ยวข้อง</vt:lpstr>
      <vt:lpstr>PowerPoint Presentation</vt:lpstr>
      <vt:lpstr>PowerPoint Presentation</vt:lpstr>
      <vt:lpstr>PowerPoint Presentation</vt:lpstr>
      <vt:lpstr>PowerPoint Presentation</vt:lpstr>
      <vt:lpstr>3.งานวิจัยที่เกี่ยวข้อง</vt:lpstr>
      <vt:lpstr>3.งานวิจัยที่เกี่ยวข้อง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4.แนวคิดและวิธีการวิจัย</vt:lpstr>
      <vt:lpstr>5.วัตถุประสงค์</vt:lpstr>
      <vt:lpstr>6.ขอบเขตการวิจัย</vt:lpstr>
      <vt:lpstr>7.ขั้นตอนการดำเนินงาน</vt:lpstr>
      <vt:lpstr>8.ประโยชน์ที่คาดว่าจะได้รับ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Nattapot Nuwong</dc:creator>
  <cp:lastModifiedBy>Nattapot Nuwong</cp:lastModifiedBy>
  <cp:revision>20</cp:revision>
  <dcterms:created xsi:type="dcterms:W3CDTF">2025-01-28T15:02:59Z</dcterms:created>
  <dcterms:modified xsi:type="dcterms:W3CDTF">2025-01-31T05:07:58Z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0x01010068D211ABF73E194F9552777674A819ED</vt:lpwstr>
  </property>
</Properties>
</file>