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</p:sldMasterIdLst>
  <p:sldIdLst>
    <p:sldId id="256" r:id="rId5"/>
    <p:sldId id="257" r:id="rId6"/>
    <p:sldId id="258" r:id="rId7"/>
    <p:sldId id="266" r:id="rId8"/>
    <p:sldId id="259" r:id="rId9"/>
    <p:sldId id="269" r:id="rId10"/>
    <p:sldId id="270" r:id="rId11"/>
    <p:sldId id="279" r:id="rId12"/>
    <p:sldId id="273" r:id="rId13"/>
    <p:sldId id="260" r:id="rId14"/>
    <p:sldId id="278" r:id="rId15"/>
    <p:sldId id="261" r:id="rId16"/>
    <p:sldId id="271" r:id="rId17"/>
    <p:sldId id="277" r:id="rId18"/>
    <p:sldId id="274" r:id="rId19"/>
    <p:sldId id="276" r:id="rId20"/>
    <p:sldId id="262" r:id="rId21"/>
    <p:sldId id="263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7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439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63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568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55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01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6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9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3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7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0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1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8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3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B8DE-168A-BCD2-9E04-0F47F8FA3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783" y="1049665"/>
            <a:ext cx="9879495" cy="2117920"/>
          </a:xfrm>
        </p:spPr>
        <p:txBody>
          <a:bodyPr>
            <a:noAutofit/>
          </a:bodyPr>
          <a:lstStyle/>
          <a:p>
            <a:pPr algn="l"/>
            <a:r>
              <a:rPr lang="th-TH" sz="32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โปรแกรมค้นหาข้ามภาษาสำหรับค้นคืนค่าสัมประสิทธิ์การปล่อยก๊าซเรือนกระจก</a:t>
            </a:r>
            <a:br>
              <a:rPr lang="en-US" sz="32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</a:br>
            <a:br>
              <a:rPr lang="en-US" sz="32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32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 CROSS-LINGUAL SEARCH ENGINE FOR RETRIEVAL OF GREEN HOUSE GAS EMISSION FACTOR 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878871-091C-A49B-13BE-8A6AB04EE0E7}"/>
              </a:ext>
            </a:extLst>
          </p:cNvPr>
          <p:cNvSpPr txBox="1">
            <a:spLocks/>
          </p:cNvSpPr>
          <p:nvPr/>
        </p:nvSpPr>
        <p:spPr>
          <a:xfrm>
            <a:off x="773723" y="3581400"/>
            <a:ext cx="3646386" cy="98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จัดทำโดย นายณฐพจน์ หนูวงษ์</a:t>
            </a:r>
          </a:p>
          <a:p>
            <a:pPr algn="l"/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รหัสนิสิต 6770233221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083017-318E-A10B-1098-1E1AFA831D60}"/>
              </a:ext>
            </a:extLst>
          </p:cNvPr>
          <p:cNvSpPr txBox="1">
            <a:spLocks/>
          </p:cNvSpPr>
          <p:nvPr/>
        </p:nvSpPr>
        <p:spPr>
          <a:xfrm>
            <a:off x="656492" y="4749375"/>
            <a:ext cx="6951786" cy="98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นิสิตปริญญาโท สาขาสาขาวิชาวิทยาศาสตร์คอมพิวเตอร์ ภาคนอกเวลาราชการ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l"/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 รศ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ดร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ญาใจ ลิ่มปิยะกรณ์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3060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5455B-8CCD-F87C-28C7-2612E7EE0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15D6E1-86B0-696F-109C-31B5877DC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.งานวิจัยที่เกี่ยวข้อง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6F5E3B-4DD9-86C1-1F83-AD8AB60CA79A}"/>
              </a:ext>
            </a:extLst>
          </p:cNvPr>
          <p:cNvSpPr txBox="1"/>
          <p:nvPr/>
        </p:nvSpPr>
        <p:spPr>
          <a:xfrm>
            <a:off x="755650" y="1043000"/>
            <a:ext cx="8288960" cy="492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English-Malayalam Cross-Lingual</a:t>
            </a:r>
            <a:r>
              <a:rPr lang="th-TH" sz="26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 </a:t>
            </a:r>
            <a:r>
              <a:rPr lang="en-US" sz="26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Information Retrieval – an Experience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42243D-A301-F5B9-F9B6-740D7BE4E3A2}"/>
              </a:ext>
            </a:extLst>
          </p:cNvPr>
          <p:cNvSpPr txBox="1"/>
          <p:nvPr/>
        </p:nvSpPr>
        <p:spPr>
          <a:xfrm>
            <a:off x="969729" y="1853923"/>
            <a:ext cx="807488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งานวิจัยนี้นำเสนอระบบค้นคืนสารสนเทศข้ามภาษาอังกฤษ-มาลายาลัม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(CLIR)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ที่รองรับการสืบค้นทั้งภาษาเดียวและข้ามภาษา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โดยใช้พจนานุกรมอังกฤษ-มาลายาลัมที่พัฒนาขึ้นเอง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พร้อมด้วยเทคนิคการประมวลผลคำ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การตัดคำ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การแปลงรากศัพท์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ระบบใช้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Vector Space Model (VSM)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ในการจัดอันดับเอกสาร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ประเมินด้วยคำถาม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25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คำถาม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และแสดงผลลัพธ์ที่มีประสิทธิภาพใกล้เคียงกันระหว่างการสืบค้นภาษาเดียวและข้ามภาษา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งานวิจัยนี้ยืนยันถึงความเป็นไปได้ในการพัฒนาระบบ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CLIR สำหรับภาษาอังกฤษและมาลายาลัมภายในระยะเวลาอันสั้นด้วยทรัพยากรภาษาที่เหมาะสม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245DC-21DB-D13B-EC1B-3D21F7FED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375" y="804612"/>
            <a:ext cx="2565841" cy="514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2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238AC-B7A7-4FC4-3450-3F2C97453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274284-6B36-6D29-D6D3-9934F7E4C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.งานวิจัยที่เกี่ยวข้อง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42AEF-84B3-B3DE-A706-A9C6258A37E1}"/>
              </a:ext>
            </a:extLst>
          </p:cNvPr>
          <p:cNvSpPr txBox="1">
            <a:spLocks/>
          </p:cNvSpPr>
          <p:nvPr/>
        </p:nvSpPr>
        <p:spPr>
          <a:xfrm>
            <a:off x="1083366" y="1080744"/>
            <a:ext cx="8683486" cy="456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Cross-Lingual Information Retrieval Model for Vietnamese-English Web Sites</a:t>
            </a:r>
            <a:endParaRPr lang="en-US" sz="2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20CA7-6AEC-D0E1-D910-5034E1541D18}"/>
              </a:ext>
            </a:extLst>
          </p:cNvPr>
          <p:cNvSpPr txBox="1"/>
          <p:nvPr/>
        </p:nvSpPr>
        <p:spPr>
          <a:xfrm>
            <a:off x="1311964" y="1712270"/>
            <a:ext cx="753386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งานวิจัยนี้นำเสนอโมเดลระบบการสืบค้นข้อมูลข้ามภาษา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(CLIR)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สำหรับเว็บไซต์สองภาษาที่รองรับภาษาเวียดนามและอังกฤษ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ระบบนี้ประกอบด้วย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4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ส่วนหลัก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Crawler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สำหรับรวบรวมข้อมูล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Translated Document Identifying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เพื่อระบุหน้าเว็บคู่แปล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Indexing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ตามภาษา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Searching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รองรับการสืบค้นข้อมูล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โมเดลนี้ช่วยลดการประมวลผลซ้ำ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และเพิ่มความแม่นยำในการค้นหาโดยใช้ผลการระบุหน้าเว็บคู่แปล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ข้อจำกัดคือจำนวนเว็บไซต์สองภาษาในปัจจุบันยังน้อย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AA10B-A987-85D5-1D75-78AED6F8A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799" y="1868558"/>
            <a:ext cx="2482488" cy="460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4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AF650-62D9-E0E0-516A-1E25BDA2D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B996D-D2AE-61F0-67BE-EE965AABA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A diagram of a process flow&#10;&#10;Description automatically generated">
            <a:extLst>
              <a:ext uri="{FF2B5EF4-FFF2-40B4-BE49-F238E27FC236}">
                <a16:creationId xmlns:a16="http://schemas.microsoft.com/office/drawing/2014/main" id="{09D96476-F58F-2AD6-9F41-2A649C4C7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42" y="0"/>
            <a:ext cx="4563239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A68585-E26D-5722-CBF7-0595783CC1B2}"/>
              </a:ext>
            </a:extLst>
          </p:cNvPr>
          <p:cNvSpPr/>
          <p:nvPr/>
        </p:nvSpPr>
        <p:spPr>
          <a:xfrm>
            <a:off x="5565913" y="86139"/>
            <a:ext cx="2232991" cy="432683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C862F-FE77-A8E9-59BE-D23708D2F147}"/>
              </a:ext>
            </a:extLst>
          </p:cNvPr>
          <p:cNvSpPr/>
          <p:nvPr/>
        </p:nvSpPr>
        <p:spPr>
          <a:xfrm>
            <a:off x="3776870" y="1537252"/>
            <a:ext cx="1431234" cy="287572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FE891C-DB12-6148-23C0-52C49D32568A}"/>
              </a:ext>
            </a:extLst>
          </p:cNvPr>
          <p:cNvSpPr/>
          <p:nvPr/>
        </p:nvSpPr>
        <p:spPr>
          <a:xfrm>
            <a:off x="4565374" y="4651513"/>
            <a:ext cx="1298713" cy="15703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FB1C73-2ABA-5434-6689-1395EF96775C}"/>
              </a:ext>
            </a:extLst>
          </p:cNvPr>
          <p:cNvSpPr/>
          <p:nvPr/>
        </p:nvSpPr>
        <p:spPr>
          <a:xfrm>
            <a:off x="6182139" y="3816626"/>
            <a:ext cx="1258957" cy="37768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2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5BAE6-9FDB-6D76-6B0E-C6264EEC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AEAE72-8B1A-FCBF-5005-9BDAA988E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F0722-60F0-6EDD-5264-486EAB47FFD8}"/>
              </a:ext>
            </a:extLst>
          </p:cNvPr>
          <p:cNvSpPr txBox="1"/>
          <p:nvPr/>
        </p:nvSpPr>
        <p:spPr>
          <a:xfrm>
            <a:off x="743463" y="1243786"/>
            <a:ext cx="963506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LLM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</a:t>
            </a:r>
            <a:r>
              <a:rPr lang="th-TH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ช่วยสร้าง </a:t>
            </a:r>
            <a:r>
              <a:rPr lang="en-US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Synonym Dictionary </a:t>
            </a:r>
            <a:r>
              <a:rPr lang="th-TH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 </a:t>
            </a:r>
            <a:r>
              <a:rPr lang="en-US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Synonym Set </a:t>
            </a:r>
            <a:r>
              <a:rPr lang="th-TH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สำหรับคำศัพท์ในหมวดเดียวกันที่มีความหมายเหมือนกันทั้งภาษาไทยและอังกฤษรวมทั้งตัวย่อถ้ามี และให้จัดผลลัพธ์ในรูปแบบที่ </a:t>
            </a:r>
            <a:r>
              <a:rPr lang="en-US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Elasticsearch </a:t>
            </a:r>
            <a:r>
              <a:rPr lang="th-TH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 เช่น ก๊าซหุงต้ม, </a:t>
            </a:r>
            <a:r>
              <a:rPr lang="en-US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LPG, Liquified Petroleum Gas </a:t>
            </a:r>
            <a:endParaRPr lang="en-US" sz="2600" dirty="0"/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822FE7E-3D46-36DB-C12A-6E8863EFA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677" y="3154133"/>
            <a:ext cx="4530780" cy="3321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C492AD-BF1E-02C6-096F-CCAB5F99B93F}"/>
              </a:ext>
            </a:extLst>
          </p:cNvPr>
          <p:cNvSpPr txBox="1"/>
          <p:nvPr/>
        </p:nvSpPr>
        <p:spPr>
          <a:xfrm>
            <a:off x="743462" y="708878"/>
            <a:ext cx="963506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Synonym dictionary </a:t>
            </a:r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6EC10-7FB2-E686-4DFF-0D5514C7B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619" y="2366356"/>
            <a:ext cx="1851820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45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7D6ED-85DE-7C76-F01E-D7A23ACAF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BCE0CB-AE02-4480-4AA9-625A943BB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6D7EE-C334-F32C-B758-8F9EEA906C8E}"/>
              </a:ext>
            </a:extLst>
          </p:cNvPr>
          <p:cNvSpPr txBox="1"/>
          <p:nvPr/>
        </p:nvSpPr>
        <p:spPr>
          <a:xfrm>
            <a:off x="743462" y="708878"/>
            <a:ext cx="963506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Daily Batch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DEA4766-2A65-BA66-2737-691048A9A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69" y="3748179"/>
            <a:ext cx="9183504" cy="26502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F6C3AD-6F98-819E-7866-C4592AD9FE51}"/>
              </a:ext>
            </a:extLst>
          </p:cNvPr>
          <p:cNvSpPr txBox="1"/>
          <p:nvPr/>
        </p:nvSpPr>
        <p:spPr>
          <a:xfrm>
            <a:off x="1459396" y="1336119"/>
            <a:ext cx="86652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 pipeline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ของการดึงขอข้อมูลจากเว็บไซต์ของ</a:t>
            </a:r>
            <a:r>
              <a:rPr lang="th-TH" sz="28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องค์การบริหารจัดการก๊าซเรือนกระจก โดยจะแบ่งการทำงานออกเป็น </a:t>
            </a:r>
            <a:r>
              <a:rPr lang="en-US" sz="28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2 </a:t>
            </a:r>
            <a:r>
              <a:rPr lang="th-TH" sz="28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ส่วนใหญ่ๆคือการนำข้อมูลที่ได้มาจากองค์การบริหารจัดการก๊าซเรือนกระจก มาประมวลผล</a:t>
            </a:r>
            <a:endParaRPr lang="en-US" sz="2800" dirty="0">
              <a:effectLst/>
              <a:latin typeface="TH Sarabun New" panose="020B0500040200020003" pitchFamily="34" charset="-34"/>
              <a:ea typeface="Arial Unicode MS"/>
              <a:cs typeface="TH Sarabun New" panose="020B0500040200020003" pitchFamily="34" charset="-34"/>
            </a:endParaRPr>
          </a:p>
          <a:p>
            <a:r>
              <a:rPr lang="th-TH" sz="2800" dirty="0"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จากนั้นอัปเดตข้อมูลในกรณีที่ข้อมูลเกิดการเปลี่ยนแปลงค่าสัมประสิทธิ์การปล่อยก๊าซเรือนกระจก</a:t>
            </a:r>
            <a:endParaRPr lang="th-TH" sz="2800" dirty="0">
              <a:effectLst/>
              <a:latin typeface="TH Sarabun New" panose="020B0500040200020003" pitchFamily="34" charset="-34"/>
              <a:ea typeface="Arial Unicode MS"/>
              <a:cs typeface="TH Sarabun New" panose="020B05000402000200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F4C811-246A-ABE4-893E-F439978B2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662" y="517533"/>
            <a:ext cx="1890833" cy="35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2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8A225-91C0-5FCA-C4B5-D6F6F34C8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EEDEBF-E45E-4A38-4E80-4B2F47EE2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F23E2E-E3FD-F715-7D52-A15C917701D5}"/>
              </a:ext>
            </a:extLst>
          </p:cNvPr>
          <p:cNvSpPr txBox="1"/>
          <p:nvPr/>
        </p:nvSpPr>
        <p:spPr>
          <a:xfrm>
            <a:off x="838566" y="706468"/>
            <a:ext cx="9635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Elasticsearch Index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4BC7514-D6B8-B484-AC2A-C54D893BD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003448"/>
              </p:ext>
            </p:extLst>
          </p:nvPr>
        </p:nvGraphicFramePr>
        <p:xfrm>
          <a:off x="1544355" y="1508816"/>
          <a:ext cx="7931942" cy="2827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1545">
                  <a:extLst>
                    <a:ext uri="{9D8B030D-6E8A-4147-A177-3AD203B41FA5}">
                      <a16:colId xmlns:a16="http://schemas.microsoft.com/office/drawing/2014/main" val="1172491918"/>
                    </a:ext>
                  </a:extLst>
                </a:gridCol>
                <a:gridCol w="5190397">
                  <a:extLst>
                    <a:ext uri="{9D8B030D-6E8A-4147-A177-3AD203B41FA5}">
                      <a16:colId xmlns:a16="http://schemas.microsoft.com/office/drawing/2014/main" val="1445235016"/>
                    </a:ext>
                  </a:extLst>
                </a:gridCol>
              </a:tblGrid>
              <a:tr h="295179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องค์ประกอบหลัก</a:t>
                      </a:r>
                      <a:endParaRPr lang="th-TH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หน้าที่หลัก</a:t>
                      </a:r>
                      <a:endParaRPr lang="th-TH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04597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Document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หน่วยข้อมูลพื้นฐานใน </a:t>
                      </a:r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Elasticsearch (JSON Format)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96360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Index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กลุ่มของ </a:t>
                      </a:r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Documents </a:t>
                      </a:r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ที่ใช้เก็บข้อมูล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93976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Shards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แบ่งข้อมูลเป็นส่วนย่อยเพื่อกระจายโหลด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125617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Mappings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กำหนดโครงสร้างข้อมูล เช่น ประเภทของฟิลด์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46683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Analyzers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ช่วยตัดคำและจัดรูปแบบข้อมูลก่อนทำดัชนี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92452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Inverted Index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โครงสร้างข้อมูลที่ช่วยค้นหาข้อมูลเร็วขึ้น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455282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1AA5FC1-C641-5E92-09C9-87E7A968D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068" y="1123377"/>
            <a:ext cx="2265327" cy="421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28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5FC83-F9D8-BCAA-E71B-C76D952FA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017958-9412-0170-3629-7E57BA92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C4DC6-51FC-BA29-9735-4B18572F930F}"/>
              </a:ext>
            </a:extLst>
          </p:cNvPr>
          <p:cNvGrpSpPr/>
          <p:nvPr/>
        </p:nvGrpSpPr>
        <p:grpSpPr>
          <a:xfrm>
            <a:off x="1129705" y="890008"/>
            <a:ext cx="10114075" cy="4786306"/>
            <a:chOff x="1129705" y="890008"/>
            <a:chExt cx="10114075" cy="4786306"/>
          </a:xfrm>
        </p:grpSpPr>
        <p:pic>
          <p:nvPicPr>
            <p:cNvPr id="2" name="Picture 1" descr="A screen shot of a computer program&#10;&#10;Description automatically generated">
              <a:extLst>
                <a:ext uri="{FF2B5EF4-FFF2-40B4-BE49-F238E27FC236}">
                  <a16:creationId xmlns:a16="http://schemas.microsoft.com/office/drawing/2014/main" id="{150E3AFA-AF90-A00D-D3E4-85224ECFB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9705" y="890008"/>
              <a:ext cx="5327852" cy="4786306"/>
            </a:xfrm>
            <a:prstGeom prst="rect">
              <a:avLst/>
            </a:prstGeom>
          </p:spPr>
        </p:pic>
        <p:pic>
          <p:nvPicPr>
            <p:cNvPr id="5" name="Picture 4" descr="A screen shot of a computer program&#10;&#10;Description automatically generated">
              <a:extLst>
                <a:ext uri="{FF2B5EF4-FFF2-40B4-BE49-F238E27FC236}">
                  <a16:creationId xmlns:a16="http://schemas.microsoft.com/office/drawing/2014/main" id="{11E4ACCC-1224-B95E-FB0B-F3ED51F54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9354" y="1421104"/>
              <a:ext cx="4104426" cy="372411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6633C8-E295-2829-6D73-89560273CAC1}"/>
                </a:ext>
              </a:extLst>
            </p:cNvPr>
            <p:cNvSpPr/>
            <p:nvPr/>
          </p:nvSpPr>
          <p:spPr>
            <a:xfrm>
              <a:off x="2020957" y="1421104"/>
              <a:ext cx="2637182" cy="5468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79F256-1F08-0A10-2EEA-4440EDA06EA7}"/>
                </a:ext>
              </a:extLst>
            </p:cNvPr>
            <p:cNvSpPr/>
            <p:nvPr/>
          </p:nvSpPr>
          <p:spPr>
            <a:xfrm>
              <a:off x="4378061" y="4923778"/>
              <a:ext cx="1717939" cy="2214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E40844-7FCF-D8F6-B982-7B73A0EA3801}"/>
                </a:ext>
              </a:extLst>
            </p:cNvPr>
            <p:cNvSpPr/>
            <p:nvPr/>
          </p:nvSpPr>
          <p:spPr>
            <a:xfrm>
              <a:off x="2020956" y="2009058"/>
              <a:ext cx="3041373" cy="75402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E66DA3-BB29-DF27-EED1-DB681556E21B}"/>
                </a:ext>
              </a:extLst>
            </p:cNvPr>
            <p:cNvSpPr/>
            <p:nvPr/>
          </p:nvSpPr>
          <p:spPr>
            <a:xfrm>
              <a:off x="4378060" y="3511269"/>
              <a:ext cx="1187853" cy="221439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3FFCF4-DCEB-1DA5-06EC-F20E6CE92C82}"/>
                </a:ext>
              </a:extLst>
            </p:cNvPr>
            <p:cNvSpPr/>
            <p:nvPr/>
          </p:nvSpPr>
          <p:spPr>
            <a:xfrm>
              <a:off x="2020956" y="3094384"/>
              <a:ext cx="1822174" cy="1855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EB071E-0F95-D0EF-27CA-4B9FC89B3AAE}"/>
                </a:ext>
              </a:extLst>
            </p:cNvPr>
            <p:cNvSpPr/>
            <p:nvPr/>
          </p:nvSpPr>
          <p:spPr>
            <a:xfrm>
              <a:off x="1976299" y="4505741"/>
              <a:ext cx="1654797" cy="1855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EE9370-2530-9724-C095-A03AD0B0F1B1}"/>
                </a:ext>
              </a:extLst>
            </p:cNvPr>
            <p:cNvSpPr/>
            <p:nvPr/>
          </p:nvSpPr>
          <p:spPr>
            <a:xfrm>
              <a:off x="7858539" y="1967948"/>
              <a:ext cx="2928731" cy="7156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815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287E4-A4B1-07C7-28DF-0A95D944C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643B07-88F5-E8BA-C77B-63B9F7D49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5.วัตถุประสงค์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D84871-B66B-C89E-CAC2-DC2A44571C85}"/>
              </a:ext>
            </a:extLst>
          </p:cNvPr>
          <p:cNvSpPr/>
          <p:nvPr/>
        </p:nvSpPr>
        <p:spPr>
          <a:xfrm>
            <a:off x="894522" y="1033668"/>
            <a:ext cx="8852451" cy="2133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ัฒนาระบบสืบค้นข้อมูลค่าสัมประสิทธิ์การปล่อยก๊าซเรือนกระจกที่รองรับการค้นหาได้ทั้งภาษาไทยและภาษาอังกฤษ เพื่ออำนวยความสะดวกการค้นหาข้อมูลได้อย่างรวดเร็วและถูกต้องตามปีการประเมิน</a:t>
            </a:r>
            <a:endParaRPr lang="en-US" sz="2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88465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D9706-BA24-A2E7-B363-2ACFA8B81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F514D-63E9-302C-EBB3-9CE0A03BD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6.ขอบเขตการวิจัย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118285-7358-CD71-6EC7-B816A0E1C336}"/>
              </a:ext>
            </a:extLst>
          </p:cNvPr>
          <p:cNvSpPr/>
          <p:nvPr/>
        </p:nvSpPr>
        <p:spPr>
          <a:xfrm>
            <a:off x="1444488" y="1331843"/>
            <a:ext cx="8488016" cy="894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1.ใช้ข้อมูล</a:t>
            </a:r>
            <a:r>
              <a:rPr lang="th-TH" sz="2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ค่าสัมประสิทธิ์การปล่อยก๊าซเรือนกระจก</a:t>
            </a:r>
            <a:r>
              <a:rPr lang="en-US" sz="24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ที่เผยแพร่โดย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องค์การบริหารจัดการก๊าซเรือนกระจก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องค์การมหาชน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algn="ctr"/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EE7A1-0399-D0BF-B905-89F1EC5F0480}"/>
              </a:ext>
            </a:extLst>
          </p:cNvPr>
          <p:cNvSpPr/>
          <p:nvPr/>
        </p:nvSpPr>
        <p:spPr>
          <a:xfrm>
            <a:off x="1444487" y="2454965"/>
            <a:ext cx="8488015" cy="6088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2.ออกแบบให้สืบค้นได้ทั้งภาษาไทยและอังกฤษด้วย Synonym-based Approach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3B9A0F-426E-435D-0448-A614E8E02AA4}"/>
              </a:ext>
            </a:extLst>
          </p:cNvPr>
          <p:cNvSpPr/>
          <p:nvPr/>
        </p:nvSpPr>
        <p:spPr>
          <a:xfrm>
            <a:off x="1444488" y="3292407"/>
            <a:ext cx="8488014" cy="9151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ระบบสืบค้นที่ยืดหยุ่นสามารถอัปเดตข้อมูลได้อัตโนอัติเมื่อองค์การบริหารจัดการก๊าซเรือนกระจกมีการเปลี่ยนแปลงข้อมูล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E9FB95-6660-F2D9-8432-81D04C25A333}"/>
              </a:ext>
            </a:extLst>
          </p:cNvPr>
          <p:cNvSpPr/>
          <p:nvPr/>
        </p:nvSpPr>
        <p:spPr>
          <a:xfrm>
            <a:off x="1444487" y="4436165"/>
            <a:ext cx="8488013" cy="5830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</a:t>
            </a:r>
            <a:r>
              <a:rPr lang="th-TH" sz="26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ประเมินระบบด้วยตัววัดมาตรฐานการค้นคืนสารสนเทศ </a:t>
            </a:r>
          </a:p>
        </p:txBody>
      </p:sp>
    </p:spTree>
    <p:extLst>
      <p:ext uri="{BB962C8B-B14F-4D97-AF65-F5344CB8AC3E}">
        <p14:creationId xmlns:p14="http://schemas.microsoft.com/office/powerpoint/2010/main" val="2427576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D8A5F-FEA3-53F0-BCF1-9547F0D08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7059E-BCFA-3F85-814B-A6192D4EA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.ประโยชน์ที่คาดว่าจะได้รับ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6646E-9222-9572-1334-FDB6DAE0228D}"/>
              </a:ext>
            </a:extLst>
          </p:cNvPr>
          <p:cNvSpPr txBox="1"/>
          <p:nvPr/>
        </p:nvSpPr>
        <p:spPr>
          <a:xfrm>
            <a:off x="800992" y="1699825"/>
            <a:ext cx="858154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สืบค้นข้ามภาษาที่ใช้งานจริงช่วยให้ผู้ใช้สามารถค้นหาข้อมูลค่าสัมประสิทธิ์การปล่อยก๊าซเรือนกระจกได้อย่างสะดวก โดยไม่ถูกจำกัดด้วยภาษา ซึ่งช่วยให้การเข้าถึงข้อมูลเป็นไปอย่างมีประสิทธิภาพยิ่งขึ้นอีกทั้งช่วยให้ธุรกิจ โดยเฉพาะกลุ่มธุระกิจขนาดเล็ก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(SME)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สามารถปรับตัวให้เข้ากับมาตรฐานด้านสิ่งแวดล้อมได้อย่างมีประสิทธิภาพ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8538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C35ACE-2DE8-4B16-AC24-9AF103C36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851DCE-0DFD-EBDE-E085-A6EF6DBB0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Outline</a:t>
            </a:r>
            <a:br>
              <a:rPr lang="en-US" sz="3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1.ที่มาและความสำคัญของปัญหา</a:t>
            </a:r>
            <a:b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2.ทฤษฎีที่เกี่ยวข้อง</a:t>
            </a:r>
            <a:b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3.งานวิจัยที่เกี่ยวข้อง</a:t>
            </a:r>
            <a:b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b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5.วัตถุประสงค์</a:t>
            </a:r>
            <a:b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6.ขอบเขตการวิจัย</a:t>
            </a:r>
            <a:b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7.ประโยชน์ที่คาดว่าจะได้รับ</a:t>
            </a:r>
            <a:endParaRPr lang="en-US" sz="3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0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8805A-9238-A967-5619-C437FD21A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CAA3E8-65F2-863A-13CB-AD150869E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1.ที่มาและความสำคัญของปัญหา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7A091D-5B00-B196-40CC-89B2216C7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42" y="3637090"/>
            <a:ext cx="7567316" cy="1684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8AAEDB-C3BD-99D2-679A-11B956AA0D00}"/>
              </a:ext>
            </a:extLst>
          </p:cNvPr>
          <p:cNvSpPr txBox="1"/>
          <p:nvPr/>
        </p:nvSpPr>
        <p:spPr>
          <a:xfrm>
            <a:off x="9879658" y="6581001"/>
            <a:ext cx="25063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https://circularmaterialhub.com/Calculate.php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C5E321-F99B-C738-74DC-892A49AB50AD}"/>
              </a:ext>
            </a:extLst>
          </p:cNvPr>
          <p:cNvSpPr/>
          <p:nvPr/>
        </p:nvSpPr>
        <p:spPr>
          <a:xfrm>
            <a:off x="851452" y="1086551"/>
            <a:ext cx="10489095" cy="21343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600" b="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H Sarabun New" panose="020B0500040200020003" pitchFamily="34" charset="-34"/>
              <a:ea typeface="Angsana New" panose="02020603050405020304" pitchFamily="18" charset="-34"/>
              <a:cs typeface="TH Sarabun New" panose="020B0500040200020003" pitchFamily="34" charset="-34"/>
            </a:endParaRPr>
          </a:p>
          <a:p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ค่าสัมประสิทธิ์การปล่อยก๊าซเรือนกระจก (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GHGs Emission Factor: EF) 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เป็นค่าการปล่อยก๊าซเรือนกระจกจากการผลิตหรือการบริการ ที่คิดรวมค่าการปล่อยก๊าซเรือนกระจกที่ก่อให้เกิดภาวะโลกร้อน (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Climate Change) 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อาทิ ก๊าซคาร์บอนไดออกไซด์ (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CO2) 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ก๊าซมีเทน (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CH4) 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เป็นต้น ค่าสัมประสิทธิ์การปล่อยก๊าซเรือนกระจกนี้ มีความสำคัญต่อการประเมินคาร์บอนฟุตพรินต์เป็นอย่างมาก 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0291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E712C-6584-FE42-98B4-DC0512552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DFA3EF-A814-7EDC-3672-46EB93C6A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1.ที่มาและความสำคัญของปัญหา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B744C3-7BF3-72CA-ED27-6F02F5D9F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204" y="2458910"/>
            <a:ext cx="7890566" cy="4013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2DABD3-E8B1-10EF-EFB5-81B2DDBBB24D}"/>
              </a:ext>
            </a:extLst>
          </p:cNvPr>
          <p:cNvSpPr txBox="1"/>
          <p:nvPr/>
        </p:nvSpPr>
        <p:spPr>
          <a:xfrm>
            <a:off x="7494104" y="6581001"/>
            <a:ext cx="48171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https://thaicarbonlabel.tgo.or.th/index.php?lang=TH&amp;mod=Y0hKdlpIVmpkSE5mWlcxcGMzTnBiMjQ9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CC6F04A-C49B-00F9-5CA2-15B34FFC3E8F}"/>
              </a:ext>
            </a:extLst>
          </p:cNvPr>
          <p:cNvSpPr/>
          <p:nvPr/>
        </p:nvSpPr>
        <p:spPr>
          <a:xfrm>
            <a:off x="660953" y="721180"/>
            <a:ext cx="10484126" cy="16295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เนื่องจากการค้นหา</a:t>
            </a:r>
            <a:r>
              <a:rPr lang="th-TH" sz="2600" b="0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ค่าสัมประสิทธิ์การปล่อยก๊าซเรือนกระจกบนเว็บไซต์ของ</a:t>
            </a: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องค์การบริหารจัดการก๊าซเรือนกระจกไม่ยืดหยุ่น โดยจะต้องค้นหาคำที่เฉพาะเจาะจงเท่านั้น ดังนั้นจึงมีความสนใจที่จะทำให้การค้นหานั้นยืดหยุ่นขึ้นโดยสามารถที่จะค้นหาได้ทั้งภาษาไทยและภาษาอังกฤษที่มีความหมายเหมือนกัน หรือระบบค้นหาแบบ</a:t>
            </a:r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</a:t>
            </a:r>
            <a:endParaRPr lang="en-US" sz="2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0312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E5A4C-CF91-4FBE-BBF7-1F125589A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2862E-D091-0169-35F8-847A903B1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.ทฤษฎีที่เกี่ยวข้อง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F34D6-A454-FD07-1E41-70A92FD0FA04}"/>
              </a:ext>
            </a:extLst>
          </p:cNvPr>
          <p:cNvSpPr txBox="1"/>
          <p:nvPr/>
        </p:nvSpPr>
        <p:spPr>
          <a:xfrm>
            <a:off x="637538" y="922774"/>
            <a:ext cx="1017623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การค้นคืนสารสนเทศข้ามภาษา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Cross-Lingual Information Retrieval - CLIR)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เป็นเทคนิคที่ช่วยให้ผู้ใช้สามารถค้นหาข้อมูลโดยใช้ภาษาใดภาษาหนึ่ง แต่ยังสามารถดึงข้อมูลจากเอกสารที่เขียนในภาษาอื่น ๆ ได้ โดยไม่จำเป็นต้องแปลข้อความทั้งหมดด้วยตนเอง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โดยจะสร้างคลังคำพ้อง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Synonym Dictionary)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ที่จับคู่คำหรือวลีสำคัญในภาษาไทยและภาษาอังกฤษ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ขั้นตอนการทำงาน</a:t>
            </a:r>
          </a:p>
          <a:p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Tokenization &amp; Normalization: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แยกคำในภาษาไทยและภาษาอังกฤษเพื่อให้ระบบเข้าใจคำที่ต้องการค้นหา</a:t>
            </a:r>
          </a:p>
          <a:p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Synonym Matching: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ขยายคำค้นโดยใช้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Synonym Dictionary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</a:t>
            </a: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LPG ↔ Liquified Petroleum Gas ↔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ก๊าซหุงต้ม</a:t>
            </a:r>
          </a:p>
          <a:p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Indexing &amp; Searching: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Elasticsearch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จัดเก็บข้อมูลและกำหนดให้ค้นหาผ่านชุดคำพ้อง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4581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A15C59-94CF-51FD-EFDA-7656E8FF6745}"/>
              </a:ext>
            </a:extLst>
          </p:cNvPr>
          <p:cNvSpPr txBox="1"/>
          <p:nvPr/>
        </p:nvSpPr>
        <p:spPr>
          <a:xfrm>
            <a:off x="1188720" y="1114475"/>
            <a:ext cx="932025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Tokenization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คือกระบวนการแบ่งข้อความออกเป็นหน่วยย่อย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Tokens)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คำ วลี หรืออักขระ ซึ่งช่วยให้ระบบสามารถวิเคราะห์และทำการค้นหาได้อย่างถูกต้อง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FF77C34-317A-8EF5-7461-CD125CFE8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696846"/>
              </p:ext>
            </p:extLst>
          </p:nvPr>
        </p:nvGraphicFramePr>
        <p:xfrm>
          <a:off x="1582144" y="2217419"/>
          <a:ext cx="8926830" cy="1360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92587">
                  <a:extLst>
                    <a:ext uri="{9D8B030D-6E8A-4147-A177-3AD203B41FA5}">
                      <a16:colId xmlns:a16="http://schemas.microsoft.com/office/drawing/2014/main" val="1484653792"/>
                    </a:ext>
                  </a:extLst>
                </a:gridCol>
                <a:gridCol w="4234243">
                  <a:extLst>
                    <a:ext uri="{9D8B030D-6E8A-4147-A177-3AD203B41FA5}">
                      <a16:colId xmlns:a16="http://schemas.microsoft.com/office/drawing/2014/main" val="2531270714"/>
                    </a:ext>
                  </a:extLst>
                </a:gridCol>
              </a:tblGrid>
              <a:tr h="453556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6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ข้อความต้นฉบับ</a:t>
                      </a:r>
                      <a:endParaRPr lang="th-TH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6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ผลลัพธ์ของ </a:t>
                      </a:r>
                      <a:r>
                        <a:rPr lang="en-US" sz="26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Tokenization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9754503"/>
                  </a:ext>
                </a:extLst>
              </a:tr>
              <a:tr h="453556"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"ก๊าซเรือนกระจกสูงขึ้น"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["ก๊าซเรือนกระจก", "สูง", "ขึ้น"]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004710"/>
                  </a:ext>
                </a:extLst>
              </a:tr>
              <a:tr h="453556"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"การค้นคืนสารสนเทศข้ามภาษา"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["การ", "ค้นคืน", "สารสนเทศ", "ข้าม", "ภาษา"]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3751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AE25F58-432E-A813-4F19-47744B02BD30}"/>
              </a:ext>
            </a:extLst>
          </p:cNvPr>
          <p:cNvSpPr txBox="1"/>
          <p:nvPr/>
        </p:nvSpPr>
        <p:spPr>
          <a:xfrm>
            <a:off x="1450670" y="3848605"/>
            <a:ext cx="962152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สำหรับภาษาไทยการตัดคำเป็นเรื่องที่ท้าทายเนื่องจาก </a:t>
            </a:r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ไม่มีการเว้นวรรคระหว่างคำ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เหมือนภาษาอังกฤษ เช่น "ก๊าซเรือนกระจก" ควรจะเป็น 1 คำ แต่ระบบทั่วไปอาจตัดเป็น ["ก๊าซ", "เรือน", "กระจก"] ซึ่งอาจทำให้ผลลัพธ์การค้นหาไม่ถูกต้อง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501BAC23-6BA0-D56F-9DA9-5DC9F834960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139354" cy="494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.ทฤษฎีที่เกี่ยวข้อง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86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C2A87-1704-E4E3-C926-3DABF7196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BD7DB1-DFA1-D1DB-7B0E-D95C5AEBB32A}"/>
              </a:ext>
            </a:extLst>
          </p:cNvPr>
          <p:cNvSpPr txBox="1"/>
          <p:nvPr/>
        </p:nvSpPr>
        <p:spPr>
          <a:xfrm>
            <a:off x="629920" y="1301095"/>
            <a:ext cx="1095910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ICU Tokenizer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เป็นตัวตัดคำที่ใช้ </a:t>
            </a:r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International Components for Unicode (ICU)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ซึ่งรองรับการตัดคำในหลายภาษา รวมถึงภาษาไทยโดย</a:t>
            </a:r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อาศัยกฎทางภาษาศาสตร์และโมเดลสถิติ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แทนการใช้พจนานุกรมแบบตายตัว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F84FFE-B8E4-7C72-B121-3C021CF8E004}"/>
              </a:ext>
            </a:extLst>
          </p:cNvPr>
          <p:cNvSpPr txBox="1"/>
          <p:nvPr/>
        </p:nvSpPr>
        <p:spPr>
          <a:xfrm>
            <a:off x="558800" y="2379766"/>
            <a:ext cx="6096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หลักการทำงานของ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ICU Tokenizer</a:t>
            </a:r>
          </a:p>
          <a:p>
            <a:pPr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ใช้กฎทางภาษาศาสตร์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Rule-based Tokenization)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วิเคราะห์โครงสร้างประโยคและบริบทของคำ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รองรับภาษาที่ไม่มีการเว้นวรรค เช่น ภาษาไทย ญี่ปุ่น จีน</a:t>
            </a:r>
          </a:p>
          <a:p>
            <a:pPr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ใช้โมเดลสถิติช่วยในการตัดคำ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Statistical Model)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แยกคำโดยดูจากความน่าจะเป็นของการเกิดขึ้นของคำ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หากไม่มีคำในพจนานุกรม ระบบจะพิจารณาความเป็นไปได้ของการเป็นคำ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D0FF64A6-ED3D-17B4-DA65-08958F2012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139354" cy="494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.ทฤษฎีที่เกี่ยวข้อง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04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C67CB-50DF-98DA-3D99-1A99487F1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8BB0F8-B980-13DF-2E5B-30EC72189F4C}"/>
              </a:ext>
            </a:extLst>
          </p:cNvPr>
          <p:cNvSpPr txBox="1"/>
          <p:nvPr/>
        </p:nvSpPr>
        <p:spPr>
          <a:xfrm>
            <a:off x="672592" y="831703"/>
            <a:ext cx="1095910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Synonym-based (Dictionary-based) </a:t>
            </a:r>
          </a:p>
          <a:p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ใช้คลังคำศัพท์คู่ (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Bilingual Dictionary)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บรรจุรายการคำพ้องความหมายที่จับคู่คำหรือวลีสำคัญในภาษาไทยและภาษาอังกฤษไว้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 คำพ้องความ (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Synonyms)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มีความหมายคือคำหรือวลี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กลุ่มคำ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ที่สามารถแทนกันได้ โดยแสดงสิ่งที่เหมือนกันหรือใกล้เคียงกัน แม้ว่าจะมีความแตกต่างเล็กน้อยในบริบท แม้กระทั่งตัวย่อหรือสูตรทางเคมี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043D42A2-4379-81C3-1846-6C538D2CE78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139354" cy="494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.ทฤษฎีที่เกี่ยวข้อง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5DB622-8336-BF18-0362-FF9D6683C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172101"/>
              </p:ext>
            </p:extLst>
          </p:nvPr>
        </p:nvGraphicFramePr>
        <p:xfrm>
          <a:off x="1844117" y="2595916"/>
          <a:ext cx="7777226" cy="3230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0337">
                  <a:extLst>
                    <a:ext uri="{9D8B030D-6E8A-4147-A177-3AD203B41FA5}">
                      <a16:colId xmlns:a16="http://schemas.microsoft.com/office/drawing/2014/main" val="2122894405"/>
                    </a:ext>
                  </a:extLst>
                </a:gridCol>
                <a:gridCol w="4106889">
                  <a:extLst>
                    <a:ext uri="{9D8B030D-6E8A-4147-A177-3AD203B41FA5}">
                      <a16:colId xmlns:a16="http://schemas.microsoft.com/office/drawing/2014/main" val="326280194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English Term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Thai Term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995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Agriculture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การเกษตร, เกษตรกรรม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7794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Anthracite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ถ่านหินแอนทราไซต์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6168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Bagasse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ชานอ้อย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9156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Biogas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ก๊าซชีวภาพ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7899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Cob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ซังข้าวโพด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9664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CO2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คาร์บอนไดออกไซด์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7168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LPG,  Liquified Petroleum Gas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ก๊าซหุงต้ม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489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36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6755C-CF04-5BCA-0F19-82A1613B2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13F6AE-0232-D341-120B-F083E28B913F}"/>
              </a:ext>
            </a:extLst>
          </p:cNvPr>
          <p:cNvSpPr txBox="1"/>
          <p:nvPr/>
        </p:nvSpPr>
        <p:spPr>
          <a:xfrm>
            <a:off x="592340" y="869741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เทคโนโลยีและแพลตฟอร์มที่ใช้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CE7084-7E50-ECD4-9996-F2DCE1FD540C}"/>
              </a:ext>
            </a:extLst>
          </p:cNvPr>
          <p:cNvSpPr txBox="1"/>
          <p:nvPr/>
        </p:nvSpPr>
        <p:spPr>
          <a:xfrm>
            <a:off x="2693478" y="1558027"/>
            <a:ext cx="9578035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Elasticsearch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มีคุณสมบัติเหมาะสมกับการค้นคืนข้อมูลข้ามภาษา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Cross-Lingual Information Retrieval) </a:t>
            </a: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โดยรองรับการทำงานที่ซับซ้อน เช่น การวิเคราะห์คำพ้องความหมาย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Synonym Matching) </a:t>
            </a: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และการค้นหาแบบ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Full-Text Search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ได้อย่างมีประสิทธิภาพ</a:t>
            </a:r>
          </a:p>
          <a:p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047AA-216F-EE75-8B0B-71FCB5CB91F6}"/>
              </a:ext>
            </a:extLst>
          </p:cNvPr>
          <p:cNvSpPr txBox="1"/>
          <p:nvPr/>
        </p:nvSpPr>
        <p:spPr>
          <a:xfrm>
            <a:off x="2598423" y="3429000"/>
            <a:ext cx="920926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เฟรม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เวิร์กภาษา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ที่มีประสิทธิภาพสูง ใช้งานง่าย ทำให้สามารถสร้าง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REST API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เพื่อเชื่อมต่อระหว่าง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Frontend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Elasticsearch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ได้อย่างสะดวก </a:t>
            </a:r>
            <a:r>
              <a:rPr lang="en-US" sz="26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559C9F-1F20-D847-DA2B-252E3E6C5165}"/>
              </a:ext>
            </a:extLst>
          </p:cNvPr>
          <p:cNvSpPr txBox="1"/>
          <p:nvPr/>
        </p:nvSpPr>
        <p:spPr>
          <a:xfrm>
            <a:off x="2598423" y="5082642"/>
            <a:ext cx="712083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Apache Airflow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แพลตฟอร์มสำหรับการสร้าง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จัดการ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ติดตาม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Workflow </a:t>
            </a:r>
            <a:r>
              <a:rPr lang="en-US" sz="26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600" dirty="0"/>
          </a:p>
        </p:txBody>
      </p:sp>
      <p:pic>
        <p:nvPicPr>
          <p:cNvPr id="4" name="Picture 3" descr="A colorful circle with a black background&#10;&#10;Description automatically generated">
            <a:extLst>
              <a:ext uri="{FF2B5EF4-FFF2-40B4-BE49-F238E27FC236}">
                <a16:creationId xmlns:a16="http://schemas.microsoft.com/office/drawing/2014/main" id="{663CE4D3-BB06-55F0-A3FD-AC8FAECE4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40" y="1392819"/>
            <a:ext cx="1508795" cy="150879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481668D-3EF4-A6A2-EB2F-9A02A9A60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2693478" cy="970599"/>
          </a:xfrm>
          <a:prstGeom prst="rect">
            <a:avLst/>
          </a:prstGeom>
        </p:spPr>
      </p:pic>
      <p:pic>
        <p:nvPicPr>
          <p:cNvPr id="11" name="Picture 10" descr="A logo with text on it&#10;&#10;Description automatically generated">
            <a:extLst>
              <a:ext uri="{FF2B5EF4-FFF2-40B4-BE49-F238E27FC236}">
                <a16:creationId xmlns:a16="http://schemas.microsoft.com/office/drawing/2014/main" id="{D7CDCD1C-EC37-394F-B0DE-4F6FB694D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8" y="4915689"/>
            <a:ext cx="2139061" cy="826348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0428DEA1-F1F7-474F-D382-7014E2890BC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139354" cy="494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.ทฤษฎีที่เกี่ยวข้อง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0709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D211ABF73E194F9552777674A819ED" ma:contentTypeVersion="5" ma:contentTypeDescription="Create a new document." ma:contentTypeScope="" ma:versionID="988169cf93fbee5749617ad429756e1b">
  <xsd:schema xmlns:xsd="http://www.w3.org/2001/XMLSchema" xmlns:xs="http://www.w3.org/2001/XMLSchema" xmlns:p="http://schemas.microsoft.com/office/2006/metadata/properties" xmlns:ns3="05f8cd53-000c-42cc-b8f1-6cc2179124ab" targetNamespace="http://schemas.microsoft.com/office/2006/metadata/properties" ma:root="true" ma:fieldsID="05a46acbac201a43f88172d233fa135e" ns3:_="">
    <xsd:import namespace="05f8cd53-000c-42cc-b8f1-6cc2179124a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f8cd53-000c-42cc-b8f1-6cc2179124a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A3426A-D9CD-4D97-A56B-FC5574F729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C48F46-9B33-48DB-BECB-A211F1066C6C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05f8cd53-000c-42cc-b8f1-6cc2179124ab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2F55AD6-1987-4420-ACFB-0D631240E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f8cd53-000c-42cc-b8f1-6cc2179124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1669</TotalTime>
  <Words>1473</Words>
  <Application>Microsoft Office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TH Sarabun New</vt:lpstr>
      <vt:lpstr>Trebuchet MS</vt:lpstr>
      <vt:lpstr>Wingdings 3</vt:lpstr>
      <vt:lpstr>Facet</vt:lpstr>
      <vt:lpstr>โปรแกรมค้นหาข้ามภาษาสำหรับค้นคืนค่าสัมประสิทธิ์การปล่อยก๊าซเรือนกระจก   A CROSS-LINGUAL SEARCH ENGINE FOR RETRIEVAL OF GREEN HOUSE GAS EMISSION FACTOR </vt:lpstr>
      <vt:lpstr>Outline 1.ที่มาและความสำคัญของปัญหา 2.ทฤษฎีที่เกี่ยวข้อง 3.งานวิจัยที่เกี่ยวข้อง 4.แนวคิดและวิธีการวิจัย 5.วัตถุประสงค์ 6.ขอบเขตการวิจัย 7.ประโยชน์ที่คาดว่าจะได้รับ</vt:lpstr>
      <vt:lpstr>1.ที่มาและความสำคัญของปัญหา</vt:lpstr>
      <vt:lpstr>1.ที่มาและความสำคัญของปัญหา</vt:lpstr>
      <vt:lpstr>2.ทฤษฎีที่เกี่ยวข้อง</vt:lpstr>
      <vt:lpstr>PowerPoint Presentation</vt:lpstr>
      <vt:lpstr>PowerPoint Presentation</vt:lpstr>
      <vt:lpstr>PowerPoint Presentation</vt:lpstr>
      <vt:lpstr>PowerPoint Presentation</vt:lpstr>
      <vt:lpstr>3.งานวิจัยที่เกี่ยวข้อง</vt:lpstr>
      <vt:lpstr>3.งานวิจัยที่เกี่ยวข้อง</vt:lpstr>
      <vt:lpstr>4.แนวคิดและวิธีการวิจัย</vt:lpstr>
      <vt:lpstr>4.แนวคิดและวิธีการวิจัย</vt:lpstr>
      <vt:lpstr>4.แนวคิดและวิธีการวิจัย</vt:lpstr>
      <vt:lpstr>4.แนวคิดและวิธีการวิจัย</vt:lpstr>
      <vt:lpstr>4.แนวคิดและวิธีการวิจัย</vt:lpstr>
      <vt:lpstr>5.วัตถุประสงค์</vt:lpstr>
      <vt:lpstr>6.ขอบเขตการวิจัย</vt:lpstr>
      <vt:lpstr>7.ประโยชน์ที่คาดว่าจะได้รับ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Nattapot Nuwong</dc:creator>
  <cp:lastModifiedBy>Nattapot Nuwong</cp:lastModifiedBy>
  <cp:revision>34</cp:revision>
  <dcterms:created xsi:type="dcterms:W3CDTF">2025-01-28T15:02:59Z</dcterms:created>
  <dcterms:modified xsi:type="dcterms:W3CDTF">2025-01-31T15:21:41Z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0x01010068D211ABF73E194F9552777674A819ED</vt:lpwstr>
  </property>
</Properties>
</file>