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B763B-F092-4F13-9D3B-D23E60CE7A86}" type="datetimeFigureOut">
              <a:rPr lang="en-US" smtClean="0"/>
              <a:t>10/14/2019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C99B5-0F9B-4E54-839E-B6DAE1C96032}" type="slidenum">
              <a:rPr lang="en-US" smtClean="0"/>
              <a:t>‹#›</a:t>
            </a:fld>
            <a:endParaRPr lang="en-US"/>
          </a:p>
        </p:txBody>
      </p:sp>
    </p:spTree>
    <p:extLst>
      <p:ext uri="{BB962C8B-B14F-4D97-AF65-F5344CB8AC3E}">
        <p14:creationId xmlns:p14="http://schemas.microsoft.com/office/powerpoint/2010/main" val="141856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DCB62E-5B6D-4561-9FA3-3B9D0DABE61F}" type="datetime1">
              <a:rPr lang="en-US" smtClean="0"/>
              <a:t>10/14/2019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FMSBA, prepared by Nabanita Talukdar, DBA</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68DAB-4F77-4DAB-A210-1764966D2DF3}" type="datetime1">
              <a:rPr lang="en-US" smtClean="0"/>
              <a:t>10/14/2019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2046CB-00A5-460F-86A8-C11A95E7D46D}"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BB48CB-B70A-4A84-8986-9D33133567D4}"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EA0C9-B2FA-4DA6-8733-5EBE2870F598}"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E406D7-9955-46CD-ACBC-81694F414C94}" type="datetime1">
              <a:rPr lang="en-US" smtClean="0"/>
              <a:t>10/14/2019</a:t>
            </a:fld>
            <a:endParaRPr lang="en-US" dirty="0"/>
          </a:p>
        </p:txBody>
      </p:sp>
      <p:sp>
        <p:nvSpPr>
          <p:cNvPr id="8" name="Footer Placeholder 7"/>
          <p:cNvSpPr>
            <a:spLocks noGrp="1"/>
          </p:cNvSpPr>
          <p:nvPr>
            <p:ph type="ftr" sz="quarter" idx="11"/>
          </p:nvPr>
        </p:nvSpPr>
        <p:spPr/>
        <p:txBody>
          <a:bodyPr/>
          <a:lstStyle/>
          <a:p>
            <a:r>
              <a:rPr lang="en-US"/>
              <a:t>FMSBA, prepared by Nabanita Talukdar, DBA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7202E5-ABDA-4562-A9BA-E9072C46EB39}" type="datetime1">
              <a:rPr lang="en-US" smtClean="0"/>
              <a:t>10/14/2019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FMSBA, prepared by Nabanita Talukdar, DBA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00668D-2603-4544-87B2-F437A0E957DC}"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9F266FA-2257-4EF0-82DB-58C1A0C31902}"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24CB2-F027-4129-B586-BBE08BD33217}"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0D40-DA44-47FB-83DD-FC79A2007411}" type="datetime1">
              <a:rPr lang="en-US" smtClean="0"/>
              <a:t>10/14/2019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0C987-233B-4E0B-B9E7-82E2541BFC92}" type="datetime1">
              <a:rPr lang="en-US" smtClean="0"/>
              <a:t>10/14/2019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81C14-E4C4-45BD-8599-4E7C74C1F05E}" type="datetime1">
              <a:rPr lang="en-US" smtClean="0"/>
              <a:t>10/14/2019</a:t>
            </a:fld>
            <a:endParaRPr lang="en-US" dirty="0"/>
          </a:p>
        </p:txBody>
      </p:sp>
      <p:sp>
        <p:nvSpPr>
          <p:cNvPr id="8" name="Footer Placeholder 7"/>
          <p:cNvSpPr>
            <a:spLocks noGrp="1"/>
          </p:cNvSpPr>
          <p:nvPr>
            <p:ph type="ftr" sz="quarter" idx="11"/>
          </p:nvPr>
        </p:nvSpPr>
        <p:spPr/>
        <p:txBody>
          <a:bodyPr/>
          <a:lstStyle/>
          <a:p>
            <a:r>
              <a:rPr lang="en-US"/>
              <a:t>FMSBA, prepared by Nabanita Talukdar, DBA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0D7A7-C538-4828-841D-D529B8419346}" type="datetime1">
              <a:rPr lang="en-US" smtClean="0"/>
              <a:t>10/14/2019</a:t>
            </a:fld>
            <a:endParaRPr lang="en-US" dirty="0"/>
          </a:p>
        </p:txBody>
      </p:sp>
      <p:sp>
        <p:nvSpPr>
          <p:cNvPr id="4" name="Footer Placeholder 3"/>
          <p:cNvSpPr>
            <a:spLocks noGrp="1"/>
          </p:cNvSpPr>
          <p:nvPr>
            <p:ph type="ftr" sz="quarter" idx="11"/>
          </p:nvPr>
        </p:nvSpPr>
        <p:spPr/>
        <p:txBody>
          <a:bodyPr/>
          <a:lstStyle/>
          <a:p>
            <a:r>
              <a:rPr lang="en-US"/>
              <a:t>FMSBA, prepared by Nabanita Talukdar, DBA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6653A-A28D-42B1-9484-266B01D28E84}" type="datetime1">
              <a:rPr lang="en-US" smtClean="0"/>
              <a:t>10/14/2019</a:t>
            </a:fld>
            <a:endParaRPr lang="en-US" dirty="0"/>
          </a:p>
        </p:txBody>
      </p:sp>
      <p:sp>
        <p:nvSpPr>
          <p:cNvPr id="3" name="Footer Placeholder 2"/>
          <p:cNvSpPr>
            <a:spLocks noGrp="1"/>
          </p:cNvSpPr>
          <p:nvPr>
            <p:ph type="ftr" sz="quarter" idx="11"/>
          </p:nvPr>
        </p:nvSpPr>
        <p:spPr/>
        <p:txBody>
          <a:bodyPr/>
          <a:lstStyle/>
          <a:p>
            <a:r>
              <a:rPr lang="en-US"/>
              <a:t>FMSBA, prepared by Nabanita Talukdar, DBA</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420D9-7453-4A76-BA64-10FC85E95E38}" type="datetime1">
              <a:rPr lang="en-US" smtClean="0"/>
              <a:t>10/14/2019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B0F3A-5E7D-429F-8231-BB4738903DB7}" type="datetime1">
              <a:rPr lang="en-US" smtClean="0"/>
              <a:t>10/14/2019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9CF445E-1411-4C78-AF94-57317EBC8977}" type="datetime1">
              <a:rPr lang="en-US" smtClean="0"/>
              <a:t>10/14/2019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FMSBA, prepared by Nabanita Talukdar, DBA</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ran.r-project.org/package=xls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EBF1-2400-420F-A89D-EC97C872B19E}"/>
              </a:ext>
            </a:extLst>
          </p:cNvPr>
          <p:cNvSpPr>
            <a:spLocks noGrp="1"/>
          </p:cNvSpPr>
          <p:nvPr>
            <p:ph type="ctrTitle"/>
          </p:nvPr>
        </p:nvSpPr>
        <p:spPr/>
        <p:txBody>
          <a:bodyPr/>
          <a:lstStyle/>
          <a:p>
            <a:r>
              <a:rPr lang="en-US" dirty="0"/>
              <a:t>Data science R-DAT 5302</a:t>
            </a:r>
            <a:br>
              <a:rPr lang="en-US" dirty="0"/>
            </a:br>
            <a:r>
              <a:rPr lang="en-US" dirty="0"/>
              <a:t>FMSBA</a:t>
            </a:r>
          </a:p>
        </p:txBody>
      </p:sp>
      <p:sp>
        <p:nvSpPr>
          <p:cNvPr id="3" name="Subtitle 2">
            <a:extLst>
              <a:ext uri="{FF2B5EF4-FFF2-40B4-BE49-F238E27FC236}">
                <a16:creationId xmlns:a16="http://schemas.microsoft.com/office/drawing/2014/main" id="{163EB8D6-0D59-46FA-AD1B-1A51DF0E1E54}"/>
              </a:ext>
            </a:extLst>
          </p:cNvPr>
          <p:cNvSpPr>
            <a:spLocks noGrp="1"/>
          </p:cNvSpPr>
          <p:nvPr>
            <p:ph type="subTitle" idx="1"/>
          </p:nvPr>
        </p:nvSpPr>
        <p:spPr/>
        <p:txBody>
          <a:bodyPr/>
          <a:lstStyle/>
          <a:p>
            <a:r>
              <a:rPr lang="en-US" dirty="0"/>
              <a:t>Instructor-Nabanita Talukdar, </a:t>
            </a:r>
            <a:r>
              <a:rPr lang="en-US" i="1" dirty="0"/>
              <a:t>DBA</a:t>
            </a:r>
          </a:p>
          <a:p>
            <a:r>
              <a:rPr lang="en-US" dirty="0"/>
              <a:t>Class 2</a:t>
            </a:r>
          </a:p>
          <a:p>
            <a:endParaRPr lang="en-US" dirty="0"/>
          </a:p>
        </p:txBody>
      </p:sp>
    </p:spTree>
    <p:extLst>
      <p:ext uri="{BB962C8B-B14F-4D97-AF65-F5344CB8AC3E}">
        <p14:creationId xmlns:p14="http://schemas.microsoft.com/office/powerpoint/2010/main" val="320711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83F1-12DA-4FA2-A4CE-678B7EB5869F}"/>
              </a:ext>
            </a:extLst>
          </p:cNvPr>
          <p:cNvSpPr>
            <a:spLocks noGrp="1"/>
          </p:cNvSpPr>
          <p:nvPr>
            <p:ph type="title"/>
          </p:nvPr>
        </p:nvSpPr>
        <p:spPr/>
        <p:txBody>
          <a:bodyPr/>
          <a:lstStyle/>
          <a:p>
            <a:r>
              <a:rPr lang="en-US" dirty="0"/>
              <a:t>Data Frames</a:t>
            </a:r>
          </a:p>
        </p:txBody>
      </p:sp>
      <p:sp>
        <p:nvSpPr>
          <p:cNvPr id="3" name="Content Placeholder 2">
            <a:extLst>
              <a:ext uri="{FF2B5EF4-FFF2-40B4-BE49-F238E27FC236}">
                <a16:creationId xmlns:a16="http://schemas.microsoft.com/office/drawing/2014/main" id="{EA0A80B5-4F5E-4872-93B6-21A5072262CF}"/>
              </a:ext>
            </a:extLst>
          </p:cNvPr>
          <p:cNvSpPr>
            <a:spLocks noGrp="1"/>
          </p:cNvSpPr>
          <p:nvPr>
            <p:ph idx="1"/>
          </p:nvPr>
        </p:nvSpPr>
        <p:spPr/>
        <p:txBody>
          <a:bodyPr>
            <a:normAutofit fontScale="92500" lnSpcReduction="20000"/>
          </a:bodyPr>
          <a:lstStyle/>
          <a:p>
            <a:r>
              <a:rPr lang="en-US" dirty="0"/>
              <a:t>Data frames are the most common data structure in R</a:t>
            </a:r>
          </a:p>
          <a:p>
            <a:r>
              <a:rPr lang="en-US" dirty="0"/>
              <a:t>A data frame is more general than matrix in that different columns can contain different modes of data (numeric, character, and so on)</a:t>
            </a:r>
          </a:p>
          <a:p>
            <a:r>
              <a:rPr lang="en-US" dirty="0"/>
              <a:t>Data frame is created with the </a:t>
            </a:r>
            <a:r>
              <a:rPr lang="en-US" dirty="0" err="1"/>
              <a:t>data.frame</a:t>
            </a:r>
            <a:r>
              <a:rPr lang="en-US" dirty="0"/>
              <a:t> () function</a:t>
            </a:r>
          </a:p>
          <a:p>
            <a:r>
              <a:rPr lang="en-US" dirty="0" err="1"/>
              <a:t>mydata</a:t>
            </a:r>
            <a:r>
              <a:rPr lang="en-US" dirty="0"/>
              <a:t> &lt;- </a:t>
            </a:r>
            <a:r>
              <a:rPr lang="en-US" dirty="0" err="1"/>
              <a:t>data.frame</a:t>
            </a:r>
            <a:r>
              <a:rPr lang="en-US" dirty="0"/>
              <a:t>(col1, col2, col3,...) where col1, col2, col3 and so on are column vectors of any type (such as character, numeric, or logical)</a:t>
            </a:r>
          </a:p>
          <a:p>
            <a:r>
              <a:rPr lang="en-US" dirty="0"/>
              <a:t>Creating data frames</a:t>
            </a:r>
          </a:p>
          <a:p>
            <a:r>
              <a:rPr lang="en-US" dirty="0" err="1"/>
              <a:t>set.seed</a:t>
            </a:r>
            <a:r>
              <a:rPr lang="en-US" dirty="0"/>
              <a:t> function which sets the seed of R’s random number generator, with this function the random numbers generated continues to be the same</a:t>
            </a:r>
          </a:p>
          <a:p>
            <a:r>
              <a:rPr lang="en-US" dirty="0" err="1"/>
              <a:t>row.names</a:t>
            </a:r>
            <a:r>
              <a:rPr lang="en-US" dirty="0"/>
              <a:t> () provide your own row names, </a:t>
            </a:r>
            <a:r>
              <a:rPr lang="en-US" dirty="0" err="1"/>
              <a:t>colnames</a:t>
            </a:r>
            <a:r>
              <a:rPr lang="en-US" dirty="0"/>
              <a:t> () gets column names, </a:t>
            </a:r>
            <a:r>
              <a:rPr lang="en-US" dirty="0" err="1"/>
              <a:t>dimnames</a:t>
            </a:r>
            <a:r>
              <a:rPr lang="en-US" dirty="0"/>
              <a:t>() gets the dimension names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C7B73828-2EC2-4556-B1E2-8C67152514B5}"/>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5B6E97C9-86C8-44A3-8E6A-1151E321CCA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4827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A5C7-1753-49FF-A03F-026EDAC7140B}"/>
              </a:ext>
            </a:extLst>
          </p:cNvPr>
          <p:cNvSpPr>
            <a:spLocks noGrp="1"/>
          </p:cNvSpPr>
          <p:nvPr>
            <p:ph type="title"/>
          </p:nvPr>
        </p:nvSpPr>
        <p:spPr/>
        <p:txBody>
          <a:bodyPr/>
          <a:lstStyle/>
          <a:p>
            <a:r>
              <a:rPr lang="en-US" dirty="0"/>
              <a:t>Subset function and data frame manipulation</a:t>
            </a:r>
          </a:p>
        </p:txBody>
      </p:sp>
      <p:sp>
        <p:nvSpPr>
          <p:cNvPr id="3" name="Content Placeholder 2">
            <a:extLst>
              <a:ext uri="{FF2B5EF4-FFF2-40B4-BE49-F238E27FC236}">
                <a16:creationId xmlns:a16="http://schemas.microsoft.com/office/drawing/2014/main" id="{877EE21C-F79F-40FB-9A9D-81EEAC72F402}"/>
              </a:ext>
            </a:extLst>
          </p:cNvPr>
          <p:cNvSpPr>
            <a:spLocks noGrp="1"/>
          </p:cNvSpPr>
          <p:nvPr>
            <p:ph idx="1"/>
          </p:nvPr>
        </p:nvSpPr>
        <p:spPr/>
        <p:txBody>
          <a:bodyPr/>
          <a:lstStyle/>
          <a:p>
            <a:r>
              <a:rPr lang="en-US" dirty="0"/>
              <a:t>Subset function is useful when we are trying to subset a </a:t>
            </a:r>
            <a:r>
              <a:rPr lang="en-US" dirty="0" err="1"/>
              <a:t>dataframe</a:t>
            </a:r>
            <a:r>
              <a:rPr lang="en-US" dirty="0"/>
              <a:t> by placing conditions on columns </a:t>
            </a:r>
          </a:p>
          <a:p>
            <a:r>
              <a:rPr lang="en-US" dirty="0"/>
              <a:t>Subset takes up to three arguments: a data frame to subset, a logical vector of conditions for rows to include, and a vector of column names to </a:t>
            </a:r>
            <a:r>
              <a:rPr lang="en-US" dirty="0" err="1"/>
              <a:t>kee</a:t>
            </a:r>
            <a:endParaRPr lang="en-US" dirty="0"/>
          </a:p>
          <a:p>
            <a:r>
              <a:rPr lang="en-US" dirty="0"/>
              <a:t>Data frames can be joined together using </a:t>
            </a:r>
            <a:r>
              <a:rPr lang="en-US" dirty="0" err="1"/>
              <a:t>cbind</a:t>
            </a:r>
            <a:r>
              <a:rPr lang="en-US" dirty="0"/>
              <a:t> and </a:t>
            </a:r>
            <a:r>
              <a:rPr lang="en-US" dirty="0" err="1"/>
              <a:t>rbind</a:t>
            </a:r>
            <a:r>
              <a:rPr lang="en-US" dirty="0"/>
              <a:t>, assuming they have the appropriate sizes</a:t>
            </a:r>
          </a:p>
          <a:p>
            <a:r>
              <a:rPr lang="en-US" dirty="0"/>
              <a:t>When two data frames share columns, they can be merged together using the merge function</a:t>
            </a:r>
          </a:p>
        </p:txBody>
      </p:sp>
      <p:sp>
        <p:nvSpPr>
          <p:cNvPr id="4" name="Footer Placeholder 3">
            <a:extLst>
              <a:ext uri="{FF2B5EF4-FFF2-40B4-BE49-F238E27FC236}">
                <a16:creationId xmlns:a16="http://schemas.microsoft.com/office/drawing/2014/main" id="{9AF8498E-242E-4103-AD84-BA2837FF2E24}"/>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B77FA4A1-405E-4875-9DB7-EBBA31EBF1D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9302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05D3-A15E-430B-81DB-0AB2A5B3977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A86EF30D-252A-4517-9D49-E5B764C075E3}"/>
              </a:ext>
            </a:extLst>
          </p:cNvPr>
          <p:cNvSpPr>
            <a:spLocks noGrp="1"/>
          </p:cNvSpPr>
          <p:nvPr>
            <p:ph idx="1"/>
          </p:nvPr>
        </p:nvSpPr>
        <p:spPr/>
        <p:txBody>
          <a:bodyPr/>
          <a:lstStyle/>
          <a:p>
            <a:r>
              <a:rPr lang="en-US" dirty="0"/>
              <a:t>A list is a vector where each element can be of different type.  Lists are created with list function where the content needs to be listed with the list function. List the contents and separate each argument by a comma. List elements can be any variable type-vectors, matrices, even functions</a:t>
            </a:r>
          </a:p>
          <a:p>
            <a:r>
              <a:rPr lang="en-US" dirty="0"/>
              <a:t>Create a list using list (), names function</a:t>
            </a:r>
          </a:p>
          <a:p>
            <a:r>
              <a:rPr lang="en-US" dirty="0"/>
              <a:t>Length () gives the number of top-level elements that list contains</a:t>
            </a:r>
          </a:p>
          <a:p>
            <a:r>
              <a:rPr lang="en-US" dirty="0"/>
              <a:t>Indexing lists using []</a:t>
            </a:r>
          </a:p>
          <a:p>
            <a:r>
              <a:rPr lang="en-US" dirty="0" err="1"/>
              <a:t>is.list</a:t>
            </a:r>
            <a:r>
              <a:rPr lang="en-US" dirty="0"/>
              <a:t> () returns TRUE if the input is a list and FALSE otherwise</a:t>
            </a:r>
          </a:p>
          <a:p>
            <a:endParaRPr lang="en-US" dirty="0"/>
          </a:p>
        </p:txBody>
      </p:sp>
      <p:sp>
        <p:nvSpPr>
          <p:cNvPr id="4" name="Footer Placeholder 3">
            <a:extLst>
              <a:ext uri="{FF2B5EF4-FFF2-40B4-BE49-F238E27FC236}">
                <a16:creationId xmlns:a16="http://schemas.microsoft.com/office/drawing/2014/main" id="{FEA226B2-B677-4674-92A8-0D1FB1258033}"/>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67601F7C-36B4-45C9-9293-70429401610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4514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85A-79A7-4CA7-9E3F-4BD10A9262DD}"/>
              </a:ext>
            </a:extLst>
          </p:cNvPr>
          <p:cNvSpPr>
            <a:spLocks noGrp="1"/>
          </p:cNvSpPr>
          <p:nvPr>
            <p:ph type="title"/>
          </p:nvPr>
        </p:nvSpPr>
        <p:spPr/>
        <p:txBody>
          <a:bodyPr/>
          <a:lstStyle/>
          <a:p>
            <a:r>
              <a:rPr lang="en-US" dirty="0"/>
              <a:t>Converting between vectors and lists</a:t>
            </a:r>
          </a:p>
        </p:txBody>
      </p:sp>
      <p:sp>
        <p:nvSpPr>
          <p:cNvPr id="3" name="Content Placeholder 2">
            <a:extLst>
              <a:ext uri="{FF2B5EF4-FFF2-40B4-BE49-F238E27FC236}">
                <a16:creationId xmlns:a16="http://schemas.microsoft.com/office/drawing/2014/main" id="{098819A4-49D9-4D00-BC15-FE83C7BA5451}"/>
              </a:ext>
            </a:extLst>
          </p:cNvPr>
          <p:cNvSpPr>
            <a:spLocks noGrp="1"/>
          </p:cNvSpPr>
          <p:nvPr>
            <p:ph idx="1"/>
          </p:nvPr>
        </p:nvSpPr>
        <p:spPr/>
        <p:txBody>
          <a:bodyPr/>
          <a:lstStyle/>
          <a:p>
            <a:r>
              <a:rPr lang="en-US" dirty="0"/>
              <a:t>Vectors can be converted to lists using the function </a:t>
            </a:r>
            <a:r>
              <a:rPr lang="en-US" dirty="0" err="1"/>
              <a:t>as.list</a:t>
            </a:r>
            <a:r>
              <a:rPr lang="en-US" dirty="0"/>
              <a:t> (). This creates a list with each element of the vector mapping to a list element containing one value</a:t>
            </a:r>
          </a:p>
          <a:p>
            <a:r>
              <a:rPr lang="en-US" dirty="0"/>
              <a:t>Combining lists </a:t>
            </a:r>
          </a:p>
          <a:p>
            <a:r>
              <a:rPr lang="en-US" dirty="0"/>
              <a:t> NULL is a special value that represents an empty variable. Its most common use is in lists. When you create a list, you may wish to specify that an element should exist, but should have no contents</a:t>
            </a:r>
          </a:p>
          <a:p>
            <a:r>
              <a:rPr lang="en-US" dirty="0"/>
              <a:t>Missing value is NA. NA is a scalar value, whereas NULL takes up no space at all-it has a length of 0. You can test NULL with the function </a:t>
            </a:r>
            <a:r>
              <a:rPr lang="en-US" dirty="0" err="1"/>
              <a:t>is.NULL</a:t>
            </a:r>
            <a:r>
              <a:rPr lang="en-US" dirty="0"/>
              <a:t> ().  Missing values are not null</a:t>
            </a:r>
          </a:p>
        </p:txBody>
      </p:sp>
      <p:sp>
        <p:nvSpPr>
          <p:cNvPr id="4" name="Footer Placeholder 3">
            <a:extLst>
              <a:ext uri="{FF2B5EF4-FFF2-40B4-BE49-F238E27FC236}">
                <a16:creationId xmlns:a16="http://schemas.microsoft.com/office/drawing/2014/main" id="{55D3B97B-609F-4465-BA38-21341FA50BB1}"/>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463FB661-418E-42F9-B382-AEED7FC3874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09485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7DD6-935E-4691-A981-7707B7B26288}"/>
              </a:ext>
            </a:extLst>
          </p:cNvPr>
          <p:cNvSpPr>
            <a:spLocks noGrp="1"/>
          </p:cNvSpPr>
          <p:nvPr>
            <p:ph type="title"/>
          </p:nvPr>
        </p:nvSpPr>
        <p:spPr/>
        <p:txBody>
          <a:bodyPr/>
          <a:lstStyle/>
          <a:p>
            <a:r>
              <a:rPr lang="en-US" dirty="0"/>
              <a:t>Factors </a:t>
            </a:r>
          </a:p>
        </p:txBody>
      </p:sp>
      <p:sp>
        <p:nvSpPr>
          <p:cNvPr id="3" name="Content Placeholder 2">
            <a:extLst>
              <a:ext uri="{FF2B5EF4-FFF2-40B4-BE49-F238E27FC236}">
                <a16:creationId xmlns:a16="http://schemas.microsoft.com/office/drawing/2014/main" id="{9E3A23B6-67AF-4D6C-A8D8-37B8F9C7C934}"/>
              </a:ext>
            </a:extLst>
          </p:cNvPr>
          <p:cNvSpPr>
            <a:spLocks noGrp="1"/>
          </p:cNvSpPr>
          <p:nvPr>
            <p:ph idx="1"/>
          </p:nvPr>
        </p:nvSpPr>
        <p:spPr/>
        <p:txBody>
          <a:bodyPr>
            <a:normAutofit fontScale="92500" lnSpcReduction="20000"/>
          </a:bodyPr>
          <a:lstStyle/>
          <a:p>
            <a:r>
              <a:rPr lang="en-US" dirty="0"/>
              <a:t>Factors are special variable type for storing categorical variables. Categorical (nominal) and ordered categorical (ordinal) variables in R are called factors. </a:t>
            </a:r>
          </a:p>
          <a:p>
            <a:r>
              <a:rPr lang="en-US" dirty="0"/>
              <a:t>Whenever you create a data frame with a column of text data, R will assume by default that the text is categorical data and perform some conversion. </a:t>
            </a:r>
          </a:p>
          <a:p>
            <a:r>
              <a:rPr lang="en-US" dirty="0"/>
              <a:t>Example on creating a vector</a:t>
            </a:r>
          </a:p>
          <a:p>
            <a:pPr marL="0" indent="0">
              <a:buNone/>
            </a:pPr>
            <a:r>
              <a:rPr lang="en-US" dirty="0"/>
              <a:t>	#Factors</a:t>
            </a:r>
          </a:p>
          <a:p>
            <a:pPr marL="0" indent="0">
              <a:buNone/>
            </a:pPr>
            <a:r>
              <a:rPr lang="en-US" dirty="0"/>
              <a:t>	heights&lt;-</a:t>
            </a:r>
            <a:r>
              <a:rPr lang="en-US" dirty="0" err="1"/>
              <a:t>data.frame</a:t>
            </a:r>
            <a:r>
              <a:rPr lang="en-US" dirty="0"/>
              <a:t>(</a:t>
            </a:r>
            <a:r>
              <a:rPr lang="en-US" dirty="0" err="1"/>
              <a:t>height_cm</a:t>
            </a:r>
            <a:r>
              <a:rPr lang="en-US" dirty="0"/>
              <a:t>=c(153,181,150,172), gender=c("female", 	"male", "female", "male"))</a:t>
            </a:r>
          </a:p>
          <a:p>
            <a:pPr marL="0" indent="0">
              <a:buNone/>
            </a:pPr>
            <a:r>
              <a:rPr lang="en-US" dirty="0"/>
              <a:t>	heights </a:t>
            </a:r>
          </a:p>
          <a:p>
            <a:pPr marL="0" indent="0">
              <a:buNone/>
            </a:pPr>
            <a:r>
              <a:rPr lang="en-US" dirty="0"/>
              <a:t>The choices “female” and “male” are called the levels of the factor and can be retrieved with the ‘levels’ function. The number of these levels can be retrieved with </a:t>
            </a:r>
            <a:r>
              <a:rPr lang="en-US" dirty="0" err="1"/>
              <a:t>nlevels</a:t>
            </a:r>
            <a:r>
              <a:rPr lang="en-US" dirty="0"/>
              <a:t> function</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2EF1B01-D61F-47DD-9DFD-52E0E403F9B2}"/>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409A1DB1-5C88-44CF-B1C7-F97B0E0C81B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3913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CD49-BCC3-42CC-AA3E-63FF1FD006E4}"/>
              </a:ext>
            </a:extLst>
          </p:cNvPr>
          <p:cNvSpPr>
            <a:spLocks noGrp="1"/>
          </p:cNvSpPr>
          <p:nvPr>
            <p:ph type="title"/>
          </p:nvPr>
        </p:nvSpPr>
        <p:spPr/>
        <p:txBody>
          <a:bodyPr/>
          <a:lstStyle/>
          <a:p>
            <a:r>
              <a:rPr lang="en-US" dirty="0"/>
              <a:t>Factors</a:t>
            </a:r>
          </a:p>
        </p:txBody>
      </p:sp>
      <p:sp>
        <p:nvSpPr>
          <p:cNvPr id="3" name="Content Placeholder 2">
            <a:extLst>
              <a:ext uri="{FF2B5EF4-FFF2-40B4-BE49-F238E27FC236}">
                <a16:creationId xmlns:a16="http://schemas.microsoft.com/office/drawing/2014/main" id="{7330FC39-0FF7-4744-A9F5-EB7AD6067798}"/>
              </a:ext>
            </a:extLst>
          </p:cNvPr>
          <p:cNvSpPr>
            <a:spLocks noGrp="1"/>
          </p:cNvSpPr>
          <p:nvPr>
            <p:ph idx="1"/>
          </p:nvPr>
        </p:nvSpPr>
        <p:spPr/>
        <p:txBody>
          <a:bodyPr>
            <a:normAutofit lnSpcReduction="10000"/>
          </a:bodyPr>
          <a:lstStyle/>
          <a:p>
            <a:r>
              <a:rPr lang="en-US" dirty="0"/>
              <a:t>You can create factors using the factor function. The first (and only compulsory) argument is a character vector</a:t>
            </a:r>
          </a:p>
          <a:p>
            <a:r>
              <a:rPr lang="en-US" dirty="0"/>
              <a:t>You can change the order of the levels when the factor is created by specifying a levels argument: factor(</a:t>
            </a:r>
            <a:r>
              <a:rPr lang="en-US" dirty="0" err="1"/>
              <a:t>gender_char</a:t>
            </a:r>
            <a:r>
              <a:rPr lang="en-US" dirty="0"/>
              <a:t>, levels=c(“male”, “female”)</a:t>
            </a:r>
          </a:p>
          <a:p>
            <a:r>
              <a:rPr lang="en-US" dirty="0"/>
              <a:t>If you want to drop the unused levels of the factor, we can use the </a:t>
            </a:r>
            <a:r>
              <a:rPr lang="en-US" dirty="0" err="1"/>
              <a:t>droplevels</a:t>
            </a:r>
            <a:r>
              <a:rPr lang="en-US" dirty="0"/>
              <a:t> function</a:t>
            </a:r>
          </a:p>
          <a:p>
            <a:r>
              <a:rPr lang="en-US" dirty="0"/>
              <a:t>Some factors have levels that are semantically greater than or less than other levels. For example, the survey question “How happy are </a:t>
            </a:r>
            <a:r>
              <a:rPr lang="en-US" dirty="0" err="1"/>
              <a:t>you?”could</a:t>
            </a:r>
            <a:r>
              <a:rPr lang="en-US" dirty="0"/>
              <a:t> have possible responses “depressed”, “grumpy”, “so-so”, “cheery”, “ecstatic”</a:t>
            </a:r>
          </a:p>
        </p:txBody>
      </p:sp>
      <p:sp>
        <p:nvSpPr>
          <p:cNvPr id="4" name="Footer Placeholder 3">
            <a:extLst>
              <a:ext uri="{FF2B5EF4-FFF2-40B4-BE49-F238E27FC236}">
                <a16:creationId xmlns:a16="http://schemas.microsoft.com/office/drawing/2014/main" id="{6FF66011-9338-4F89-A36E-24F7B464A428}"/>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DC97343D-ACCB-4DF9-A870-8AFFA83B558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6684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789D-DBB7-41E3-90C0-41CD079BDF1E}"/>
              </a:ext>
            </a:extLst>
          </p:cNvPr>
          <p:cNvSpPr>
            <a:spLocks noGrp="1"/>
          </p:cNvSpPr>
          <p:nvPr>
            <p:ph type="title"/>
          </p:nvPr>
        </p:nvSpPr>
        <p:spPr/>
        <p:txBody>
          <a:bodyPr/>
          <a:lstStyle/>
          <a:p>
            <a:r>
              <a:rPr lang="en-US" dirty="0"/>
              <a:t>ATTACH, DETACH AND WITH</a:t>
            </a:r>
          </a:p>
        </p:txBody>
      </p:sp>
      <p:sp>
        <p:nvSpPr>
          <p:cNvPr id="3" name="Content Placeholder 2">
            <a:extLst>
              <a:ext uri="{FF2B5EF4-FFF2-40B4-BE49-F238E27FC236}">
                <a16:creationId xmlns:a16="http://schemas.microsoft.com/office/drawing/2014/main" id="{7BFABDC5-979B-418C-8241-16FE86CC1655}"/>
              </a:ext>
            </a:extLst>
          </p:cNvPr>
          <p:cNvSpPr>
            <a:spLocks noGrp="1"/>
          </p:cNvSpPr>
          <p:nvPr>
            <p:ph idx="1"/>
          </p:nvPr>
        </p:nvSpPr>
        <p:spPr/>
        <p:txBody>
          <a:bodyPr/>
          <a:lstStyle/>
          <a:p>
            <a:r>
              <a:rPr lang="en-US" dirty="0"/>
              <a:t>The attach() function adds the data frame to the R search path. When a variable name is encountered, data frames in the search path are checked for the variable in order</a:t>
            </a:r>
          </a:p>
          <a:p>
            <a:r>
              <a:rPr lang="en-US" dirty="0"/>
              <a:t>The detach () function removes the data frame from the search path (good programming practice and should be included routinely</a:t>
            </a:r>
          </a:p>
          <a:p>
            <a:r>
              <a:rPr lang="en-US" dirty="0"/>
              <a:t>The attach () and detach () functions are best used when you are analyzing a single data frame and you are unlikely to have multiple objects with the same name</a:t>
            </a:r>
          </a:p>
          <a:p>
            <a:r>
              <a:rPr lang="en-US" dirty="0"/>
              <a:t>An alternative approach is to use the with () function</a:t>
            </a:r>
          </a:p>
          <a:p>
            <a:endParaRPr lang="en-US" dirty="0"/>
          </a:p>
        </p:txBody>
      </p:sp>
      <p:sp>
        <p:nvSpPr>
          <p:cNvPr id="4" name="Footer Placeholder 3">
            <a:extLst>
              <a:ext uri="{FF2B5EF4-FFF2-40B4-BE49-F238E27FC236}">
                <a16:creationId xmlns:a16="http://schemas.microsoft.com/office/drawing/2014/main" id="{3AD32E69-98D3-4F7B-8796-6A679DF89A81}"/>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1EBCDEEB-1DCE-4792-932B-40E501961DE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84882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B477-F9CD-40EC-8336-E9EBB4B98443}"/>
              </a:ext>
            </a:extLst>
          </p:cNvPr>
          <p:cNvSpPr>
            <a:spLocks noGrp="1"/>
          </p:cNvSpPr>
          <p:nvPr>
            <p:ph type="title"/>
          </p:nvPr>
        </p:nvSpPr>
        <p:spPr/>
        <p:txBody>
          <a:bodyPr/>
          <a:lstStyle/>
          <a:p>
            <a:r>
              <a:rPr lang="en-US" dirty="0"/>
              <a:t>Importing Data into R environment</a:t>
            </a:r>
          </a:p>
        </p:txBody>
      </p:sp>
      <p:sp>
        <p:nvSpPr>
          <p:cNvPr id="3" name="Content Placeholder 2">
            <a:extLst>
              <a:ext uri="{FF2B5EF4-FFF2-40B4-BE49-F238E27FC236}">
                <a16:creationId xmlns:a16="http://schemas.microsoft.com/office/drawing/2014/main" id="{D268CAF0-4A27-4BC7-9A41-CCC5AC989EBE}"/>
              </a:ext>
            </a:extLst>
          </p:cNvPr>
          <p:cNvSpPr>
            <a:spLocks noGrp="1"/>
          </p:cNvSpPr>
          <p:nvPr>
            <p:ph idx="1"/>
          </p:nvPr>
        </p:nvSpPr>
        <p:spPr>
          <a:xfrm>
            <a:off x="1154954" y="2468032"/>
            <a:ext cx="8930340" cy="3502462"/>
          </a:xfrm>
        </p:spPr>
        <p:txBody>
          <a:bodyPr>
            <a:normAutofit fontScale="92500" lnSpcReduction="20000"/>
          </a:bodyPr>
          <a:lstStyle/>
          <a:p>
            <a:r>
              <a:rPr lang="en-US" dirty="0"/>
              <a:t>R can read data from a wide variety of sources and in a wide variety of formats</a:t>
            </a:r>
          </a:p>
          <a:p>
            <a:r>
              <a:rPr lang="en-US" dirty="0"/>
              <a:t>Datasets supplied with R or packages can be made available with the data function</a:t>
            </a:r>
          </a:p>
          <a:p>
            <a:r>
              <a:rPr lang="en-US" dirty="0"/>
              <a:t>You can import data into R from a wide range of external sources</a:t>
            </a:r>
          </a:p>
          <a:p>
            <a:r>
              <a:rPr lang="en-US" dirty="0" err="1"/>
              <a:t>read.table</a:t>
            </a:r>
            <a:r>
              <a:rPr lang="en-US" dirty="0"/>
              <a:t> and its variants read rectangular data </a:t>
            </a:r>
          </a:p>
          <a:p>
            <a:r>
              <a:rPr lang="en-US" dirty="0" err="1"/>
              <a:t>readLines</a:t>
            </a:r>
            <a:r>
              <a:rPr lang="en-US" dirty="0"/>
              <a:t> reads text files with nonstandard structures</a:t>
            </a:r>
          </a:p>
          <a:p>
            <a:r>
              <a:rPr lang="en-US" dirty="0"/>
              <a:t>There are a lots of packages for reading Excel files including xlsx (Packages </a:t>
            </a:r>
            <a:r>
              <a:rPr lang="en-US" b="1" dirty="0">
                <a:hlinkClick r:id="rId2"/>
              </a:rPr>
              <a:t>xlsx</a:t>
            </a:r>
            <a:r>
              <a:rPr lang="en-US" dirty="0"/>
              <a:t> can read and </a:t>
            </a:r>
            <a:r>
              <a:rPr lang="en-US" dirty="0" err="1"/>
              <a:t>and</a:t>
            </a:r>
            <a:r>
              <a:rPr lang="en-US" dirty="0"/>
              <a:t> manipulate Excel 2007 and later spreadsheets: it requires Java</a:t>
            </a:r>
          </a:p>
          <a:p>
            <a:r>
              <a:rPr lang="en-US" dirty="0"/>
              <a:t>The foreign package reads data from other statistics software such as SAS, SPSS</a:t>
            </a:r>
          </a:p>
          <a:p>
            <a:r>
              <a:rPr lang="en-US" dirty="0"/>
              <a:t>There are lots of packages for manipulating databases including DBI and RODBC</a:t>
            </a:r>
          </a:p>
          <a:p>
            <a:endParaRPr lang="en-US" dirty="0"/>
          </a:p>
          <a:p>
            <a:endParaRPr lang="en-US" dirty="0"/>
          </a:p>
        </p:txBody>
      </p:sp>
      <p:sp>
        <p:nvSpPr>
          <p:cNvPr id="4" name="Footer Placeholder 3">
            <a:extLst>
              <a:ext uri="{FF2B5EF4-FFF2-40B4-BE49-F238E27FC236}">
                <a16:creationId xmlns:a16="http://schemas.microsoft.com/office/drawing/2014/main" id="{2BEFBD3D-5A3E-4C7B-AC7C-DD1F73674077}"/>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B553DA90-D44C-4A21-94EF-497938507F2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6462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9953-25C2-485C-AD50-394224A5092B}"/>
              </a:ext>
            </a:extLst>
          </p:cNvPr>
          <p:cNvSpPr>
            <a:spLocks noGrp="1"/>
          </p:cNvSpPr>
          <p:nvPr>
            <p:ph type="title"/>
          </p:nvPr>
        </p:nvSpPr>
        <p:spPr/>
        <p:txBody>
          <a:bodyPr/>
          <a:lstStyle/>
          <a:p>
            <a:r>
              <a:rPr lang="en-US" dirty="0"/>
              <a:t>In class assignment 1</a:t>
            </a:r>
          </a:p>
        </p:txBody>
      </p:sp>
      <p:sp>
        <p:nvSpPr>
          <p:cNvPr id="3" name="Content Placeholder 2">
            <a:extLst>
              <a:ext uri="{FF2B5EF4-FFF2-40B4-BE49-F238E27FC236}">
                <a16:creationId xmlns:a16="http://schemas.microsoft.com/office/drawing/2014/main" id="{09DD8E99-BFA4-4F5A-9D65-5BBD1DD041D2}"/>
              </a:ext>
            </a:extLst>
          </p:cNvPr>
          <p:cNvSpPr>
            <a:spLocks noGrp="1"/>
          </p:cNvSpPr>
          <p:nvPr>
            <p:ph idx="1"/>
          </p:nvPr>
        </p:nvSpPr>
        <p:spPr/>
        <p:txBody>
          <a:bodyPr/>
          <a:lstStyle/>
          <a:p>
            <a:pPr>
              <a:buAutoNum type="arabicPeriod"/>
            </a:pPr>
            <a:r>
              <a:rPr lang="en-US" dirty="0"/>
              <a:t>Import the text file teach.txt into R and save it in R </a:t>
            </a:r>
            <a:r>
              <a:rPr lang="en-US" dirty="0" err="1"/>
              <a:t>dataframe</a:t>
            </a:r>
            <a:r>
              <a:rPr lang="en-US" dirty="0"/>
              <a:t> df4, print df4 (refer the hands-on problem 1)</a:t>
            </a:r>
          </a:p>
          <a:p>
            <a:pPr>
              <a:buAutoNum type="arabicPeriod"/>
            </a:pPr>
            <a:r>
              <a:rPr lang="en-US" dirty="0"/>
              <a:t>Import the csv file generic.csv into R and save it in R </a:t>
            </a:r>
            <a:r>
              <a:rPr lang="en-US" dirty="0" err="1"/>
              <a:t>dataframe</a:t>
            </a:r>
            <a:r>
              <a:rPr lang="en-US" dirty="0"/>
              <a:t> df5, print df5 (refer hands-on problem 2)</a:t>
            </a:r>
          </a:p>
          <a:p>
            <a:pPr>
              <a:buFont typeface="Wingdings 3" charset="2"/>
              <a:buAutoNum type="arabicPeriod"/>
            </a:pPr>
            <a:r>
              <a:rPr lang="en-US" dirty="0"/>
              <a:t>Order factor overriding the default by specifying levels option in the order Lecturer, Assistant Professor, Professor. Store the data in the </a:t>
            </a:r>
            <a:r>
              <a:rPr lang="en-US" dirty="0" err="1"/>
              <a:t>dataframe</a:t>
            </a:r>
            <a:r>
              <a:rPr lang="en-US" dirty="0"/>
              <a:t> job and factor job in the levels specified above (refer hands-on problem 3). </a:t>
            </a:r>
          </a:p>
          <a:p>
            <a:pPr>
              <a:buAutoNum type="arabicPeriod"/>
            </a:pPr>
            <a:endParaRPr lang="en-US" dirty="0"/>
          </a:p>
        </p:txBody>
      </p:sp>
      <p:sp>
        <p:nvSpPr>
          <p:cNvPr id="4" name="Footer Placeholder 3">
            <a:extLst>
              <a:ext uri="{FF2B5EF4-FFF2-40B4-BE49-F238E27FC236}">
                <a16:creationId xmlns:a16="http://schemas.microsoft.com/office/drawing/2014/main" id="{82FB0FF2-9E6B-4E4B-89CF-EF5777BEB57D}"/>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92E3912C-B75A-4CA8-8F04-99B7881BDC4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82035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8974-D5D7-4116-A017-6A5805A73EA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F5D1396-B75E-49B7-BDAF-6DECA04FA0B1}"/>
              </a:ext>
            </a:extLst>
          </p:cNvPr>
          <p:cNvSpPr>
            <a:spLocks noGrp="1"/>
          </p:cNvSpPr>
          <p:nvPr>
            <p:ph idx="1"/>
          </p:nvPr>
        </p:nvSpPr>
        <p:spPr/>
        <p:txBody>
          <a:bodyPr/>
          <a:lstStyle/>
          <a:p>
            <a:r>
              <a:rPr lang="en-US" dirty="0"/>
              <a:t>Classes and data structures</a:t>
            </a:r>
          </a:p>
          <a:p>
            <a:r>
              <a:rPr lang="en-US" dirty="0"/>
              <a:t>Vectors, Arrays, Matrices, Data Frames, Lists</a:t>
            </a:r>
          </a:p>
          <a:p>
            <a:r>
              <a:rPr lang="en-US" dirty="0"/>
              <a:t>Subset ()</a:t>
            </a:r>
          </a:p>
          <a:p>
            <a:r>
              <a:rPr lang="en-US" dirty="0"/>
              <a:t>Factor ()</a:t>
            </a:r>
          </a:p>
          <a:p>
            <a:r>
              <a:rPr lang="en-US" dirty="0"/>
              <a:t>ATTACT, DETACH, and WITH ()</a:t>
            </a:r>
          </a:p>
          <a:p>
            <a:r>
              <a:rPr lang="en-US" dirty="0"/>
              <a:t>Importing Data into R environment</a:t>
            </a:r>
          </a:p>
          <a:p>
            <a:endParaRPr lang="en-US" dirty="0"/>
          </a:p>
        </p:txBody>
      </p:sp>
      <p:sp>
        <p:nvSpPr>
          <p:cNvPr id="4" name="Footer Placeholder 3">
            <a:extLst>
              <a:ext uri="{FF2B5EF4-FFF2-40B4-BE49-F238E27FC236}">
                <a16:creationId xmlns:a16="http://schemas.microsoft.com/office/drawing/2014/main" id="{11C62677-ED7C-453C-8FAF-E462A676FC26}"/>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40D5DE6D-40AE-486A-B097-B377987B015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86768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664B-D1F0-4680-9B26-0DDBE0FE8E1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C43FBB8-654C-43CB-846B-2CB8EFE4A61E}"/>
              </a:ext>
            </a:extLst>
          </p:cNvPr>
          <p:cNvSpPr>
            <a:spLocks noGrp="1"/>
          </p:cNvSpPr>
          <p:nvPr>
            <p:ph idx="1"/>
          </p:nvPr>
        </p:nvSpPr>
        <p:spPr/>
        <p:txBody>
          <a:bodyPr>
            <a:normAutofit lnSpcReduction="10000"/>
          </a:bodyPr>
          <a:lstStyle/>
          <a:p>
            <a:r>
              <a:rPr lang="en-US" dirty="0"/>
              <a:t>Understanding datasets</a:t>
            </a:r>
          </a:p>
          <a:p>
            <a:r>
              <a:rPr lang="en-US" dirty="0"/>
              <a:t>Data structures (Vectors, Matrices, Arrays, </a:t>
            </a:r>
            <a:r>
              <a:rPr lang="en-US" dirty="0" err="1"/>
              <a:t>Dataframes</a:t>
            </a:r>
            <a:r>
              <a:rPr lang="en-US" dirty="0"/>
              <a:t>)</a:t>
            </a:r>
          </a:p>
          <a:p>
            <a:r>
              <a:rPr lang="en-US" dirty="0"/>
              <a:t>Factors and Lists</a:t>
            </a:r>
          </a:p>
          <a:p>
            <a:r>
              <a:rPr lang="en-US" dirty="0"/>
              <a:t>Importing data into the R environment</a:t>
            </a:r>
          </a:p>
          <a:p>
            <a:r>
              <a:rPr lang="en-US" dirty="0"/>
              <a:t>Introduction to useful functions for working with data objects (attach, detach, and with)</a:t>
            </a:r>
          </a:p>
          <a:p>
            <a:r>
              <a:rPr lang="en-US" dirty="0"/>
              <a:t>Working through examples</a:t>
            </a:r>
          </a:p>
          <a:p>
            <a:r>
              <a:rPr lang="en-US" dirty="0"/>
              <a:t>Summary</a:t>
            </a:r>
          </a:p>
          <a:p>
            <a:r>
              <a:rPr lang="en-US" dirty="0"/>
              <a:t>In-class assignment</a:t>
            </a:r>
          </a:p>
        </p:txBody>
      </p:sp>
      <p:sp>
        <p:nvSpPr>
          <p:cNvPr id="4" name="Slide Number Placeholder 3">
            <a:extLst>
              <a:ext uri="{FF2B5EF4-FFF2-40B4-BE49-F238E27FC236}">
                <a16:creationId xmlns:a16="http://schemas.microsoft.com/office/drawing/2014/main" id="{763B1281-A298-4382-8177-F55DCA29DC1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Footer Placeholder 4">
            <a:extLst>
              <a:ext uri="{FF2B5EF4-FFF2-40B4-BE49-F238E27FC236}">
                <a16:creationId xmlns:a16="http://schemas.microsoft.com/office/drawing/2014/main" id="{EA14E2DD-EABA-4D3C-95A7-42C1987A5928}"/>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6999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563B-FEF5-4BF5-9EC4-ADAFBBE87CEF}"/>
              </a:ext>
            </a:extLst>
          </p:cNvPr>
          <p:cNvSpPr>
            <a:spLocks noGrp="1"/>
          </p:cNvSpPr>
          <p:nvPr>
            <p:ph type="title"/>
          </p:nvPr>
        </p:nvSpPr>
        <p:spPr/>
        <p:txBody>
          <a:bodyPr/>
          <a:lstStyle/>
          <a:p>
            <a:r>
              <a:rPr lang="en-US" dirty="0"/>
              <a:t>Understanding Datasets</a:t>
            </a:r>
          </a:p>
        </p:txBody>
      </p:sp>
      <p:sp>
        <p:nvSpPr>
          <p:cNvPr id="3" name="Content Placeholder 2">
            <a:extLst>
              <a:ext uri="{FF2B5EF4-FFF2-40B4-BE49-F238E27FC236}">
                <a16:creationId xmlns:a16="http://schemas.microsoft.com/office/drawing/2014/main" id="{6222DB06-9715-4A5E-9EA9-2ABFAD27E212}"/>
              </a:ext>
            </a:extLst>
          </p:cNvPr>
          <p:cNvSpPr>
            <a:spLocks noGrp="1"/>
          </p:cNvSpPr>
          <p:nvPr>
            <p:ph idx="1"/>
          </p:nvPr>
        </p:nvSpPr>
        <p:spPr/>
        <p:txBody>
          <a:bodyPr/>
          <a:lstStyle/>
          <a:p>
            <a:r>
              <a:rPr lang="en-US" dirty="0"/>
              <a:t>A dataset is usually a rectangular array of data with rows representing observations and columns representing variables</a:t>
            </a:r>
          </a:p>
        </p:txBody>
      </p:sp>
      <p:sp>
        <p:nvSpPr>
          <p:cNvPr id="4" name="Slide Number Placeholder 3">
            <a:extLst>
              <a:ext uri="{FF2B5EF4-FFF2-40B4-BE49-F238E27FC236}">
                <a16:creationId xmlns:a16="http://schemas.microsoft.com/office/drawing/2014/main" id="{FDF075BC-13BA-4EB0-AD9F-479D3B1A9C6A}"/>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5" name="Table 5">
            <a:extLst>
              <a:ext uri="{FF2B5EF4-FFF2-40B4-BE49-F238E27FC236}">
                <a16:creationId xmlns:a16="http://schemas.microsoft.com/office/drawing/2014/main" id="{B7F70C73-6A1C-4D84-BE87-1321B7C0BA78}"/>
              </a:ext>
            </a:extLst>
          </p:cNvPr>
          <p:cNvGraphicFramePr>
            <a:graphicFrameLocks noGrp="1"/>
          </p:cNvGraphicFramePr>
          <p:nvPr>
            <p:extLst>
              <p:ext uri="{D42A27DB-BD31-4B8C-83A1-F6EECF244321}">
                <p14:modId xmlns:p14="http://schemas.microsoft.com/office/powerpoint/2010/main" val="3246733930"/>
              </p:ext>
            </p:extLst>
          </p:nvPr>
        </p:nvGraphicFramePr>
        <p:xfrm>
          <a:off x="1375052" y="357827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06778797"/>
                    </a:ext>
                  </a:extLst>
                </a:gridCol>
                <a:gridCol w="1625600">
                  <a:extLst>
                    <a:ext uri="{9D8B030D-6E8A-4147-A177-3AD203B41FA5}">
                      <a16:colId xmlns:a16="http://schemas.microsoft.com/office/drawing/2014/main" val="1167921085"/>
                    </a:ext>
                  </a:extLst>
                </a:gridCol>
                <a:gridCol w="1625600">
                  <a:extLst>
                    <a:ext uri="{9D8B030D-6E8A-4147-A177-3AD203B41FA5}">
                      <a16:colId xmlns:a16="http://schemas.microsoft.com/office/drawing/2014/main" val="3763898512"/>
                    </a:ext>
                  </a:extLst>
                </a:gridCol>
                <a:gridCol w="1625600">
                  <a:extLst>
                    <a:ext uri="{9D8B030D-6E8A-4147-A177-3AD203B41FA5}">
                      <a16:colId xmlns:a16="http://schemas.microsoft.com/office/drawing/2014/main" val="964362162"/>
                    </a:ext>
                  </a:extLst>
                </a:gridCol>
                <a:gridCol w="1625600">
                  <a:extLst>
                    <a:ext uri="{9D8B030D-6E8A-4147-A177-3AD203B41FA5}">
                      <a16:colId xmlns:a16="http://schemas.microsoft.com/office/drawing/2014/main" val="4120978788"/>
                    </a:ext>
                  </a:extLst>
                </a:gridCol>
              </a:tblGrid>
              <a:tr h="370840">
                <a:tc>
                  <a:txBody>
                    <a:bodyPr/>
                    <a:lstStyle/>
                    <a:p>
                      <a:r>
                        <a:rPr lang="en-US" dirty="0" err="1"/>
                        <a:t>PatientID</a:t>
                      </a:r>
                      <a:endParaRPr lang="en-US" dirty="0"/>
                    </a:p>
                  </a:txBody>
                  <a:tcPr/>
                </a:tc>
                <a:tc>
                  <a:txBody>
                    <a:bodyPr/>
                    <a:lstStyle/>
                    <a:p>
                      <a:r>
                        <a:rPr lang="en-US" dirty="0" err="1"/>
                        <a:t>AdmDate</a:t>
                      </a:r>
                      <a:endParaRPr lang="en-US" dirty="0"/>
                    </a:p>
                  </a:txBody>
                  <a:tcPr/>
                </a:tc>
                <a:tc>
                  <a:txBody>
                    <a:bodyPr/>
                    <a:lstStyle/>
                    <a:p>
                      <a:r>
                        <a:rPr lang="en-US" dirty="0"/>
                        <a:t>Age</a:t>
                      </a:r>
                    </a:p>
                  </a:txBody>
                  <a:tcPr/>
                </a:tc>
                <a:tc>
                  <a:txBody>
                    <a:bodyPr/>
                    <a:lstStyle/>
                    <a:p>
                      <a:r>
                        <a:rPr lang="en-US" dirty="0"/>
                        <a:t>Diabetes </a:t>
                      </a:r>
                    </a:p>
                  </a:txBody>
                  <a:tcPr/>
                </a:tc>
                <a:tc>
                  <a:txBody>
                    <a:bodyPr/>
                    <a:lstStyle/>
                    <a:p>
                      <a:r>
                        <a:rPr lang="en-US" dirty="0"/>
                        <a:t>Status</a:t>
                      </a:r>
                    </a:p>
                  </a:txBody>
                  <a:tcPr/>
                </a:tc>
                <a:extLst>
                  <a:ext uri="{0D108BD9-81ED-4DB2-BD59-A6C34878D82A}">
                    <a16:rowId xmlns:a16="http://schemas.microsoft.com/office/drawing/2014/main" val="979821854"/>
                  </a:ext>
                </a:extLst>
              </a:tr>
              <a:tr h="370840">
                <a:tc>
                  <a:txBody>
                    <a:bodyPr/>
                    <a:lstStyle/>
                    <a:p>
                      <a:r>
                        <a:rPr lang="en-US" dirty="0"/>
                        <a:t>1</a:t>
                      </a:r>
                    </a:p>
                  </a:txBody>
                  <a:tcPr/>
                </a:tc>
                <a:tc>
                  <a:txBody>
                    <a:bodyPr/>
                    <a:lstStyle/>
                    <a:p>
                      <a:r>
                        <a:rPr lang="en-US" dirty="0"/>
                        <a:t>10/15/2014</a:t>
                      </a:r>
                    </a:p>
                  </a:txBody>
                  <a:tcPr/>
                </a:tc>
                <a:tc>
                  <a:txBody>
                    <a:bodyPr/>
                    <a:lstStyle/>
                    <a:p>
                      <a:r>
                        <a:rPr lang="en-US" dirty="0"/>
                        <a:t>25</a:t>
                      </a:r>
                    </a:p>
                  </a:txBody>
                  <a:tcPr/>
                </a:tc>
                <a:tc>
                  <a:txBody>
                    <a:bodyPr/>
                    <a:lstStyle/>
                    <a:p>
                      <a:r>
                        <a:rPr lang="en-US" dirty="0"/>
                        <a:t>Type1</a:t>
                      </a:r>
                    </a:p>
                  </a:txBody>
                  <a:tcPr/>
                </a:tc>
                <a:tc>
                  <a:txBody>
                    <a:bodyPr/>
                    <a:lstStyle/>
                    <a:p>
                      <a:r>
                        <a:rPr lang="en-US" dirty="0"/>
                        <a:t>Poor</a:t>
                      </a:r>
                    </a:p>
                  </a:txBody>
                  <a:tcPr/>
                </a:tc>
                <a:extLst>
                  <a:ext uri="{0D108BD9-81ED-4DB2-BD59-A6C34878D82A}">
                    <a16:rowId xmlns:a16="http://schemas.microsoft.com/office/drawing/2014/main" val="3006271418"/>
                  </a:ext>
                </a:extLst>
              </a:tr>
              <a:tr h="370840">
                <a:tc>
                  <a:txBody>
                    <a:bodyPr/>
                    <a:lstStyle/>
                    <a:p>
                      <a:r>
                        <a:rPr lang="en-US" dirty="0"/>
                        <a:t>2</a:t>
                      </a:r>
                    </a:p>
                  </a:txBody>
                  <a:tcPr/>
                </a:tc>
                <a:tc>
                  <a:txBody>
                    <a:bodyPr/>
                    <a:lstStyle/>
                    <a:p>
                      <a:r>
                        <a:rPr lang="en-US" dirty="0"/>
                        <a:t>11/01/2014</a:t>
                      </a:r>
                    </a:p>
                  </a:txBody>
                  <a:tcPr/>
                </a:tc>
                <a:tc>
                  <a:txBody>
                    <a:bodyPr/>
                    <a:lstStyle/>
                    <a:p>
                      <a:r>
                        <a:rPr lang="en-US" dirty="0"/>
                        <a:t>34</a:t>
                      </a:r>
                    </a:p>
                  </a:txBody>
                  <a:tcPr/>
                </a:tc>
                <a:tc>
                  <a:txBody>
                    <a:bodyPr/>
                    <a:lstStyle/>
                    <a:p>
                      <a:r>
                        <a:rPr lang="en-US" dirty="0"/>
                        <a:t>Type2</a:t>
                      </a:r>
                    </a:p>
                  </a:txBody>
                  <a:tcPr/>
                </a:tc>
                <a:tc>
                  <a:txBody>
                    <a:bodyPr/>
                    <a:lstStyle/>
                    <a:p>
                      <a:r>
                        <a:rPr lang="en-US" dirty="0"/>
                        <a:t>Improved</a:t>
                      </a:r>
                    </a:p>
                  </a:txBody>
                  <a:tcPr/>
                </a:tc>
                <a:extLst>
                  <a:ext uri="{0D108BD9-81ED-4DB2-BD59-A6C34878D82A}">
                    <a16:rowId xmlns:a16="http://schemas.microsoft.com/office/drawing/2014/main" val="1865604981"/>
                  </a:ext>
                </a:extLst>
              </a:tr>
              <a:tr h="370840">
                <a:tc>
                  <a:txBody>
                    <a:bodyPr/>
                    <a:lstStyle/>
                    <a:p>
                      <a:r>
                        <a:rPr lang="en-US" dirty="0"/>
                        <a:t>3</a:t>
                      </a:r>
                    </a:p>
                  </a:txBody>
                  <a:tcPr/>
                </a:tc>
                <a:tc>
                  <a:txBody>
                    <a:bodyPr/>
                    <a:lstStyle/>
                    <a:p>
                      <a:r>
                        <a:rPr lang="en-US" dirty="0"/>
                        <a:t>10/21/2014</a:t>
                      </a:r>
                    </a:p>
                  </a:txBody>
                  <a:tcPr/>
                </a:tc>
                <a:tc>
                  <a:txBody>
                    <a:bodyPr/>
                    <a:lstStyle/>
                    <a:p>
                      <a:r>
                        <a:rPr lang="en-US" dirty="0"/>
                        <a:t>28</a:t>
                      </a:r>
                    </a:p>
                  </a:txBody>
                  <a:tcPr/>
                </a:tc>
                <a:tc>
                  <a:txBody>
                    <a:bodyPr/>
                    <a:lstStyle/>
                    <a:p>
                      <a:r>
                        <a:rPr lang="en-US" dirty="0"/>
                        <a:t>Type1</a:t>
                      </a:r>
                    </a:p>
                  </a:txBody>
                  <a:tcPr/>
                </a:tc>
                <a:tc>
                  <a:txBody>
                    <a:bodyPr/>
                    <a:lstStyle/>
                    <a:p>
                      <a:r>
                        <a:rPr lang="en-US" dirty="0"/>
                        <a:t>Excellent</a:t>
                      </a:r>
                    </a:p>
                  </a:txBody>
                  <a:tcPr/>
                </a:tc>
                <a:extLst>
                  <a:ext uri="{0D108BD9-81ED-4DB2-BD59-A6C34878D82A}">
                    <a16:rowId xmlns:a16="http://schemas.microsoft.com/office/drawing/2014/main" val="4237727420"/>
                  </a:ext>
                </a:extLst>
              </a:tr>
              <a:tr h="370840">
                <a:tc>
                  <a:txBody>
                    <a:bodyPr/>
                    <a:lstStyle/>
                    <a:p>
                      <a:r>
                        <a:rPr lang="en-US" dirty="0"/>
                        <a:t>4</a:t>
                      </a:r>
                    </a:p>
                  </a:txBody>
                  <a:tcPr/>
                </a:tc>
                <a:tc>
                  <a:txBody>
                    <a:bodyPr/>
                    <a:lstStyle/>
                    <a:p>
                      <a:r>
                        <a:rPr lang="en-US" dirty="0"/>
                        <a:t>10/28/2014</a:t>
                      </a:r>
                    </a:p>
                  </a:txBody>
                  <a:tcPr/>
                </a:tc>
                <a:tc>
                  <a:txBody>
                    <a:bodyPr/>
                    <a:lstStyle/>
                    <a:p>
                      <a:r>
                        <a:rPr lang="en-US" dirty="0"/>
                        <a:t>52</a:t>
                      </a:r>
                    </a:p>
                  </a:txBody>
                  <a:tcPr/>
                </a:tc>
                <a:tc>
                  <a:txBody>
                    <a:bodyPr/>
                    <a:lstStyle/>
                    <a:p>
                      <a:r>
                        <a:rPr lang="en-US" dirty="0"/>
                        <a:t>Type1</a:t>
                      </a:r>
                    </a:p>
                  </a:txBody>
                  <a:tcPr/>
                </a:tc>
                <a:tc>
                  <a:txBody>
                    <a:bodyPr/>
                    <a:lstStyle/>
                    <a:p>
                      <a:r>
                        <a:rPr lang="en-US" dirty="0"/>
                        <a:t>Poor</a:t>
                      </a:r>
                    </a:p>
                  </a:txBody>
                  <a:tcPr/>
                </a:tc>
                <a:extLst>
                  <a:ext uri="{0D108BD9-81ED-4DB2-BD59-A6C34878D82A}">
                    <a16:rowId xmlns:a16="http://schemas.microsoft.com/office/drawing/2014/main" val="4050292268"/>
                  </a:ext>
                </a:extLst>
              </a:tr>
            </a:tbl>
          </a:graphicData>
        </a:graphic>
      </p:graphicFrame>
      <p:sp>
        <p:nvSpPr>
          <p:cNvPr id="7" name="Footer Placeholder 6">
            <a:extLst>
              <a:ext uri="{FF2B5EF4-FFF2-40B4-BE49-F238E27FC236}">
                <a16:creationId xmlns:a16="http://schemas.microsoft.com/office/drawing/2014/main" id="{50482685-C09C-4E75-8518-33E50D6E153C}"/>
              </a:ext>
            </a:extLst>
          </p:cNvPr>
          <p:cNvSpPr>
            <a:spLocks noGrp="1"/>
          </p:cNvSpPr>
          <p:nvPr>
            <p:ph type="ftr" sz="quarter" idx="11"/>
          </p:nvPr>
        </p:nvSpPr>
        <p:spPr/>
        <p:txBody>
          <a:bodyPr/>
          <a:lstStyle/>
          <a:p>
            <a:r>
              <a:rPr lang="en-US"/>
              <a:t>FMSBA, prepared by Nabanita Talukdar, DBA</a:t>
            </a:r>
            <a:endParaRPr lang="en-US" dirty="0"/>
          </a:p>
        </p:txBody>
      </p:sp>
      <p:sp>
        <p:nvSpPr>
          <p:cNvPr id="8" name="TextBox 7">
            <a:extLst>
              <a:ext uri="{FF2B5EF4-FFF2-40B4-BE49-F238E27FC236}">
                <a16:creationId xmlns:a16="http://schemas.microsoft.com/office/drawing/2014/main" id="{8D80962A-251D-4520-B903-4F7B165FFA97}"/>
              </a:ext>
            </a:extLst>
          </p:cNvPr>
          <p:cNvSpPr txBox="1"/>
          <p:nvPr/>
        </p:nvSpPr>
        <p:spPr>
          <a:xfrm>
            <a:off x="1615736" y="5944130"/>
            <a:ext cx="7855035" cy="461665"/>
          </a:xfrm>
          <a:prstGeom prst="rect">
            <a:avLst/>
          </a:prstGeom>
          <a:noFill/>
        </p:spPr>
        <p:txBody>
          <a:bodyPr wrap="none" rtlCol="0">
            <a:spAutoFit/>
          </a:bodyPr>
          <a:lstStyle/>
          <a:p>
            <a:r>
              <a:rPr lang="en-US" sz="1200" dirty="0" err="1"/>
              <a:t>PatientID</a:t>
            </a:r>
            <a:r>
              <a:rPr lang="en-US" sz="1200" dirty="0"/>
              <a:t> is a row or case identifier, </a:t>
            </a:r>
            <a:r>
              <a:rPr lang="en-US" sz="1200" dirty="0" err="1"/>
              <a:t>AdmDate</a:t>
            </a:r>
            <a:r>
              <a:rPr lang="en-US" sz="1200" dirty="0"/>
              <a:t> is a date variable, Age is a continuous variable, Diabetes</a:t>
            </a:r>
          </a:p>
          <a:p>
            <a:r>
              <a:rPr lang="en-US" sz="1200" dirty="0"/>
              <a:t>Is a nominal variable, and Status is an ordinal variable</a:t>
            </a:r>
          </a:p>
        </p:txBody>
      </p:sp>
    </p:spTree>
    <p:extLst>
      <p:ext uri="{BB962C8B-B14F-4D97-AF65-F5344CB8AC3E}">
        <p14:creationId xmlns:p14="http://schemas.microsoft.com/office/powerpoint/2010/main" val="208768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1A8D-FC20-474D-B7AC-871D4A02A663}"/>
              </a:ext>
            </a:extLst>
          </p:cNvPr>
          <p:cNvSpPr>
            <a:spLocks noGrp="1"/>
          </p:cNvSpPr>
          <p:nvPr>
            <p:ph type="title"/>
          </p:nvPr>
        </p:nvSpPr>
        <p:spPr/>
        <p:txBody>
          <a:bodyPr/>
          <a:lstStyle/>
          <a:p>
            <a:r>
              <a:rPr lang="en-US" dirty="0"/>
              <a:t>Classes and data structures</a:t>
            </a:r>
          </a:p>
        </p:txBody>
      </p:sp>
      <p:sp>
        <p:nvSpPr>
          <p:cNvPr id="3" name="Content Placeholder 2">
            <a:extLst>
              <a:ext uri="{FF2B5EF4-FFF2-40B4-BE49-F238E27FC236}">
                <a16:creationId xmlns:a16="http://schemas.microsoft.com/office/drawing/2014/main" id="{FD7E7D34-E7F7-44FA-8988-ACA66DA555DA}"/>
              </a:ext>
            </a:extLst>
          </p:cNvPr>
          <p:cNvSpPr>
            <a:spLocks noGrp="1"/>
          </p:cNvSpPr>
          <p:nvPr>
            <p:ph idx="1"/>
          </p:nvPr>
        </p:nvSpPr>
        <p:spPr/>
        <p:txBody>
          <a:bodyPr/>
          <a:lstStyle/>
          <a:p>
            <a:r>
              <a:rPr lang="en-US" dirty="0"/>
              <a:t>All variables in R have a class, which tells what kind of variables they are</a:t>
            </a:r>
          </a:p>
          <a:p>
            <a:r>
              <a:rPr lang="en-US" dirty="0"/>
              <a:t>For example, the variables can be numeric, character, logical(TRUE/FALSE).</a:t>
            </a:r>
          </a:p>
          <a:p>
            <a:r>
              <a:rPr lang="en-US" dirty="0"/>
              <a:t>class (x) (finds the class of x)</a:t>
            </a:r>
          </a:p>
          <a:p>
            <a:r>
              <a:rPr lang="en-US" dirty="0"/>
              <a:t>R has a wide variety of objects for holding data, including vectors, matrices, arrays, data frames and lists</a:t>
            </a:r>
          </a:p>
          <a:p>
            <a:endParaRPr lang="en-US" dirty="0"/>
          </a:p>
        </p:txBody>
      </p:sp>
      <p:sp>
        <p:nvSpPr>
          <p:cNvPr id="4" name="Footer Placeholder 3">
            <a:extLst>
              <a:ext uri="{FF2B5EF4-FFF2-40B4-BE49-F238E27FC236}">
                <a16:creationId xmlns:a16="http://schemas.microsoft.com/office/drawing/2014/main" id="{016F54A5-747B-4B7D-8448-1A205D755B90}"/>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17B87BE6-8E72-4724-A373-C79463BEFEB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5090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5B09-6B78-4DAC-966A-8BDAED40E997}"/>
              </a:ext>
            </a:extLst>
          </p:cNvPr>
          <p:cNvSpPr>
            <a:spLocks noGrp="1"/>
          </p:cNvSpPr>
          <p:nvPr>
            <p:ph type="title"/>
          </p:nvPr>
        </p:nvSpPr>
        <p:spPr/>
        <p:txBody>
          <a:bodyPr/>
          <a:lstStyle/>
          <a:p>
            <a:r>
              <a:rPr lang="en-US" dirty="0"/>
              <a:t>Vectors</a:t>
            </a:r>
          </a:p>
        </p:txBody>
      </p:sp>
      <p:sp>
        <p:nvSpPr>
          <p:cNvPr id="3" name="Content Placeholder 2">
            <a:extLst>
              <a:ext uri="{FF2B5EF4-FFF2-40B4-BE49-F238E27FC236}">
                <a16:creationId xmlns:a16="http://schemas.microsoft.com/office/drawing/2014/main" id="{5269F6E7-3C2E-4690-8D97-6C3797409FCF}"/>
              </a:ext>
            </a:extLst>
          </p:cNvPr>
          <p:cNvSpPr>
            <a:spLocks noGrp="1"/>
          </p:cNvSpPr>
          <p:nvPr>
            <p:ph idx="1"/>
          </p:nvPr>
        </p:nvSpPr>
        <p:spPr/>
        <p:txBody>
          <a:bodyPr/>
          <a:lstStyle/>
          <a:p>
            <a:r>
              <a:rPr lang="en-US" dirty="0"/>
              <a:t>Vectors are one-dimensional arrays that can hold numeric data, character data, or logical data</a:t>
            </a:r>
          </a:p>
          <a:p>
            <a:r>
              <a:rPr lang="en-US" dirty="0"/>
              <a:t>The combine function c() is used to form the vector</a:t>
            </a:r>
          </a:p>
          <a:p>
            <a:r>
              <a:rPr lang="en-US" dirty="0"/>
              <a:t>Example a&lt;-c(1,2,5,6,-2,4) (numeric vector), b&lt;-c(“</a:t>
            </a:r>
            <a:r>
              <a:rPr lang="en-US" dirty="0" err="1"/>
              <a:t>one”,”two”,”three</a:t>
            </a:r>
            <a:r>
              <a:rPr lang="en-US" dirty="0"/>
              <a:t>”) character vector, c&lt;-c(TRUE,FALSE) (logical vector)</a:t>
            </a:r>
          </a:p>
          <a:p>
            <a:r>
              <a:rPr lang="en-US" dirty="0"/>
              <a:t>Using a numeric vector of positions within brackets you can refer to elements of a vector. For example a[c(2,4)] refers to the second and fourth element of vector a</a:t>
            </a:r>
          </a:p>
          <a:p>
            <a:r>
              <a:rPr lang="en-US" dirty="0"/>
              <a:t>Wrapper functions exist to create vectors and save typing. For example numeric(5)</a:t>
            </a:r>
          </a:p>
        </p:txBody>
      </p:sp>
      <p:sp>
        <p:nvSpPr>
          <p:cNvPr id="4" name="Footer Placeholder 3">
            <a:extLst>
              <a:ext uri="{FF2B5EF4-FFF2-40B4-BE49-F238E27FC236}">
                <a16:creationId xmlns:a16="http://schemas.microsoft.com/office/drawing/2014/main" id="{B2F44A25-79A3-4699-8B4C-4CDEB3DACBC7}"/>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78A273A3-C5C4-49DF-AF7C-7F50F98FD93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23573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716B-9010-46A5-AB2B-5149A8326CD5}"/>
              </a:ext>
            </a:extLst>
          </p:cNvPr>
          <p:cNvSpPr>
            <a:spLocks noGrp="1"/>
          </p:cNvSpPr>
          <p:nvPr>
            <p:ph type="title"/>
          </p:nvPr>
        </p:nvSpPr>
        <p:spPr/>
        <p:txBody>
          <a:bodyPr/>
          <a:lstStyle/>
          <a:p>
            <a:r>
              <a:rPr lang="en-US" dirty="0"/>
              <a:t>Vectors</a:t>
            </a:r>
          </a:p>
        </p:txBody>
      </p:sp>
      <p:sp>
        <p:nvSpPr>
          <p:cNvPr id="3" name="Content Placeholder 2">
            <a:extLst>
              <a:ext uri="{FF2B5EF4-FFF2-40B4-BE49-F238E27FC236}">
                <a16:creationId xmlns:a16="http://schemas.microsoft.com/office/drawing/2014/main" id="{66183DEF-7BF6-4D7F-A6C6-72B01A2116F3}"/>
              </a:ext>
            </a:extLst>
          </p:cNvPr>
          <p:cNvSpPr>
            <a:spLocks noGrp="1"/>
          </p:cNvSpPr>
          <p:nvPr>
            <p:ph idx="1"/>
          </p:nvPr>
        </p:nvSpPr>
        <p:spPr/>
        <p:txBody>
          <a:bodyPr/>
          <a:lstStyle/>
          <a:p>
            <a:r>
              <a:rPr lang="en-US" dirty="0"/>
              <a:t>seq.int #lets us create a sequence from one number to another</a:t>
            </a:r>
          </a:p>
          <a:p>
            <a:r>
              <a:rPr lang="en-US" dirty="0"/>
              <a:t>Seq.int lets you specify how far apart intermediate values should be. For example seq.int(3,12, 2) will give an output of 3 5 7 9 11</a:t>
            </a:r>
          </a:p>
          <a:p>
            <a:r>
              <a:rPr lang="en-US" dirty="0"/>
              <a:t>All vectors have length which tells us how many elements they contain. Missing values still count toward the length. Length (1:5) output is 5</a:t>
            </a:r>
          </a:p>
          <a:p>
            <a:r>
              <a:rPr lang="en-US" dirty="0"/>
              <a:t>With character vectors use </a:t>
            </a:r>
            <a:r>
              <a:rPr lang="en-US" dirty="0" err="1"/>
              <a:t>nchar</a:t>
            </a:r>
            <a:r>
              <a:rPr lang="en-US" dirty="0"/>
              <a:t> to find the number of characters in each string</a:t>
            </a:r>
          </a:p>
          <a:p>
            <a:pPr marL="0" indent="0">
              <a:buNone/>
            </a:pPr>
            <a:r>
              <a:rPr lang="en-US" dirty="0"/>
              <a:t> </a:t>
            </a:r>
          </a:p>
        </p:txBody>
      </p:sp>
      <p:sp>
        <p:nvSpPr>
          <p:cNvPr id="4" name="Footer Placeholder 3">
            <a:extLst>
              <a:ext uri="{FF2B5EF4-FFF2-40B4-BE49-F238E27FC236}">
                <a16:creationId xmlns:a16="http://schemas.microsoft.com/office/drawing/2014/main" id="{2A6D7507-98A0-44A5-B522-9CE63D2A9964}"/>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6EE058A2-2231-4D43-8C55-C1872449017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8389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9C1B-B3CE-4886-BA85-24CF1FB54D33}"/>
              </a:ext>
            </a:extLst>
          </p:cNvPr>
          <p:cNvSpPr>
            <a:spLocks noGrp="1"/>
          </p:cNvSpPr>
          <p:nvPr>
            <p:ph type="title"/>
          </p:nvPr>
        </p:nvSpPr>
        <p:spPr/>
        <p:txBody>
          <a:bodyPr/>
          <a:lstStyle/>
          <a:p>
            <a:r>
              <a:rPr lang="en-US" dirty="0"/>
              <a:t>Indexing Vectors</a:t>
            </a:r>
          </a:p>
        </p:txBody>
      </p:sp>
      <p:sp>
        <p:nvSpPr>
          <p:cNvPr id="3" name="Content Placeholder 2">
            <a:extLst>
              <a:ext uri="{FF2B5EF4-FFF2-40B4-BE49-F238E27FC236}">
                <a16:creationId xmlns:a16="http://schemas.microsoft.com/office/drawing/2014/main" id="{EE650ABA-FCD0-4D60-ADE4-8E33486A17C8}"/>
              </a:ext>
            </a:extLst>
          </p:cNvPr>
          <p:cNvSpPr>
            <a:spLocks noGrp="1"/>
          </p:cNvSpPr>
          <p:nvPr>
            <p:ph idx="1"/>
          </p:nvPr>
        </p:nvSpPr>
        <p:spPr/>
        <p:txBody>
          <a:bodyPr>
            <a:normAutofit fontScale="92500" lnSpcReduction="10000"/>
          </a:bodyPr>
          <a:lstStyle/>
          <a:p>
            <a:r>
              <a:rPr lang="en-US" dirty="0"/>
              <a:t>Passing a vector of positive numbers returns the slice of the vector containing the elements at those locations. The first position is 1</a:t>
            </a:r>
          </a:p>
          <a:p>
            <a:r>
              <a:rPr lang="en-US" dirty="0"/>
              <a:t>Passing a vector of negative numbers returns the slice of the vector containing the elements everywhere </a:t>
            </a:r>
            <a:r>
              <a:rPr lang="en-US" b="1" dirty="0"/>
              <a:t>except at those locations</a:t>
            </a:r>
          </a:p>
          <a:p>
            <a:r>
              <a:rPr lang="en-US" dirty="0"/>
              <a:t>Passing a logical vector returns the slice of the vector containing the elements where the index is TRUE</a:t>
            </a:r>
          </a:p>
          <a:p>
            <a:r>
              <a:rPr lang="en-US" dirty="0"/>
              <a:t>For named vectors, passing a character vector of names returns the slice of the vector containing elements with those names</a:t>
            </a:r>
          </a:p>
          <a:p>
            <a:r>
              <a:rPr lang="en-US" dirty="0"/>
              <a:t>The which function returns the locations where the logical vector is TRUE</a:t>
            </a:r>
          </a:p>
          <a:p>
            <a:r>
              <a:rPr lang="en-US" dirty="0"/>
              <a:t>The rep function is very useful and let us create a vector with repeated elements </a:t>
            </a:r>
          </a:p>
        </p:txBody>
      </p:sp>
      <p:sp>
        <p:nvSpPr>
          <p:cNvPr id="4" name="Footer Placeholder 3">
            <a:extLst>
              <a:ext uri="{FF2B5EF4-FFF2-40B4-BE49-F238E27FC236}">
                <a16:creationId xmlns:a16="http://schemas.microsoft.com/office/drawing/2014/main" id="{894C0B5D-99B9-4CBA-879B-18D286E183C6}"/>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9A86AFCF-B82F-4E83-A496-923E4BD62D1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2595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C1FD-9E98-4DC2-9BD1-3597FF06513B}"/>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3910DE32-1AAD-4994-8FEF-BDB46B81E6B7}"/>
              </a:ext>
            </a:extLst>
          </p:cNvPr>
          <p:cNvSpPr>
            <a:spLocks noGrp="1"/>
          </p:cNvSpPr>
          <p:nvPr>
            <p:ph idx="1"/>
          </p:nvPr>
        </p:nvSpPr>
        <p:spPr/>
        <p:txBody>
          <a:bodyPr>
            <a:normAutofit lnSpcReduction="10000"/>
          </a:bodyPr>
          <a:lstStyle/>
          <a:p>
            <a:r>
              <a:rPr lang="en-US" dirty="0"/>
              <a:t>Arrays hold multidimensional rectangular data. Rectangular means that each row is the same length and likewise for each column and other dimensions </a:t>
            </a:r>
          </a:p>
          <a:p>
            <a:r>
              <a:rPr lang="en-US" dirty="0"/>
              <a:t>Arrays are created with an array function of the following form, </a:t>
            </a:r>
            <a:r>
              <a:rPr lang="en-US" dirty="0" err="1"/>
              <a:t>myarray</a:t>
            </a:r>
            <a:r>
              <a:rPr lang="en-US" dirty="0"/>
              <a:t>&lt;- array (vector, dim(</a:t>
            </a:r>
            <a:r>
              <a:rPr lang="en-US" dirty="0" err="1"/>
              <a:t>row_size</a:t>
            </a:r>
            <a:r>
              <a:rPr lang="en-US" dirty="0"/>
              <a:t>, </a:t>
            </a:r>
            <a:r>
              <a:rPr lang="en-US" dirty="0" err="1"/>
              <a:t>column_size</a:t>
            </a:r>
            <a:r>
              <a:rPr lang="en-US" dirty="0"/>
              <a:t>, matrices, </a:t>
            </a:r>
            <a:r>
              <a:rPr lang="en-US" dirty="0" err="1"/>
              <a:t>dimnames</a:t>
            </a:r>
            <a:r>
              <a:rPr lang="en-US" dirty="0"/>
              <a:t>), where vector contains the data of the array, </a:t>
            </a:r>
            <a:r>
              <a:rPr lang="en-US" dirty="0" err="1"/>
              <a:t>row_size</a:t>
            </a:r>
            <a:r>
              <a:rPr lang="en-US" dirty="0"/>
              <a:t> describes the number of row elements that an array can store, </a:t>
            </a:r>
            <a:r>
              <a:rPr lang="en-US" dirty="0" err="1"/>
              <a:t>column_size</a:t>
            </a:r>
            <a:r>
              <a:rPr lang="en-US" dirty="0"/>
              <a:t> describes the number of column elements that can be stored in an array, array in R consists of multi-dimensional matrices, </a:t>
            </a:r>
            <a:r>
              <a:rPr lang="en-US" dirty="0" err="1"/>
              <a:t>dimnames</a:t>
            </a:r>
            <a:r>
              <a:rPr lang="en-US" dirty="0"/>
              <a:t> used to change the default names of rows and columns to the user’s preference)</a:t>
            </a:r>
          </a:p>
          <a:p>
            <a:pPr fontAlgn="base"/>
            <a:r>
              <a:rPr lang="es-ES" dirty="0"/>
              <a:t>vector1 &lt;- </a:t>
            </a:r>
            <a:r>
              <a:rPr lang="es-ES" b="1" dirty="0"/>
              <a:t>c</a:t>
            </a:r>
            <a:r>
              <a:rPr lang="es-ES" dirty="0"/>
              <a:t>(2,9,3), vector2 &lt;- </a:t>
            </a:r>
            <a:r>
              <a:rPr lang="es-ES" b="1" dirty="0"/>
              <a:t>c</a:t>
            </a:r>
            <a:r>
              <a:rPr lang="es-ES" dirty="0"/>
              <a:t>(10,16,17,13,11,15), </a:t>
            </a:r>
            <a:r>
              <a:rPr lang="en-US" dirty="0"/>
              <a:t>z &lt;- array(c(vector1,vector2),dim = </a:t>
            </a:r>
            <a:r>
              <a:rPr lang="en-US" b="1" dirty="0"/>
              <a:t>c</a:t>
            </a:r>
            <a:r>
              <a:rPr lang="en-US" dirty="0"/>
              <a:t>(3,3,2)), </a:t>
            </a:r>
            <a:r>
              <a:rPr lang="en-US" b="1" dirty="0"/>
              <a:t>z</a:t>
            </a:r>
            <a:endParaRPr lang="en-US" dirty="0"/>
          </a:p>
          <a:p>
            <a:pPr fontAlgn="base"/>
            <a:endParaRPr lang="es-ES" dirty="0"/>
          </a:p>
          <a:p>
            <a:endParaRPr lang="en-US" dirty="0"/>
          </a:p>
        </p:txBody>
      </p:sp>
      <p:sp>
        <p:nvSpPr>
          <p:cNvPr id="4" name="Footer Placeholder 3">
            <a:extLst>
              <a:ext uri="{FF2B5EF4-FFF2-40B4-BE49-F238E27FC236}">
                <a16:creationId xmlns:a16="http://schemas.microsoft.com/office/drawing/2014/main" id="{7005E6B1-DDAF-46D9-BEF8-D171E3975FAC}"/>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BBE14AF3-1F29-434F-B974-C595AFA95FF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07596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AFAB-6D81-4ED2-A706-F8334CF75EB2}"/>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C6E84E7E-4A17-4AF5-8925-F0FCE9B864F8}"/>
              </a:ext>
            </a:extLst>
          </p:cNvPr>
          <p:cNvSpPr>
            <a:spLocks noGrp="1"/>
          </p:cNvSpPr>
          <p:nvPr>
            <p:ph idx="1"/>
          </p:nvPr>
        </p:nvSpPr>
        <p:spPr/>
        <p:txBody>
          <a:bodyPr>
            <a:normAutofit lnSpcReduction="10000"/>
          </a:bodyPr>
          <a:lstStyle/>
          <a:p>
            <a:r>
              <a:rPr lang="en-US" sz="1600" dirty="0"/>
              <a:t>A matrix is a two-dimensional array in which each element has the same mode (numeric, character, or logical). Matrices are created with matrix () function</a:t>
            </a:r>
          </a:p>
          <a:p>
            <a:r>
              <a:rPr lang="en-US" sz="1600" dirty="0" err="1"/>
              <a:t>mymatrix</a:t>
            </a:r>
            <a:r>
              <a:rPr lang="en-US" sz="1600" dirty="0"/>
              <a:t> &lt;- matrix (vector, </a:t>
            </a:r>
            <a:r>
              <a:rPr lang="en-US" sz="1600" dirty="0" err="1"/>
              <a:t>nrow</a:t>
            </a:r>
            <a:r>
              <a:rPr lang="en-US" sz="1600" dirty="0"/>
              <a:t>=</a:t>
            </a:r>
            <a:r>
              <a:rPr lang="en-US" sz="1600" dirty="0" err="1"/>
              <a:t>number_of_rows</a:t>
            </a:r>
            <a:r>
              <a:rPr lang="en-US" sz="1600" dirty="0"/>
              <a:t>, </a:t>
            </a:r>
            <a:r>
              <a:rPr lang="en-US" sz="1600" dirty="0" err="1"/>
              <a:t>ncol</a:t>
            </a:r>
            <a:r>
              <a:rPr lang="en-US" sz="1600" dirty="0"/>
              <a:t>=</a:t>
            </a:r>
            <a:r>
              <a:rPr lang="en-US" sz="1600" dirty="0" err="1"/>
              <a:t>number_of_columns</a:t>
            </a:r>
            <a:r>
              <a:rPr lang="en-US" sz="1600" dirty="0"/>
              <a:t>, </a:t>
            </a:r>
            <a:r>
              <a:rPr lang="en-US" sz="1600" dirty="0" err="1"/>
              <a:t>byrow</a:t>
            </a:r>
            <a:r>
              <a:rPr lang="en-US" sz="1600" dirty="0"/>
              <a:t>=</a:t>
            </a:r>
            <a:r>
              <a:rPr lang="en-US" sz="1600" dirty="0" err="1"/>
              <a:t>logical_value</a:t>
            </a:r>
            <a:r>
              <a:rPr lang="en-US" sz="1600" dirty="0"/>
              <a:t>, </a:t>
            </a:r>
            <a:r>
              <a:rPr lang="en-US" sz="1600" dirty="0" err="1"/>
              <a:t>dimnames</a:t>
            </a:r>
            <a:r>
              <a:rPr lang="en-US" sz="1600" dirty="0"/>
              <a:t> =list (</a:t>
            </a:r>
            <a:r>
              <a:rPr lang="en-US" sz="1600" dirty="0" err="1"/>
              <a:t>char_vector_rownames</a:t>
            </a:r>
            <a:r>
              <a:rPr lang="en-US" sz="1600" dirty="0"/>
              <a:t>, </a:t>
            </a:r>
            <a:r>
              <a:rPr lang="en-US" sz="1600" dirty="0" err="1"/>
              <a:t>char_vector_colnames</a:t>
            </a:r>
            <a:r>
              <a:rPr lang="en-US" sz="1600" dirty="0"/>
              <a:t>)) where vector contains the elements for the matrix, </a:t>
            </a:r>
            <a:r>
              <a:rPr lang="en-US" sz="1600" dirty="0" err="1"/>
              <a:t>nrow</a:t>
            </a:r>
            <a:r>
              <a:rPr lang="en-US" sz="1600" dirty="0"/>
              <a:t> and </a:t>
            </a:r>
            <a:r>
              <a:rPr lang="en-US" sz="1600" dirty="0" err="1"/>
              <a:t>ncol</a:t>
            </a:r>
            <a:r>
              <a:rPr lang="en-US" sz="1600" dirty="0"/>
              <a:t> specify the row and column labels stored in character vectors. The option </a:t>
            </a:r>
            <a:r>
              <a:rPr lang="en-US" sz="1600" dirty="0" err="1"/>
              <a:t>byrow</a:t>
            </a:r>
            <a:r>
              <a:rPr lang="en-US" sz="1600" dirty="0"/>
              <a:t> indicates whether the matrix should be filled by row (</a:t>
            </a:r>
            <a:r>
              <a:rPr lang="en-US" sz="1600" dirty="0" err="1"/>
              <a:t>byrow</a:t>
            </a:r>
            <a:r>
              <a:rPr lang="en-US" sz="1600" dirty="0"/>
              <a:t>=TRUE) or by column (</a:t>
            </a:r>
            <a:r>
              <a:rPr lang="en-US" sz="1600" dirty="0" err="1"/>
              <a:t>byrow</a:t>
            </a:r>
            <a:r>
              <a:rPr lang="en-US" sz="1600" dirty="0"/>
              <a:t>=FALSE). The default is by column. </a:t>
            </a:r>
          </a:p>
          <a:p>
            <a:r>
              <a:rPr lang="en-US" sz="1600" dirty="0"/>
              <a:t>y&lt;-matrix (1:20, </a:t>
            </a:r>
            <a:r>
              <a:rPr lang="en-US" sz="1600" dirty="0" err="1"/>
              <a:t>nrow</a:t>
            </a:r>
            <a:r>
              <a:rPr lang="en-US" sz="1600" dirty="0"/>
              <a:t>=5, </a:t>
            </a:r>
            <a:r>
              <a:rPr lang="en-US" sz="1600" dirty="0" err="1"/>
              <a:t>ncol</a:t>
            </a:r>
            <a:r>
              <a:rPr lang="en-US" sz="1600" dirty="0"/>
              <a:t>=4)</a:t>
            </a:r>
          </a:p>
          <a:p>
            <a:r>
              <a:rPr lang="en-US" sz="1600" dirty="0"/>
              <a:t>Using matrix subscript</a:t>
            </a:r>
          </a:p>
          <a:p>
            <a:r>
              <a:rPr lang="en-US" sz="1600" dirty="0"/>
              <a:t>Combining of matrices can be done by using </a:t>
            </a:r>
            <a:r>
              <a:rPr lang="en-US" sz="1600" dirty="0" err="1"/>
              <a:t>cbind</a:t>
            </a:r>
            <a:r>
              <a:rPr lang="en-US" sz="1600" dirty="0"/>
              <a:t> and </a:t>
            </a:r>
            <a:r>
              <a:rPr lang="en-US" sz="1600" dirty="0" err="1"/>
              <a:t>rbind</a:t>
            </a:r>
            <a:r>
              <a:rPr lang="en-US" sz="1600" dirty="0"/>
              <a:t>, which bind matrices using columns and rows</a:t>
            </a:r>
          </a:p>
          <a:p>
            <a:endParaRPr lang="en-US" sz="1600"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BFB85DD0-94A8-496E-B7D2-B0AE27433FC6}"/>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B360BD4D-9513-43C8-A5D0-13A7BD72E2B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660864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2765</TotalTime>
  <Words>1927</Words>
  <Application>Microsoft Office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Data science R-DAT 5302 FMSBA</vt:lpstr>
      <vt:lpstr>Learning Objectives</vt:lpstr>
      <vt:lpstr>Understanding Datasets</vt:lpstr>
      <vt:lpstr>Classes and data structures</vt:lpstr>
      <vt:lpstr>Vectors</vt:lpstr>
      <vt:lpstr>Vectors</vt:lpstr>
      <vt:lpstr>Indexing Vectors</vt:lpstr>
      <vt:lpstr>Arrays</vt:lpstr>
      <vt:lpstr>Matrices</vt:lpstr>
      <vt:lpstr>Data Frames</vt:lpstr>
      <vt:lpstr>Subset function and data frame manipulation</vt:lpstr>
      <vt:lpstr>Lists</vt:lpstr>
      <vt:lpstr>Converting between vectors and lists</vt:lpstr>
      <vt:lpstr>Factors </vt:lpstr>
      <vt:lpstr>Factors</vt:lpstr>
      <vt:lpstr>ATTACH, DETACH AND WITH</vt:lpstr>
      <vt:lpstr>Importing Data into R environment</vt:lpstr>
      <vt:lpstr>In class assignment 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Nabanita Talukdar</dc:creator>
  <cp:lastModifiedBy>Nabanita Talukdar</cp:lastModifiedBy>
  <cp:revision>77</cp:revision>
  <dcterms:created xsi:type="dcterms:W3CDTF">2019-10-02T18:06:38Z</dcterms:created>
  <dcterms:modified xsi:type="dcterms:W3CDTF">2019-10-15T21:49:48Z</dcterms:modified>
</cp:coreProperties>
</file>