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5" r:id="rId17"/>
    <p:sldId id="272" r:id="rId18"/>
    <p:sldId id="274" r:id="rId19"/>
    <p:sldId id="273"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5" autoAdjust="0"/>
    <p:restoredTop sz="88413" autoAdjust="0"/>
  </p:normalViewPr>
  <p:slideViewPr>
    <p:cSldViewPr snapToGrid="0">
      <p:cViewPr varScale="1">
        <p:scale>
          <a:sx n="85" d="100"/>
          <a:sy n="85" d="100"/>
        </p:scale>
        <p:origin x="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923F-0619-4F12-BC45-938F97AAA7C7}" type="datetimeFigureOut">
              <a:rPr lang="en-US" smtClean="0"/>
              <a:t>10/23/2019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088D2-7C0E-419B-B599-5859EC77F506}" type="slidenum">
              <a:rPr lang="en-US" smtClean="0"/>
              <a:t>‹#›</a:t>
            </a:fld>
            <a:endParaRPr lang="en-US"/>
          </a:p>
        </p:txBody>
      </p:sp>
    </p:spTree>
    <p:extLst>
      <p:ext uri="{BB962C8B-B14F-4D97-AF65-F5344CB8AC3E}">
        <p14:creationId xmlns:p14="http://schemas.microsoft.com/office/powerpoint/2010/main" val="100585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088D2-7C0E-419B-B599-5859EC77F506}" type="slidenum">
              <a:rPr lang="en-US" smtClean="0"/>
              <a:t>14</a:t>
            </a:fld>
            <a:endParaRPr lang="en-US"/>
          </a:p>
        </p:txBody>
      </p:sp>
    </p:spTree>
    <p:extLst>
      <p:ext uri="{BB962C8B-B14F-4D97-AF65-F5344CB8AC3E}">
        <p14:creationId xmlns:p14="http://schemas.microsoft.com/office/powerpoint/2010/main" val="4009527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A26E3B7-0452-4D93-B481-0BBF6A0B87AB}" type="datetime1">
              <a:rPr lang="en-US" smtClean="0"/>
              <a:t>10/23/2019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FMSBA, prepared by Nabanita Talukdar, DBA</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2FD04B-3E5A-4F52-AC4E-C62829B6761E}" type="datetime1">
              <a:rPr lang="en-US" smtClean="0"/>
              <a:t>10/23/2019</a:t>
            </a:fld>
            <a:endParaRPr lang="en-US" dirty="0"/>
          </a:p>
        </p:txBody>
      </p:sp>
      <p:sp>
        <p:nvSpPr>
          <p:cNvPr id="6" name="Footer Placeholder 5"/>
          <p:cNvSpPr>
            <a:spLocks noGrp="1"/>
          </p:cNvSpPr>
          <p:nvPr>
            <p:ph type="ftr" sz="quarter" idx="11"/>
          </p:nvPr>
        </p:nvSpPr>
        <p:spPr/>
        <p:txBody>
          <a:bodyPr/>
          <a:lstStyle/>
          <a:p>
            <a:r>
              <a:rPr lang="en-US"/>
              <a:t>FMSBA, prepared by Nabanita Talukdar, DBA</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CAB482-C353-4ADD-92B0-27B1B6F78B48}" type="datetime1">
              <a:rPr lang="en-US" smtClean="0"/>
              <a:t>10/23/2019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D088AB-DC9B-4037-A312-2300C6764191}" type="datetime1">
              <a:rPr lang="en-US" smtClean="0"/>
              <a:t>10/23/2019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CA198-39AB-40CB-80E7-DF951138AED2}" type="datetime1">
              <a:rPr lang="en-US" smtClean="0"/>
              <a:t>10/23/2019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5B0F6F-38B5-4170-9655-3EE3694FC43F}" type="datetime1">
              <a:rPr lang="en-US" smtClean="0"/>
              <a:t>10/23/2019</a:t>
            </a:fld>
            <a:endParaRPr lang="en-US" dirty="0"/>
          </a:p>
        </p:txBody>
      </p:sp>
      <p:sp>
        <p:nvSpPr>
          <p:cNvPr id="8" name="Footer Placeholder 7"/>
          <p:cNvSpPr>
            <a:spLocks noGrp="1"/>
          </p:cNvSpPr>
          <p:nvPr>
            <p:ph type="ftr" sz="quarter" idx="11"/>
          </p:nvPr>
        </p:nvSpPr>
        <p:spPr/>
        <p:txBody>
          <a:bodyPr/>
          <a:lstStyle/>
          <a:p>
            <a:r>
              <a:rPr lang="en-US"/>
              <a:t>FMSBA, prepared by Nabanita Talukdar, DBA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54FAE7-8DA2-4226-84B0-CEE4FF78D51F}" type="datetime1">
              <a:rPr lang="en-US" smtClean="0"/>
              <a:t>10/23/2019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FMSBA, prepared by Nabanita Talukdar, DBA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227B616-C4F4-46A0-A2A3-187623F7013E}" type="datetime1">
              <a:rPr lang="en-US" smtClean="0"/>
              <a:t>10/23/2019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AB3889C-1D18-4EC1-A54C-41852B1B7A57}" type="datetime1">
              <a:rPr lang="en-US" smtClean="0"/>
              <a:t>10/23/2019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E8A18-FD24-4C37-AC2C-9088D0AE7BDF}" type="datetime1">
              <a:rPr lang="en-US" smtClean="0"/>
              <a:t>10/23/2019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27702-DE31-4023-9AC8-A20355E03FB8}" type="datetime1">
              <a:rPr lang="en-US" smtClean="0"/>
              <a:t>10/23/2019</a:t>
            </a:fld>
            <a:endParaRPr lang="en-US" dirty="0"/>
          </a:p>
        </p:txBody>
      </p:sp>
      <p:sp>
        <p:nvSpPr>
          <p:cNvPr id="5" name="Footer Placeholder 4"/>
          <p:cNvSpPr>
            <a:spLocks noGrp="1"/>
          </p:cNvSpPr>
          <p:nvPr>
            <p:ph type="ftr" sz="quarter" idx="11"/>
          </p:nvPr>
        </p:nvSpPr>
        <p:spPr/>
        <p:txBody>
          <a:bodyPr/>
          <a:lstStyle/>
          <a:p>
            <a:r>
              <a:rPr lang="en-US"/>
              <a:t>FMSBA, prepared by Nabanita Talukdar, DBA</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72029-FD23-4867-B362-84DE04296561}" type="datetime1">
              <a:rPr lang="en-US" smtClean="0"/>
              <a:t>10/23/2019</a:t>
            </a:fld>
            <a:endParaRPr lang="en-US" dirty="0"/>
          </a:p>
        </p:txBody>
      </p:sp>
      <p:sp>
        <p:nvSpPr>
          <p:cNvPr id="6" name="Footer Placeholder 5"/>
          <p:cNvSpPr>
            <a:spLocks noGrp="1"/>
          </p:cNvSpPr>
          <p:nvPr>
            <p:ph type="ftr" sz="quarter" idx="11"/>
          </p:nvPr>
        </p:nvSpPr>
        <p:spPr/>
        <p:txBody>
          <a:bodyPr/>
          <a:lstStyle/>
          <a:p>
            <a:r>
              <a:rPr lang="en-US"/>
              <a:t>FMSBA, prepared by Nabanita Talukdar, DBA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CDBA65-EE54-4FA3-9CA9-C648E05DA3A3}" type="datetime1">
              <a:rPr lang="en-US" smtClean="0"/>
              <a:t>10/23/2019</a:t>
            </a:fld>
            <a:endParaRPr lang="en-US" dirty="0"/>
          </a:p>
        </p:txBody>
      </p:sp>
      <p:sp>
        <p:nvSpPr>
          <p:cNvPr id="8" name="Footer Placeholder 7"/>
          <p:cNvSpPr>
            <a:spLocks noGrp="1"/>
          </p:cNvSpPr>
          <p:nvPr>
            <p:ph type="ftr" sz="quarter" idx="11"/>
          </p:nvPr>
        </p:nvSpPr>
        <p:spPr/>
        <p:txBody>
          <a:bodyPr/>
          <a:lstStyle/>
          <a:p>
            <a:r>
              <a:rPr lang="en-US"/>
              <a:t>FMSBA, prepared by Nabanita Talukdar, DBA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AE7685-D8B7-48D3-9BE5-5870DD4A746B}" type="datetime1">
              <a:rPr lang="en-US" smtClean="0"/>
              <a:t>10/23/2019</a:t>
            </a:fld>
            <a:endParaRPr lang="en-US" dirty="0"/>
          </a:p>
        </p:txBody>
      </p:sp>
      <p:sp>
        <p:nvSpPr>
          <p:cNvPr id="4" name="Footer Placeholder 3"/>
          <p:cNvSpPr>
            <a:spLocks noGrp="1"/>
          </p:cNvSpPr>
          <p:nvPr>
            <p:ph type="ftr" sz="quarter" idx="11"/>
          </p:nvPr>
        </p:nvSpPr>
        <p:spPr/>
        <p:txBody>
          <a:bodyPr/>
          <a:lstStyle/>
          <a:p>
            <a:r>
              <a:rPr lang="en-US"/>
              <a:t>FMSBA, prepared by Nabanita Talukdar, DBA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69D74-77CA-489B-B271-EF6F7FEF6827}" type="datetime1">
              <a:rPr lang="en-US" smtClean="0"/>
              <a:t>10/23/2019</a:t>
            </a:fld>
            <a:endParaRPr lang="en-US" dirty="0"/>
          </a:p>
        </p:txBody>
      </p:sp>
      <p:sp>
        <p:nvSpPr>
          <p:cNvPr id="3" name="Footer Placeholder 2"/>
          <p:cNvSpPr>
            <a:spLocks noGrp="1"/>
          </p:cNvSpPr>
          <p:nvPr>
            <p:ph type="ftr" sz="quarter" idx="11"/>
          </p:nvPr>
        </p:nvSpPr>
        <p:spPr/>
        <p:txBody>
          <a:bodyPr/>
          <a:lstStyle/>
          <a:p>
            <a:r>
              <a:rPr lang="en-US"/>
              <a:t>FMSBA, prepared by Nabanita Talukdar, DBA</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4BCD1-0F71-43C6-BBAA-9B58964E8EEA}" type="datetime1">
              <a:rPr lang="en-US" smtClean="0"/>
              <a:t>10/23/2019</a:t>
            </a:fld>
            <a:endParaRPr lang="en-US" dirty="0"/>
          </a:p>
        </p:txBody>
      </p:sp>
      <p:sp>
        <p:nvSpPr>
          <p:cNvPr id="6" name="Footer Placeholder 5"/>
          <p:cNvSpPr>
            <a:spLocks noGrp="1"/>
          </p:cNvSpPr>
          <p:nvPr>
            <p:ph type="ftr" sz="quarter" idx="11"/>
          </p:nvPr>
        </p:nvSpPr>
        <p:spPr/>
        <p:txBody>
          <a:bodyPr/>
          <a:lstStyle/>
          <a:p>
            <a:r>
              <a:rPr lang="en-US"/>
              <a:t>FMSBA, prepared by Nabanita Talukdar, DBA</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2A72C3-6EC8-4F25-836E-95D57252DE8A}" type="datetime1">
              <a:rPr lang="en-US" smtClean="0"/>
              <a:t>10/23/2019</a:t>
            </a:fld>
            <a:endParaRPr lang="en-US" dirty="0"/>
          </a:p>
        </p:txBody>
      </p:sp>
      <p:sp>
        <p:nvSpPr>
          <p:cNvPr id="6" name="Footer Placeholder 5"/>
          <p:cNvSpPr>
            <a:spLocks noGrp="1"/>
          </p:cNvSpPr>
          <p:nvPr>
            <p:ph type="ftr" sz="quarter" idx="11"/>
          </p:nvPr>
        </p:nvSpPr>
        <p:spPr/>
        <p:txBody>
          <a:bodyPr/>
          <a:lstStyle/>
          <a:p>
            <a:r>
              <a:rPr lang="en-US"/>
              <a:t>FMSBA, prepared by Nabanita Talukdar, DBA</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568297F-7BF0-473F-B180-2D40A97D1AD7}" type="datetime1">
              <a:rPr lang="en-US" smtClean="0"/>
              <a:t>10/23/2019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FMSBA, prepared by Nabanita Talukdar, DBA</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C71D-E1BD-4CC6-91F6-D57317DA6566}"/>
              </a:ext>
            </a:extLst>
          </p:cNvPr>
          <p:cNvSpPr>
            <a:spLocks noGrp="1"/>
          </p:cNvSpPr>
          <p:nvPr>
            <p:ph type="ctrTitle"/>
          </p:nvPr>
        </p:nvSpPr>
        <p:spPr/>
        <p:txBody>
          <a:bodyPr/>
          <a:lstStyle/>
          <a:p>
            <a:r>
              <a:rPr lang="en-US" dirty="0"/>
              <a:t>Data science R-DAT 5302</a:t>
            </a:r>
            <a:br>
              <a:rPr lang="en-US" dirty="0"/>
            </a:br>
            <a:r>
              <a:rPr lang="en-US" dirty="0"/>
              <a:t>FMSBA</a:t>
            </a:r>
          </a:p>
        </p:txBody>
      </p:sp>
      <p:sp>
        <p:nvSpPr>
          <p:cNvPr id="3" name="Subtitle 2">
            <a:extLst>
              <a:ext uri="{FF2B5EF4-FFF2-40B4-BE49-F238E27FC236}">
                <a16:creationId xmlns:a16="http://schemas.microsoft.com/office/drawing/2014/main" id="{8396B50F-6B97-462B-94BE-76C6B4F55285}"/>
              </a:ext>
            </a:extLst>
          </p:cNvPr>
          <p:cNvSpPr>
            <a:spLocks noGrp="1"/>
          </p:cNvSpPr>
          <p:nvPr>
            <p:ph type="subTitle" idx="1"/>
          </p:nvPr>
        </p:nvSpPr>
        <p:spPr/>
        <p:txBody>
          <a:bodyPr/>
          <a:lstStyle/>
          <a:p>
            <a:r>
              <a:rPr lang="en-US" dirty="0"/>
              <a:t>Instructor-Nabanita Talukdar, </a:t>
            </a:r>
            <a:r>
              <a:rPr lang="en-US" i="1" dirty="0"/>
              <a:t>DBA</a:t>
            </a:r>
          </a:p>
          <a:p>
            <a:r>
              <a:rPr lang="en-US" dirty="0"/>
              <a:t>Class 3</a:t>
            </a:r>
          </a:p>
          <a:p>
            <a:endParaRPr lang="en-US" dirty="0"/>
          </a:p>
        </p:txBody>
      </p:sp>
      <p:sp>
        <p:nvSpPr>
          <p:cNvPr id="6" name="Slide Number Placeholder 5">
            <a:extLst>
              <a:ext uri="{FF2B5EF4-FFF2-40B4-BE49-F238E27FC236}">
                <a16:creationId xmlns:a16="http://schemas.microsoft.com/office/drawing/2014/main" id="{1F4B54F0-93B4-4306-B794-389BBFE02EB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Footer Placeholder 3">
            <a:extLst>
              <a:ext uri="{FF2B5EF4-FFF2-40B4-BE49-F238E27FC236}">
                <a16:creationId xmlns:a16="http://schemas.microsoft.com/office/drawing/2014/main" id="{A00E6479-8A3E-4D0E-A10F-522C1C48F31D}"/>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134704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9BC7-9CC2-4CCB-82FD-255DD4C1DEED}"/>
              </a:ext>
            </a:extLst>
          </p:cNvPr>
          <p:cNvSpPr>
            <a:spLocks noGrp="1"/>
          </p:cNvSpPr>
          <p:nvPr>
            <p:ph type="title"/>
          </p:nvPr>
        </p:nvSpPr>
        <p:spPr/>
        <p:txBody>
          <a:bodyPr/>
          <a:lstStyle/>
          <a:p>
            <a:r>
              <a:rPr lang="en-US" dirty="0"/>
              <a:t>The anatomy of a graph</a:t>
            </a:r>
          </a:p>
        </p:txBody>
      </p:sp>
      <p:sp>
        <p:nvSpPr>
          <p:cNvPr id="4" name="Slide Number Placeholder 3">
            <a:extLst>
              <a:ext uri="{FF2B5EF4-FFF2-40B4-BE49-F238E27FC236}">
                <a16:creationId xmlns:a16="http://schemas.microsoft.com/office/drawing/2014/main" id="{79B0089E-D165-47DD-B101-0211DF371E4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a:extLst>
              <a:ext uri="{FF2B5EF4-FFF2-40B4-BE49-F238E27FC236}">
                <a16:creationId xmlns:a16="http://schemas.microsoft.com/office/drawing/2014/main" id="{852B2DF6-A14E-4C9B-A14E-4FF1FB974C0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63888" y="2190656"/>
            <a:ext cx="5832649" cy="4464496"/>
          </a:xfrm>
          <a:prstGeom prst="rect">
            <a:avLst/>
          </a:prstGeom>
        </p:spPr>
      </p:pic>
      <p:sp>
        <p:nvSpPr>
          <p:cNvPr id="6" name="Rectangle 5">
            <a:extLst>
              <a:ext uri="{FF2B5EF4-FFF2-40B4-BE49-F238E27FC236}">
                <a16:creationId xmlns:a16="http://schemas.microsoft.com/office/drawing/2014/main" id="{32BF358B-379E-4061-95C6-66F802395CB1}"/>
              </a:ext>
            </a:extLst>
          </p:cNvPr>
          <p:cNvSpPr/>
          <p:nvPr/>
        </p:nvSpPr>
        <p:spPr>
          <a:xfrm>
            <a:off x="3780212" y="6285820"/>
            <a:ext cx="2929007" cy="369332"/>
          </a:xfrm>
          <a:prstGeom prst="rect">
            <a:avLst/>
          </a:prstGeom>
        </p:spPr>
        <p:txBody>
          <a:bodyPr wrap="none">
            <a:spAutoFit/>
          </a:bodyPr>
          <a:lstStyle/>
          <a:p>
            <a:r>
              <a:rPr lang="en-GB" b="1" dirty="0"/>
              <a:t>The anatomy of a graph</a:t>
            </a:r>
            <a:r>
              <a:rPr lang="en-GB" dirty="0"/>
              <a:t> </a:t>
            </a:r>
            <a:endParaRPr lang="en-US" dirty="0"/>
          </a:p>
        </p:txBody>
      </p:sp>
      <p:sp>
        <p:nvSpPr>
          <p:cNvPr id="7" name="Rectangle 6">
            <a:extLst>
              <a:ext uri="{FF2B5EF4-FFF2-40B4-BE49-F238E27FC236}">
                <a16:creationId xmlns:a16="http://schemas.microsoft.com/office/drawing/2014/main" id="{BBD01BFD-89A0-4834-87B4-20F2DB83FE34}"/>
              </a:ext>
            </a:extLst>
          </p:cNvPr>
          <p:cNvSpPr/>
          <p:nvPr/>
        </p:nvSpPr>
        <p:spPr>
          <a:xfrm>
            <a:off x="5903964" y="5476810"/>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3" name="Footer Placeholder 2">
            <a:extLst>
              <a:ext uri="{FF2B5EF4-FFF2-40B4-BE49-F238E27FC236}">
                <a16:creationId xmlns:a16="http://schemas.microsoft.com/office/drawing/2014/main" id="{C2CF21A8-85D1-4EC5-A547-FFDBC3CB7D8A}"/>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391770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7177-BDB9-4EBC-A2DA-B630D67FDC94}"/>
              </a:ext>
            </a:extLst>
          </p:cNvPr>
          <p:cNvSpPr>
            <a:spLocks noGrp="1"/>
          </p:cNvSpPr>
          <p:nvPr>
            <p:ph type="title"/>
          </p:nvPr>
        </p:nvSpPr>
        <p:spPr/>
        <p:txBody>
          <a:bodyPr/>
          <a:lstStyle/>
          <a:p>
            <a:r>
              <a:rPr lang="en-US" dirty="0"/>
              <a:t>Geometric objects (</a:t>
            </a:r>
            <a:r>
              <a:rPr lang="en-US" dirty="0" err="1"/>
              <a:t>geoms</a:t>
            </a:r>
            <a:r>
              <a:rPr lang="en-US" dirty="0"/>
              <a:t>)</a:t>
            </a:r>
          </a:p>
        </p:txBody>
      </p:sp>
      <p:graphicFrame>
        <p:nvGraphicFramePr>
          <p:cNvPr id="5" name="Content Placeholder 4">
            <a:extLst>
              <a:ext uri="{FF2B5EF4-FFF2-40B4-BE49-F238E27FC236}">
                <a16:creationId xmlns:a16="http://schemas.microsoft.com/office/drawing/2014/main" id="{6F868E96-C1D1-4D73-A2BC-8BA6921468C9}"/>
              </a:ext>
            </a:extLst>
          </p:cNvPr>
          <p:cNvGraphicFramePr>
            <a:graphicFrameLocks noGrp="1"/>
          </p:cNvGraphicFramePr>
          <p:nvPr>
            <p:ph idx="1"/>
            <p:extLst>
              <p:ext uri="{D42A27DB-BD31-4B8C-83A1-F6EECF244321}">
                <p14:modId xmlns:p14="http://schemas.microsoft.com/office/powerpoint/2010/main" val="1744411594"/>
              </p:ext>
            </p:extLst>
          </p:nvPr>
        </p:nvGraphicFramePr>
        <p:xfrm>
          <a:off x="1249680" y="2651760"/>
          <a:ext cx="7823200" cy="3602991"/>
        </p:xfrm>
        <a:graphic>
          <a:graphicData uri="http://schemas.openxmlformats.org/drawingml/2006/table">
            <a:tbl>
              <a:tblPr>
                <a:tableStyleId>{5C22544A-7EE6-4342-B048-85BDC9FD1C3A}</a:tableStyleId>
              </a:tblPr>
              <a:tblGrid>
                <a:gridCol w="2682776">
                  <a:extLst>
                    <a:ext uri="{9D8B030D-6E8A-4147-A177-3AD203B41FA5}">
                      <a16:colId xmlns:a16="http://schemas.microsoft.com/office/drawing/2014/main" val="1405825166"/>
                    </a:ext>
                  </a:extLst>
                </a:gridCol>
                <a:gridCol w="5140424">
                  <a:extLst>
                    <a:ext uri="{9D8B030D-6E8A-4147-A177-3AD203B41FA5}">
                      <a16:colId xmlns:a16="http://schemas.microsoft.com/office/drawing/2014/main" val="1166869984"/>
                    </a:ext>
                  </a:extLst>
                </a:gridCol>
              </a:tblGrid>
              <a:tr h="361908">
                <a:tc>
                  <a:txBody>
                    <a:bodyPr/>
                    <a:lstStyle/>
                    <a:p>
                      <a:pPr algn="l" fontAlgn="b"/>
                      <a:r>
                        <a:rPr lang="en-US" sz="1100" u="none" strike="noStrike">
                          <a:effectLst/>
                        </a:rPr>
                        <a:t>Geometric Objects (geoms)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3056023"/>
                  </a:ext>
                </a:extLst>
              </a:tr>
              <a:tr h="386035">
                <a:tc>
                  <a:txBody>
                    <a:bodyPr/>
                    <a:lstStyle/>
                    <a:p>
                      <a:pPr algn="l" fontAlgn="b"/>
                      <a:r>
                        <a:rPr lang="en-US" sz="1100" u="none" strike="noStrike">
                          <a:effectLst/>
                        </a:rPr>
                        <a:t>geom_bar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with bars representing different statistical properties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7392959"/>
                  </a:ext>
                </a:extLst>
              </a:tr>
              <a:tr h="386035">
                <a:tc>
                  <a:txBody>
                    <a:bodyPr/>
                    <a:lstStyle/>
                    <a:p>
                      <a:pPr algn="l" fontAlgn="b"/>
                      <a:r>
                        <a:rPr lang="en-US" sz="1100" u="none" strike="noStrike">
                          <a:effectLst/>
                        </a:rPr>
                        <a:t>geom_point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showing the data points ( as you would see on a scatter plot)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6435836"/>
                  </a:ext>
                </a:extLst>
              </a:tr>
              <a:tr h="361908">
                <a:tc>
                  <a:txBody>
                    <a:bodyPr/>
                    <a:lstStyle/>
                    <a:p>
                      <a:pPr algn="l" fontAlgn="b"/>
                      <a:r>
                        <a:rPr lang="en-US" sz="1100" u="none" strike="noStrike">
                          <a:effectLst/>
                        </a:rPr>
                        <a:t>geom_line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creates a layer that connects data points with a straight line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1731893"/>
                  </a:ext>
                </a:extLst>
              </a:tr>
              <a:tr h="579052">
                <a:tc>
                  <a:txBody>
                    <a:bodyPr/>
                    <a:lstStyle/>
                    <a:p>
                      <a:pPr algn="l" fontAlgn="b"/>
                      <a:r>
                        <a:rPr lang="en-US" sz="1100" u="none" strike="noStrike">
                          <a:effectLst/>
                        </a:rPr>
                        <a:t>geom_smooth()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that contains a smoother (i.e. a line that summarizes the data as a whole rather than connecting individual data points)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6153478"/>
                  </a:ext>
                </a:extLst>
              </a:tr>
              <a:tr h="193017">
                <a:tc>
                  <a:txBody>
                    <a:bodyPr/>
                    <a:lstStyle/>
                    <a:p>
                      <a:pPr algn="l" fontAlgn="b"/>
                      <a:r>
                        <a:rPr lang="en-US" sz="1100" u="none" strike="noStrike">
                          <a:effectLst/>
                        </a:rPr>
                        <a:t>geom_histogram()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with a histogram on it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7197082"/>
                  </a:ext>
                </a:extLst>
              </a:tr>
              <a:tr h="193017">
                <a:tc>
                  <a:txBody>
                    <a:bodyPr/>
                    <a:lstStyle/>
                    <a:p>
                      <a:pPr algn="l" fontAlgn="b"/>
                      <a:r>
                        <a:rPr lang="en-US" sz="1100" u="none" strike="noStrike">
                          <a:effectLst/>
                        </a:rPr>
                        <a:t>geom_boxplot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with a box-whisker diagram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6232417"/>
                  </a:ext>
                </a:extLst>
              </a:tr>
              <a:tr h="193017">
                <a:tc>
                  <a:txBody>
                    <a:bodyPr/>
                    <a:lstStyle/>
                    <a:p>
                      <a:pPr algn="l" fontAlgn="b"/>
                      <a:r>
                        <a:rPr lang="en-US" sz="1100" u="none" strike="noStrike">
                          <a:effectLst/>
                        </a:rPr>
                        <a:t>geom_text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with text on it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7575090"/>
                  </a:ext>
                </a:extLst>
              </a:tr>
              <a:tr h="193017">
                <a:tc>
                  <a:txBody>
                    <a:bodyPr/>
                    <a:lstStyle/>
                    <a:p>
                      <a:pPr algn="l" fontAlgn="b"/>
                      <a:r>
                        <a:rPr lang="en-US" sz="1100" u="none" strike="noStrike">
                          <a:effectLst/>
                        </a:rPr>
                        <a:t>geom_density()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with density plot on it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466366"/>
                  </a:ext>
                </a:extLst>
              </a:tr>
              <a:tr h="193017">
                <a:tc>
                  <a:txBody>
                    <a:bodyPr/>
                    <a:lstStyle/>
                    <a:p>
                      <a:pPr algn="l" fontAlgn="b"/>
                      <a:r>
                        <a:rPr lang="en-US" sz="1100" u="none" strike="noStrike">
                          <a:effectLst/>
                        </a:rPr>
                        <a:t>geom_errorbar()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with error bars displayed on it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9979465"/>
                  </a:ext>
                </a:extLst>
              </a:tr>
              <a:tr h="361908">
                <a:tc>
                  <a:txBody>
                    <a:bodyPr/>
                    <a:lstStyle/>
                    <a:p>
                      <a:pPr algn="l" fontAlgn="b"/>
                      <a:r>
                        <a:rPr lang="en-US" sz="1100" u="none" strike="noStrike">
                          <a:effectLst/>
                        </a:rPr>
                        <a:t>geom_hline and geom_vline()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creates a layer with user-defined horizontal or vertical line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7475965"/>
                  </a:ext>
                </a:extLst>
              </a:tr>
              <a:tr h="20106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For full list on ggplo2 see http://had.co.nz/ggplot2/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5229151"/>
                  </a:ext>
                </a:extLst>
              </a:tr>
            </a:tbl>
          </a:graphicData>
        </a:graphic>
      </p:graphicFrame>
      <p:sp>
        <p:nvSpPr>
          <p:cNvPr id="4" name="Slide Number Placeholder 3">
            <a:extLst>
              <a:ext uri="{FF2B5EF4-FFF2-40B4-BE49-F238E27FC236}">
                <a16:creationId xmlns:a16="http://schemas.microsoft.com/office/drawing/2014/main" id="{BA85BB86-CB67-428D-9ADE-FC0CF761271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Rectangle 5">
            <a:extLst>
              <a:ext uri="{FF2B5EF4-FFF2-40B4-BE49-F238E27FC236}">
                <a16:creationId xmlns:a16="http://schemas.microsoft.com/office/drawing/2014/main" id="{92328A54-9BDA-4D58-8D18-FD0482F2AB05}"/>
              </a:ext>
            </a:extLst>
          </p:cNvPr>
          <p:cNvSpPr/>
          <p:nvPr/>
        </p:nvSpPr>
        <p:spPr>
          <a:xfrm>
            <a:off x="3130284" y="6404094"/>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3" name="Footer Placeholder 2">
            <a:extLst>
              <a:ext uri="{FF2B5EF4-FFF2-40B4-BE49-F238E27FC236}">
                <a16:creationId xmlns:a16="http://schemas.microsoft.com/office/drawing/2014/main" id="{60A1211D-92C7-49C8-9F5E-71500611FFD3}"/>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179411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0F0B-C9C8-46D1-9A0E-94CAA5A17541}"/>
              </a:ext>
            </a:extLst>
          </p:cNvPr>
          <p:cNvSpPr>
            <a:spLocks noGrp="1"/>
          </p:cNvSpPr>
          <p:nvPr>
            <p:ph type="title"/>
          </p:nvPr>
        </p:nvSpPr>
        <p:spPr>
          <a:xfrm>
            <a:off x="1154954" y="973668"/>
            <a:ext cx="8761413" cy="706964"/>
          </a:xfrm>
        </p:spPr>
        <p:txBody>
          <a:bodyPr/>
          <a:lstStyle/>
          <a:p>
            <a:r>
              <a:rPr lang="en-US" dirty="0"/>
              <a:t>Aesthetic properties associated with some commonly used </a:t>
            </a:r>
            <a:r>
              <a:rPr lang="en-US" dirty="0" err="1"/>
              <a:t>geoms</a:t>
            </a:r>
            <a:endParaRPr lang="en-US" dirty="0"/>
          </a:p>
        </p:txBody>
      </p:sp>
      <p:graphicFrame>
        <p:nvGraphicFramePr>
          <p:cNvPr id="5" name="Content Placeholder 4">
            <a:extLst>
              <a:ext uri="{FF2B5EF4-FFF2-40B4-BE49-F238E27FC236}">
                <a16:creationId xmlns:a16="http://schemas.microsoft.com/office/drawing/2014/main" id="{364726E0-14D9-40DE-AAB9-1915FD74F7A7}"/>
              </a:ext>
            </a:extLst>
          </p:cNvPr>
          <p:cNvGraphicFramePr>
            <a:graphicFrameLocks noGrp="1"/>
          </p:cNvGraphicFramePr>
          <p:nvPr>
            <p:ph idx="1"/>
            <p:extLst>
              <p:ext uri="{D42A27DB-BD31-4B8C-83A1-F6EECF244321}">
                <p14:modId xmlns:p14="http://schemas.microsoft.com/office/powerpoint/2010/main" val="3512589523"/>
              </p:ext>
            </p:extLst>
          </p:nvPr>
        </p:nvGraphicFramePr>
        <p:xfrm>
          <a:off x="886311" y="2323663"/>
          <a:ext cx="8097520" cy="4245609"/>
        </p:xfrm>
        <a:graphic>
          <a:graphicData uri="http://schemas.openxmlformats.org/drawingml/2006/table">
            <a:tbl>
              <a:tblPr>
                <a:tableStyleId>{5C22544A-7EE6-4342-B048-85BDC9FD1C3A}</a:tableStyleId>
              </a:tblPr>
              <a:tblGrid>
                <a:gridCol w="2077190">
                  <a:extLst>
                    <a:ext uri="{9D8B030D-6E8A-4147-A177-3AD203B41FA5}">
                      <a16:colId xmlns:a16="http://schemas.microsoft.com/office/drawing/2014/main" val="1951486109"/>
                    </a:ext>
                  </a:extLst>
                </a:gridCol>
                <a:gridCol w="3872727">
                  <a:extLst>
                    <a:ext uri="{9D8B030D-6E8A-4147-A177-3AD203B41FA5}">
                      <a16:colId xmlns:a16="http://schemas.microsoft.com/office/drawing/2014/main" val="742078918"/>
                    </a:ext>
                  </a:extLst>
                </a:gridCol>
                <a:gridCol w="2147603">
                  <a:extLst>
                    <a:ext uri="{9D8B030D-6E8A-4147-A177-3AD203B41FA5}">
                      <a16:colId xmlns:a16="http://schemas.microsoft.com/office/drawing/2014/main" val="1743964414"/>
                    </a:ext>
                  </a:extLst>
                </a:gridCol>
              </a:tblGrid>
              <a:tr h="373880">
                <a:tc gridSpan="3">
                  <a:txBody>
                    <a:bodyPr/>
                    <a:lstStyle/>
                    <a:p>
                      <a:pPr algn="l" fontAlgn="b"/>
                      <a:r>
                        <a:rPr lang="en-US" sz="1100" u="none" strike="noStrike">
                          <a:effectLst/>
                        </a:rPr>
                        <a:t>Aesthetic properties associated with some commonly used geoms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5823819"/>
                  </a:ext>
                </a:extLst>
              </a:tr>
              <a:tr h="199402">
                <a:tc>
                  <a:txBody>
                    <a:bodyPr/>
                    <a:lstStyle/>
                    <a:p>
                      <a:pPr algn="l" fontAlgn="b"/>
                      <a:r>
                        <a:rPr lang="en-US" sz="1100" u="none" strike="noStrike">
                          <a:effectLst/>
                        </a:rPr>
                        <a:t>Required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Required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350717"/>
                  </a:ext>
                </a:extLst>
              </a:tr>
              <a:tr h="373880">
                <a:tc>
                  <a:txBody>
                    <a:bodyPr/>
                    <a:lstStyle/>
                    <a:p>
                      <a:pPr algn="l" fontAlgn="b"/>
                      <a:r>
                        <a:rPr lang="en-US" sz="1100" u="none" strike="noStrike">
                          <a:effectLst/>
                        </a:rPr>
                        <a:t>geom_bar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x: the variable to plot on the x axis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color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2347787"/>
                  </a:ext>
                </a:extLst>
              </a:tr>
              <a:tr h="19940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size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0897148"/>
                  </a:ext>
                </a:extLst>
              </a:tr>
              <a:tr h="19940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fill</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759990"/>
                  </a:ext>
                </a:extLst>
              </a:tr>
              <a:tr h="19940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linetype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5727424"/>
                  </a:ext>
                </a:extLst>
              </a:tr>
              <a:tr h="19940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weight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8955394"/>
                  </a:ext>
                </a:extLst>
              </a:tr>
              <a:tr h="19940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alpha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3679132"/>
                  </a:ext>
                </a:extLst>
              </a:tr>
              <a:tr h="373880">
                <a:tc>
                  <a:txBody>
                    <a:bodyPr/>
                    <a:lstStyle/>
                    <a:p>
                      <a:pPr algn="l" fontAlgn="b"/>
                      <a:r>
                        <a:rPr lang="en-US" sz="1100" u="none" strike="noStrike">
                          <a:effectLst/>
                        </a:rPr>
                        <a:t>geom_point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x: the variable to plot on the x axis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shape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5852201"/>
                  </a:ext>
                </a:extLst>
              </a:tr>
              <a:tr h="37388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 the variable to plot on the y axis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color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6834701"/>
                  </a:ext>
                </a:extLst>
              </a:tr>
              <a:tr h="19940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size fill</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0560206"/>
                  </a:ext>
                </a:extLst>
              </a:tr>
              <a:tr h="19940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alpha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6697506"/>
                  </a:ext>
                </a:extLst>
              </a:tr>
              <a:tr h="373880">
                <a:tc>
                  <a:txBody>
                    <a:bodyPr/>
                    <a:lstStyle/>
                    <a:p>
                      <a:pPr algn="l" fontAlgn="b"/>
                      <a:r>
                        <a:rPr lang="en-US" sz="1100" u="none" strike="noStrike">
                          <a:effectLst/>
                        </a:rPr>
                        <a:t>geom_line()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x: the variable to plot on the x axis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color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5568935"/>
                  </a:ext>
                </a:extLst>
              </a:tr>
              <a:tr h="37388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 the variable to plot on the y axis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size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1421097"/>
                  </a:ext>
                </a:extLst>
              </a:tr>
              <a:tr h="199402">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linetype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194075"/>
                  </a:ext>
                </a:extLst>
              </a:tr>
              <a:tr h="20771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alpha</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3919814"/>
                  </a:ext>
                </a:extLst>
              </a:tr>
            </a:tbl>
          </a:graphicData>
        </a:graphic>
      </p:graphicFrame>
      <p:sp>
        <p:nvSpPr>
          <p:cNvPr id="4" name="Slide Number Placeholder 3">
            <a:extLst>
              <a:ext uri="{FF2B5EF4-FFF2-40B4-BE49-F238E27FC236}">
                <a16:creationId xmlns:a16="http://schemas.microsoft.com/office/drawing/2014/main" id="{614C2B2F-111C-484C-AE3F-8A1C5C1BD9A5}"/>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12</a:t>
            </a:fld>
            <a:endParaRPr lang="en-US" dirty="0"/>
          </a:p>
        </p:txBody>
      </p:sp>
      <p:sp>
        <p:nvSpPr>
          <p:cNvPr id="6" name="Rectangle 5">
            <a:extLst>
              <a:ext uri="{FF2B5EF4-FFF2-40B4-BE49-F238E27FC236}">
                <a16:creationId xmlns:a16="http://schemas.microsoft.com/office/drawing/2014/main" id="{A671DF50-7E96-4329-A056-C500419D1207}"/>
              </a:ext>
            </a:extLst>
          </p:cNvPr>
          <p:cNvSpPr/>
          <p:nvPr/>
        </p:nvSpPr>
        <p:spPr>
          <a:xfrm>
            <a:off x="6757895" y="6551449"/>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3" name="Footer Placeholder 2">
            <a:extLst>
              <a:ext uri="{FF2B5EF4-FFF2-40B4-BE49-F238E27FC236}">
                <a16:creationId xmlns:a16="http://schemas.microsoft.com/office/drawing/2014/main" id="{1E89736F-D507-4D67-81DF-13DA1406B387}"/>
              </a:ext>
            </a:extLst>
          </p:cNvPr>
          <p:cNvSpPr>
            <a:spLocks noGrp="1"/>
          </p:cNvSpPr>
          <p:nvPr>
            <p:ph type="ftr" sz="quarter" idx="11"/>
          </p:nvPr>
        </p:nvSpPr>
        <p:spPr>
          <a:xfrm>
            <a:off x="561110" y="6561849"/>
            <a:ext cx="3859795" cy="304801"/>
          </a:xfrm>
        </p:spPr>
        <p:txBody>
          <a:bodyPr/>
          <a:lstStyle/>
          <a:p>
            <a:r>
              <a:rPr lang="en-US" dirty="0"/>
              <a:t>FMSBA, prepared by Nabanita Talukdar, DBA</a:t>
            </a:r>
          </a:p>
        </p:txBody>
      </p:sp>
    </p:spTree>
    <p:extLst>
      <p:ext uri="{BB962C8B-B14F-4D97-AF65-F5344CB8AC3E}">
        <p14:creationId xmlns:p14="http://schemas.microsoft.com/office/powerpoint/2010/main" val="63971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AC15-EAA7-40AC-B92F-449988FB63D8}"/>
              </a:ext>
            </a:extLst>
          </p:cNvPr>
          <p:cNvSpPr>
            <a:spLocks noGrp="1"/>
          </p:cNvSpPr>
          <p:nvPr>
            <p:ph type="title"/>
          </p:nvPr>
        </p:nvSpPr>
        <p:spPr/>
        <p:txBody>
          <a:bodyPr/>
          <a:lstStyle/>
          <a:p>
            <a:r>
              <a:rPr lang="en-US" dirty="0"/>
              <a:t>Aesthetic properties associated with some commonly used </a:t>
            </a:r>
            <a:r>
              <a:rPr lang="en-US" dirty="0" err="1"/>
              <a:t>geoms</a:t>
            </a:r>
            <a:endParaRPr lang="en-US" dirty="0"/>
          </a:p>
        </p:txBody>
      </p:sp>
      <p:graphicFrame>
        <p:nvGraphicFramePr>
          <p:cNvPr id="5" name="Content Placeholder 4">
            <a:extLst>
              <a:ext uri="{FF2B5EF4-FFF2-40B4-BE49-F238E27FC236}">
                <a16:creationId xmlns:a16="http://schemas.microsoft.com/office/drawing/2014/main" id="{8DABA6BE-8484-4F86-B6DD-EA7A3ED67E95}"/>
              </a:ext>
            </a:extLst>
          </p:cNvPr>
          <p:cNvGraphicFramePr>
            <a:graphicFrameLocks noGrp="1"/>
          </p:cNvGraphicFramePr>
          <p:nvPr>
            <p:ph idx="1"/>
            <p:extLst>
              <p:ext uri="{D42A27DB-BD31-4B8C-83A1-F6EECF244321}">
                <p14:modId xmlns:p14="http://schemas.microsoft.com/office/powerpoint/2010/main" val="288883565"/>
              </p:ext>
            </p:extLst>
          </p:nvPr>
        </p:nvGraphicFramePr>
        <p:xfrm>
          <a:off x="934720" y="2377712"/>
          <a:ext cx="8371841" cy="3809735"/>
        </p:xfrm>
        <a:graphic>
          <a:graphicData uri="http://schemas.openxmlformats.org/drawingml/2006/table">
            <a:tbl>
              <a:tblPr>
                <a:tableStyleId>{5C22544A-7EE6-4342-B048-85BDC9FD1C3A}</a:tableStyleId>
              </a:tblPr>
              <a:tblGrid>
                <a:gridCol w="2147559">
                  <a:extLst>
                    <a:ext uri="{9D8B030D-6E8A-4147-A177-3AD203B41FA5}">
                      <a16:colId xmlns:a16="http://schemas.microsoft.com/office/drawing/2014/main" val="1884567756"/>
                    </a:ext>
                  </a:extLst>
                </a:gridCol>
                <a:gridCol w="4003925">
                  <a:extLst>
                    <a:ext uri="{9D8B030D-6E8A-4147-A177-3AD203B41FA5}">
                      <a16:colId xmlns:a16="http://schemas.microsoft.com/office/drawing/2014/main" val="839274558"/>
                    </a:ext>
                  </a:extLst>
                </a:gridCol>
                <a:gridCol w="2220357">
                  <a:extLst>
                    <a:ext uri="{9D8B030D-6E8A-4147-A177-3AD203B41FA5}">
                      <a16:colId xmlns:a16="http://schemas.microsoft.com/office/drawing/2014/main" val="1785328264"/>
                    </a:ext>
                  </a:extLst>
                </a:gridCol>
              </a:tblGrid>
              <a:tr h="298820">
                <a:tc gridSpan="3">
                  <a:txBody>
                    <a:bodyPr/>
                    <a:lstStyle/>
                    <a:p>
                      <a:pPr algn="l" fontAlgn="b"/>
                      <a:r>
                        <a:rPr lang="en-US" sz="1000" u="none" strike="noStrike" dirty="0">
                          <a:effectLst/>
                        </a:rPr>
                        <a:t>Aesthetic properties associated with some commonly used </a:t>
                      </a:r>
                      <a:r>
                        <a:rPr lang="en-US" sz="1000" u="none" strike="noStrike" dirty="0" err="1">
                          <a:effectLst/>
                        </a:rPr>
                        <a:t>geoms</a:t>
                      </a: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7088" marR="7088" marT="7088"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9913972"/>
                  </a:ext>
                </a:extLst>
              </a:tr>
              <a:tr h="162979">
                <a:tc>
                  <a:txBody>
                    <a:bodyPr/>
                    <a:lstStyle/>
                    <a:p>
                      <a:pPr algn="l" fontAlgn="b"/>
                      <a:r>
                        <a:rPr lang="en-US" sz="1000" u="none" strike="noStrike">
                          <a:effectLst/>
                        </a:rPr>
                        <a:t>Required</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Required</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Optional</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3116433923"/>
                  </a:ext>
                </a:extLst>
              </a:tr>
              <a:tr h="298820">
                <a:tc>
                  <a:txBody>
                    <a:bodyPr/>
                    <a:lstStyle/>
                    <a:p>
                      <a:pPr algn="l" fontAlgn="b"/>
                      <a:r>
                        <a:rPr lang="en-US" sz="1000" u="none" strike="noStrike">
                          <a:effectLst/>
                        </a:rPr>
                        <a:t>geom_smooth()</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x: the variable to plot on the x axis</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color</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3726978482"/>
                  </a:ext>
                </a:extLst>
              </a:tr>
              <a:tr h="298820">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y: the variable to plot on the y axis</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size</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3494042184"/>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fill</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1138766290"/>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linetype</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3663974723"/>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weight</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2446716637"/>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alpha</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237828192"/>
                  </a:ext>
                </a:extLst>
              </a:tr>
              <a:tr h="298820">
                <a:tc>
                  <a:txBody>
                    <a:bodyPr/>
                    <a:lstStyle/>
                    <a:p>
                      <a:pPr algn="l" fontAlgn="b"/>
                      <a:r>
                        <a:rPr lang="en-US" sz="1000" u="none" strike="noStrike">
                          <a:effectLst/>
                        </a:rPr>
                        <a:t>geom_histogram()</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x: the variable to plot on the x axis</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color</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4004187880"/>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size</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795677589"/>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fill</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4059214502"/>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weight</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278256593"/>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alpha</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2417480021"/>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linetype</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3818229686"/>
                  </a:ext>
                </a:extLst>
              </a:tr>
              <a:tr h="162979">
                <a:tc>
                  <a:txBody>
                    <a:bodyPr/>
                    <a:lstStyle/>
                    <a:p>
                      <a:pPr algn="l" fontAlgn="b"/>
                      <a:r>
                        <a:rPr lang="en-US" sz="1000" u="none" strike="noStrike" dirty="0" err="1">
                          <a:effectLst/>
                        </a:rPr>
                        <a:t>geom_boxplot</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x: the variable to plot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color</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1423602236"/>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ymin: lower limit of 'whisker'</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size</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876641806"/>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ymax: upper limit of 'whisker'</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fill</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344718615"/>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lower: lower limit of the 'box'</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weight</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3273729774"/>
                  </a:ext>
                </a:extLst>
              </a:tr>
              <a:tr h="16297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upper: upper limit of the 'box'</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alpha</a:t>
                      </a:r>
                      <a:endParaRPr lang="en-US" sz="1000" b="0" i="0" u="none" strike="noStrike">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1769342671"/>
                  </a:ext>
                </a:extLst>
              </a:tr>
              <a:tr h="169770">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a:effectLst/>
                        </a:rPr>
                        <a:t>middle: the median</a:t>
                      </a:r>
                      <a:endParaRPr lang="en-US" sz="1000" b="0" i="0" u="none" strike="noStrike">
                        <a:solidFill>
                          <a:srgbClr val="000000"/>
                        </a:solidFill>
                        <a:effectLst/>
                        <a:latin typeface="Calibri" panose="020F0502020204030204" pitchFamily="34" charset="0"/>
                      </a:endParaRPr>
                    </a:p>
                  </a:txBody>
                  <a:tcPr marL="7088" marR="7088" marT="7088"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7088" marR="7088" marT="7088" marB="0" anchor="b"/>
                </a:tc>
                <a:extLst>
                  <a:ext uri="{0D108BD9-81ED-4DB2-BD59-A6C34878D82A}">
                    <a16:rowId xmlns:a16="http://schemas.microsoft.com/office/drawing/2014/main" val="3946627653"/>
                  </a:ext>
                </a:extLst>
              </a:tr>
            </a:tbl>
          </a:graphicData>
        </a:graphic>
      </p:graphicFrame>
      <p:sp>
        <p:nvSpPr>
          <p:cNvPr id="4" name="Slide Number Placeholder 3">
            <a:extLst>
              <a:ext uri="{FF2B5EF4-FFF2-40B4-BE49-F238E27FC236}">
                <a16:creationId xmlns:a16="http://schemas.microsoft.com/office/drawing/2014/main" id="{66961F10-420A-415F-BB5E-BDC7C5258EA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Rectangle 6">
            <a:extLst>
              <a:ext uri="{FF2B5EF4-FFF2-40B4-BE49-F238E27FC236}">
                <a16:creationId xmlns:a16="http://schemas.microsoft.com/office/drawing/2014/main" id="{52495262-EF02-475B-8DA6-CE784AEFABB4}"/>
              </a:ext>
            </a:extLst>
          </p:cNvPr>
          <p:cNvSpPr/>
          <p:nvPr/>
        </p:nvSpPr>
        <p:spPr>
          <a:xfrm>
            <a:off x="4789950" y="6391838"/>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3" name="Footer Placeholder 2">
            <a:extLst>
              <a:ext uri="{FF2B5EF4-FFF2-40B4-BE49-F238E27FC236}">
                <a16:creationId xmlns:a16="http://schemas.microsoft.com/office/drawing/2014/main" id="{2696FC14-6964-48B6-A12E-7C582EB52BB9}"/>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30835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Title 1">
            <a:extLst>
              <a:ext uri="{FF2B5EF4-FFF2-40B4-BE49-F238E27FC236}">
                <a16:creationId xmlns:a16="http://schemas.microsoft.com/office/drawing/2014/main" id="{8CB261A1-5AE8-4A2D-B903-0CACDC06C41D}"/>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Aesthetic properties associated with commonly used </a:t>
            </a:r>
            <a:r>
              <a:rPr lang="en-US" dirty="0" err="1">
                <a:solidFill>
                  <a:srgbClr val="EBEBEB"/>
                </a:solidFill>
              </a:rPr>
              <a:t>geoms</a:t>
            </a:r>
            <a:endParaRPr lang="en-US" dirty="0">
              <a:solidFill>
                <a:srgbClr val="EBEBEB"/>
              </a:solidFill>
            </a:endParaRPr>
          </a:p>
        </p:txBody>
      </p:sp>
      <p:sp>
        <p:nvSpPr>
          <p:cNvPr id="24"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2BB7CF8-42A4-47A2-91ED-521EA6D1759E}"/>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sz="2800">
                <a:solidFill>
                  <a:srgbClr val="FFFFFF"/>
                </a:solidFill>
              </a:rPr>
              <a:pPr>
                <a:spcAft>
                  <a:spcPts val="600"/>
                </a:spcAft>
              </a:pPr>
              <a:t>14</a:t>
            </a:fld>
            <a:endParaRPr lang="en-US" sz="2800">
              <a:solidFill>
                <a:srgbClr val="FFFFFF"/>
              </a:solidFill>
            </a:endParaRPr>
          </a:p>
        </p:txBody>
      </p:sp>
      <p:graphicFrame>
        <p:nvGraphicFramePr>
          <p:cNvPr id="5" name="Content Placeholder 4">
            <a:extLst>
              <a:ext uri="{FF2B5EF4-FFF2-40B4-BE49-F238E27FC236}">
                <a16:creationId xmlns:a16="http://schemas.microsoft.com/office/drawing/2014/main" id="{8DCB2FB9-FEA2-4E29-A1F6-9B79B612043E}"/>
              </a:ext>
            </a:extLst>
          </p:cNvPr>
          <p:cNvGraphicFramePr>
            <a:graphicFrameLocks noGrp="1"/>
          </p:cNvGraphicFramePr>
          <p:nvPr>
            <p:ph idx="1"/>
            <p:extLst>
              <p:ext uri="{D42A27DB-BD31-4B8C-83A1-F6EECF244321}">
                <p14:modId xmlns:p14="http://schemas.microsoft.com/office/powerpoint/2010/main" val="329694369"/>
              </p:ext>
            </p:extLst>
          </p:nvPr>
        </p:nvGraphicFramePr>
        <p:xfrm>
          <a:off x="5194300" y="1104853"/>
          <a:ext cx="6391276" cy="4994549"/>
        </p:xfrm>
        <a:graphic>
          <a:graphicData uri="http://schemas.openxmlformats.org/drawingml/2006/table">
            <a:tbl>
              <a:tblPr>
                <a:tableStyleId>{5C22544A-7EE6-4342-B048-85BDC9FD1C3A}</a:tableStyleId>
              </a:tblPr>
              <a:tblGrid>
                <a:gridCol w="1039533">
                  <a:extLst>
                    <a:ext uri="{9D8B030D-6E8A-4147-A177-3AD203B41FA5}">
                      <a16:colId xmlns:a16="http://schemas.microsoft.com/office/drawing/2014/main" val="3378776775"/>
                    </a:ext>
                  </a:extLst>
                </a:gridCol>
                <a:gridCol w="3640028">
                  <a:extLst>
                    <a:ext uri="{9D8B030D-6E8A-4147-A177-3AD203B41FA5}">
                      <a16:colId xmlns:a16="http://schemas.microsoft.com/office/drawing/2014/main" val="276545948"/>
                    </a:ext>
                  </a:extLst>
                </a:gridCol>
                <a:gridCol w="1711715">
                  <a:extLst>
                    <a:ext uri="{9D8B030D-6E8A-4147-A177-3AD203B41FA5}">
                      <a16:colId xmlns:a16="http://schemas.microsoft.com/office/drawing/2014/main" val="3572124793"/>
                    </a:ext>
                  </a:extLst>
                </a:gridCol>
              </a:tblGrid>
              <a:tr h="195611">
                <a:tc gridSpan="3">
                  <a:txBody>
                    <a:bodyPr/>
                    <a:lstStyle/>
                    <a:p>
                      <a:pPr algn="l" fontAlgn="b"/>
                      <a:r>
                        <a:rPr lang="en-US" sz="1000" u="none" strike="noStrike">
                          <a:effectLst/>
                        </a:rPr>
                        <a:t>Aesthetic properties associated with some commonly used geoms</a:t>
                      </a:r>
                      <a:endParaRPr lang="en-US" sz="1000" b="0" i="0" u="none" strike="noStrike">
                        <a:solidFill>
                          <a:srgbClr val="000000"/>
                        </a:solidFill>
                        <a:effectLst/>
                        <a:latin typeface="Calibri" panose="020F0502020204030204" pitchFamily="34" charset="0"/>
                      </a:endParaRPr>
                    </a:p>
                  </a:txBody>
                  <a:tcPr marL="4640" marR="4640" marT="464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2763470"/>
                  </a:ext>
                </a:extLst>
              </a:tr>
              <a:tr h="195611">
                <a:tc>
                  <a:txBody>
                    <a:bodyPr/>
                    <a:lstStyle/>
                    <a:p>
                      <a:pPr algn="l" fontAlgn="b"/>
                      <a:r>
                        <a:rPr lang="en-US" sz="1000" u="none" strike="noStrike">
                          <a:effectLst/>
                        </a:rPr>
                        <a:t>Required</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Required</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Optional</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19114315"/>
                  </a:ext>
                </a:extLst>
              </a:tr>
              <a:tr h="195611">
                <a:tc>
                  <a:txBody>
                    <a:bodyPr/>
                    <a:lstStyle/>
                    <a:p>
                      <a:pPr algn="l" fontAlgn="b"/>
                      <a:r>
                        <a:rPr lang="en-US" sz="1000" u="none" strike="noStrike">
                          <a:effectLst/>
                        </a:rPr>
                        <a:t>geom_text()</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x: the horizontal coordinate of where the text should be placed</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color</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574831533"/>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y: the vertical coordinate of where the text should be placed</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size</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639665758"/>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label: the text to be printed</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angle</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515319203"/>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hjust (horizontal adjustment)</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628466936"/>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vjust (vertical adjustment)</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743535784"/>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alpha</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161279667"/>
                  </a:ext>
                </a:extLst>
              </a:tr>
              <a:tr h="195611">
                <a:tc>
                  <a:txBody>
                    <a:bodyPr/>
                    <a:lstStyle/>
                    <a:p>
                      <a:pPr algn="l" fontAlgn="b"/>
                      <a:r>
                        <a:rPr lang="en-US" sz="1000" u="none" strike="noStrike">
                          <a:effectLst/>
                        </a:rPr>
                        <a:t>geom_density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x: the variable to plot on x axis</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color</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906340708"/>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y: the variable to plot on y axis</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size</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487530277"/>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fill</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247905624"/>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linetype</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551183844"/>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weight</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250676498"/>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alpha</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439741905"/>
                  </a:ext>
                </a:extLst>
              </a:tr>
              <a:tr h="195611">
                <a:tc>
                  <a:txBody>
                    <a:bodyPr/>
                    <a:lstStyle/>
                    <a:p>
                      <a:pPr algn="l" fontAlgn="b"/>
                      <a:r>
                        <a:rPr lang="en-US" sz="1000" u="none" strike="noStrike">
                          <a:effectLst/>
                        </a:rPr>
                        <a:t>geom_errorbar()</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x: the variable to plot</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color</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257120216"/>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ymin, ymax: lower and upper value of error bar</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size</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230008523"/>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linetype</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907353070"/>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width</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3557568"/>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alpha</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945687501"/>
                  </a:ext>
                </a:extLst>
              </a:tr>
              <a:tr h="195611">
                <a:tc>
                  <a:txBody>
                    <a:bodyPr/>
                    <a:lstStyle/>
                    <a:p>
                      <a:pPr algn="l" fontAlgn="b"/>
                      <a:r>
                        <a:rPr lang="en-US" sz="1000" u="none" strike="noStrike">
                          <a:effectLst/>
                        </a:rPr>
                        <a:t>geom_hline()</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yintercept = value</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color</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135141591"/>
                  </a:ext>
                </a:extLst>
              </a:tr>
              <a:tr h="195611">
                <a:tc>
                  <a:txBody>
                    <a:bodyPr/>
                    <a:lstStyle/>
                    <a:p>
                      <a:pPr algn="l" fontAlgn="b"/>
                      <a:r>
                        <a:rPr lang="en-US" sz="1000" u="none" strike="noStrike">
                          <a:effectLst/>
                        </a:rPr>
                        <a:t>geom_vline()</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x intercept = value</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size</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811525751"/>
                  </a:ext>
                </a:extLst>
              </a:tr>
              <a:tr h="349620">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(where value is the position on the x- or y-axis where you want the vertical/horizontal line)</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linetype</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736407294"/>
                  </a:ext>
                </a:extLst>
              </a:tr>
              <a:tr h="1956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4640" marR="4640" marT="4640" marB="0" anchor="b"/>
                </a:tc>
                <a:tc>
                  <a:txBody>
                    <a:bodyPr/>
                    <a:lstStyle/>
                    <a:p>
                      <a:pPr algn="l" fontAlgn="b"/>
                      <a:r>
                        <a:rPr lang="en-US" sz="1000" u="none" strike="noStrike">
                          <a:effectLst/>
                        </a:rPr>
                        <a:t>alpha</a:t>
                      </a:r>
                      <a:endParaRPr lang="en-US" sz="1000" b="0" i="0" u="none" strike="noStrike">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906887250"/>
                  </a:ext>
                </a:extLst>
              </a:tr>
            </a:tbl>
          </a:graphicData>
        </a:graphic>
      </p:graphicFrame>
      <p:sp>
        <p:nvSpPr>
          <p:cNvPr id="6" name="Rectangle 5">
            <a:extLst>
              <a:ext uri="{FF2B5EF4-FFF2-40B4-BE49-F238E27FC236}">
                <a16:creationId xmlns:a16="http://schemas.microsoft.com/office/drawing/2014/main" id="{5E48AE7C-CB05-4AA4-88E9-E9787DB3623B}"/>
              </a:ext>
            </a:extLst>
          </p:cNvPr>
          <p:cNvSpPr/>
          <p:nvPr/>
        </p:nvSpPr>
        <p:spPr>
          <a:xfrm>
            <a:off x="4539928" y="6455835"/>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2" name="Footer Placeholder 1">
            <a:extLst>
              <a:ext uri="{FF2B5EF4-FFF2-40B4-BE49-F238E27FC236}">
                <a16:creationId xmlns:a16="http://schemas.microsoft.com/office/drawing/2014/main" id="{B6B1D419-E905-4E91-981F-AAF82EB24E62}"/>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307813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1AA7-EF81-422D-B14C-8D28AFA9D0B5}"/>
              </a:ext>
            </a:extLst>
          </p:cNvPr>
          <p:cNvSpPr>
            <a:spLocks noGrp="1"/>
          </p:cNvSpPr>
          <p:nvPr>
            <p:ph type="title"/>
          </p:nvPr>
        </p:nvSpPr>
        <p:spPr/>
        <p:txBody>
          <a:bodyPr/>
          <a:lstStyle/>
          <a:p>
            <a:r>
              <a:rPr lang="en-US" dirty="0"/>
              <a:t>The anatomy of the </a:t>
            </a:r>
            <a:r>
              <a:rPr lang="en-US" dirty="0" err="1"/>
              <a:t>ggplot</a:t>
            </a:r>
            <a:r>
              <a:rPr lang="en-US" dirty="0"/>
              <a:t> () function</a:t>
            </a:r>
          </a:p>
        </p:txBody>
      </p:sp>
      <p:sp>
        <p:nvSpPr>
          <p:cNvPr id="3" name="Content Placeholder 2">
            <a:extLst>
              <a:ext uri="{FF2B5EF4-FFF2-40B4-BE49-F238E27FC236}">
                <a16:creationId xmlns:a16="http://schemas.microsoft.com/office/drawing/2014/main" id="{746B4866-3F03-4906-AE17-CBD4A7B4F372}"/>
              </a:ext>
            </a:extLst>
          </p:cNvPr>
          <p:cNvSpPr>
            <a:spLocks noGrp="1"/>
          </p:cNvSpPr>
          <p:nvPr>
            <p:ph idx="1"/>
          </p:nvPr>
        </p:nvSpPr>
        <p:spPr/>
        <p:txBody>
          <a:bodyPr>
            <a:normAutofit fontScale="85000" lnSpcReduction="20000"/>
          </a:bodyPr>
          <a:lstStyle/>
          <a:p>
            <a:r>
              <a:rPr lang="en-US" dirty="0" err="1"/>
              <a:t>mygraph</a:t>
            </a:r>
            <a:r>
              <a:rPr lang="en-US" dirty="0"/>
              <a:t> &lt;- </a:t>
            </a:r>
            <a:r>
              <a:rPr lang="en-US" dirty="0" err="1"/>
              <a:t>ggplot</a:t>
            </a:r>
            <a:r>
              <a:rPr lang="en-US" dirty="0"/>
              <a:t>(</a:t>
            </a:r>
            <a:r>
              <a:rPr lang="en-US" dirty="0" err="1"/>
              <a:t>myData</a:t>
            </a:r>
            <a:r>
              <a:rPr lang="en-US" dirty="0"/>
              <a:t>, </a:t>
            </a:r>
            <a:r>
              <a:rPr lang="en-US" dirty="0" err="1"/>
              <a:t>aes</a:t>
            </a:r>
            <a:r>
              <a:rPr lang="en-US" dirty="0"/>
              <a:t>(variable for x axis, variable for y axis, color=gender)) </a:t>
            </a:r>
          </a:p>
          <a:p>
            <a:r>
              <a:rPr lang="en-US" dirty="0" err="1"/>
              <a:t>mygraph</a:t>
            </a:r>
            <a:r>
              <a:rPr lang="en-US" dirty="0"/>
              <a:t> +</a:t>
            </a:r>
            <a:r>
              <a:rPr lang="en-US" dirty="0" err="1"/>
              <a:t>geom_point</a:t>
            </a:r>
            <a:r>
              <a:rPr lang="en-US" dirty="0"/>
              <a:t>(</a:t>
            </a:r>
            <a:r>
              <a:rPr lang="en-US" dirty="0" err="1"/>
              <a:t>colour</a:t>
            </a:r>
            <a:r>
              <a:rPr lang="en-US" dirty="0"/>
              <a:t> = “Blue”)</a:t>
            </a:r>
          </a:p>
          <a:p>
            <a:r>
              <a:rPr lang="en-US" dirty="0" err="1"/>
              <a:t>ggsave</a:t>
            </a:r>
            <a:r>
              <a:rPr lang="en-US" dirty="0"/>
              <a:t>(filename)  #function for saving graphs, example </a:t>
            </a:r>
            <a:r>
              <a:rPr lang="en-US" dirty="0" err="1"/>
              <a:t>ggsave</a:t>
            </a:r>
            <a:r>
              <a:rPr lang="en-US" dirty="0"/>
              <a:t>(“Outlier Amazon.png”)</a:t>
            </a:r>
          </a:p>
          <a:p>
            <a:r>
              <a:rPr lang="en-US" dirty="0"/>
              <a:t>Plot the relationship between </a:t>
            </a:r>
            <a:r>
              <a:rPr lang="en-US" dirty="0" err="1"/>
              <a:t>NPQC_R_Total</a:t>
            </a:r>
            <a:r>
              <a:rPr lang="en-US" dirty="0"/>
              <a:t> (Narcissism) and Rating (profile ratings generally). As such we want </a:t>
            </a:r>
            <a:r>
              <a:rPr lang="en-US" dirty="0" err="1"/>
              <a:t>NPQC_R_Total</a:t>
            </a:r>
            <a:r>
              <a:rPr lang="en-US" dirty="0"/>
              <a:t> plotted on the x- axis and Rating on the y-axis. So the command syntax will be,</a:t>
            </a:r>
          </a:p>
          <a:p>
            <a:r>
              <a:rPr lang="en-US" dirty="0"/>
              <a:t>graph&lt;- </a:t>
            </a:r>
            <a:r>
              <a:rPr lang="en-US" dirty="0" err="1"/>
              <a:t>ggplot</a:t>
            </a:r>
            <a:r>
              <a:rPr lang="en-US" dirty="0"/>
              <a:t>(</a:t>
            </a:r>
            <a:r>
              <a:rPr lang="en-US" dirty="0" err="1"/>
              <a:t>mydata</a:t>
            </a:r>
            <a:r>
              <a:rPr lang="en-US" dirty="0"/>
              <a:t>, </a:t>
            </a:r>
            <a:r>
              <a:rPr lang="en-US" dirty="0" err="1"/>
              <a:t>aes</a:t>
            </a:r>
            <a:r>
              <a:rPr lang="en-US" dirty="0"/>
              <a:t>(variable for x axis, variable for y axis))</a:t>
            </a:r>
          </a:p>
          <a:p>
            <a:r>
              <a:rPr lang="en-US" dirty="0"/>
              <a:t>So, the command will be, graph&lt;-</a:t>
            </a:r>
            <a:r>
              <a:rPr lang="en-US" dirty="0" err="1"/>
              <a:t>ggplot</a:t>
            </a:r>
            <a:r>
              <a:rPr lang="en-US" dirty="0"/>
              <a:t>(</a:t>
            </a:r>
            <a:r>
              <a:rPr lang="en-US" dirty="0" err="1"/>
              <a:t>facebookData</a:t>
            </a:r>
            <a:r>
              <a:rPr lang="en-US" dirty="0"/>
              <a:t>, </a:t>
            </a:r>
            <a:r>
              <a:rPr lang="en-US" dirty="0" err="1"/>
              <a:t>aes</a:t>
            </a:r>
            <a:r>
              <a:rPr lang="en-US" dirty="0"/>
              <a:t>(</a:t>
            </a:r>
            <a:r>
              <a:rPr lang="en-US" dirty="0" err="1"/>
              <a:t>NPQC_R_Total</a:t>
            </a:r>
            <a:r>
              <a:rPr lang="en-US" dirty="0"/>
              <a:t>, Rating))-this command will create the object, but there is nothing to print. In order to see something we need to take our object (graph) and add some visual elements. In order to add points, we use graph + </a:t>
            </a:r>
            <a:r>
              <a:rPr lang="en-US" dirty="0" err="1"/>
              <a:t>geom_point</a:t>
            </a:r>
            <a:r>
              <a:rPr lang="en-US" dirty="0"/>
              <a:t> ()</a:t>
            </a:r>
          </a:p>
          <a:p>
            <a:endParaRPr lang="en-US" dirty="0"/>
          </a:p>
          <a:p>
            <a:pPr marL="0" indent="0">
              <a:buNone/>
            </a:pP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03736987-A4EB-4DBD-A587-26B2A7DE08AE}"/>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Footer Placeholder 4">
            <a:extLst>
              <a:ext uri="{FF2B5EF4-FFF2-40B4-BE49-F238E27FC236}">
                <a16:creationId xmlns:a16="http://schemas.microsoft.com/office/drawing/2014/main" id="{E5AC1B7D-2355-4116-9B44-23067E21E27F}"/>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40954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2D9E-F038-470A-84C7-22B3340A485A}"/>
              </a:ext>
            </a:extLst>
          </p:cNvPr>
          <p:cNvSpPr>
            <a:spLocks noGrp="1"/>
          </p:cNvSpPr>
          <p:nvPr>
            <p:ph type="title"/>
          </p:nvPr>
        </p:nvSpPr>
        <p:spPr/>
        <p:txBody>
          <a:bodyPr/>
          <a:lstStyle/>
          <a:p>
            <a:r>
              <a:rPr lang="en-US" dirty="0"/>
              <a:t>Graphing the relationship between narcissism and the profile rating</a:t>
            </a:r>
          </a:p>
        </p:txBody>
      </p:sp>
      <p:sp>
        <p:nvSpPr>
          <p:cNvPr id="4" name="Slide Number Placeholder 3">
            <a:extLst>
              <a:ext uri="{FF2B5EF4-FFF2-40B4-BE49-F238E27FC236}">
                <a16:creationId xmlns:a16="http://schemas.microsoft.com/office/drawing/2014/main" id="{AE99E710-6F9C-4DC7-9086-C448CE4C208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4">
            <a:extLst>
              <a:ext uri="{FF2B5EF4-FFF2-40B4-BE49-F238E27FC236}">
                <a16:creationId xmlns:a16="http://schemas.microsoft.com/office/drawing/2014/main" id="{BBCE9182-749E-4487-A47A-2590CDC9D5E1}"/>
              </a:ext>
            </a:extLst>
          </p:cNvPr>
          <p:cNvPicPr>
            <a:picLocks noChangeAspect="1"/>
          </p:cNvPicPr>
          <p:nvPr/>
        </p:nvPicPr>
        <p:blipFill>
          <a:blip r:embed="rId2"/>
          <a:stretch>
            <a:fillRect/>
          </a:stretch>
        </p:blipFill>
        <p:spPr>
          <a:xfrm>
            <a:off x="735951" y="2603500"/>
            <a:ext cx="7231002" cy="3654176"/>
          </a:xfrm>
          <a:prstGeom prst="rect">
            <a:avLst/>
          </a:prstGeom>
        </p:spPr>
      </p:pic>
      <p:sp>
        <p:nvSpPr>
          <p:cNvPr id="6" name="Footer Placeholder 5">
            <a:extLst>
              <a:ext uri="{FF2B5EF4-FFF2-40B4-BE49-F238E27FC236}">
                <a16:creationId xmlns:a16="http://schemas.microsoft.com/office/drawing/2014/main" id="{C3AE847F-CBCF-4512-BDEF-C02A30E8B816}"/>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107489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F670-A090-40A3-81EA-FC1E5EF7ED74}"/>
              </a:ext>
            </a:extLst>
          </p:cNvPr>
          <p:cNvSpPr>
            <a:spLocks noGrp="1"/>
          </p:cNvSpPr>
          <p:nvPr>
            <p:ph type="title"/>
          </p:nvPr>
        </p:nvSpPr>
        <p:spPr/>
        <p:txBody>
          <a:bodyPr/>
          <a:lstStyle/>
          <a:p>
            <a:r>
              <a:rPr lang="en-US" dirty="0"/>
              <a:t>Scatterplot</a:t>
            </a:r>
          </a:p>
        </p:txBody>
      </p:sp>
      <p:sp>
        <p:nvSpPr>
          <p:cNvPr id="3" name="Content Placeholder 2">
            <a:extLst>
              <a:ext uri="{FF2B5EF4-FFF2-40B4-BE49-F238E27FC236}">
                <a16:creationId xmlns:a16="http://schemas.microsoft.com/office/drawing/2014/main" id="{03EB9214-1D15-4330-901D-595CF1873AF1}"/>
              </a:ext>
            </a:extLst>
          </p:cNvPr>
          <p:cNvSpPr>
            <a:spLocks noGrp="1"/>
          </p:cNvSpPr>
          <p:nvPr>
            <p:ph idx="1"/>
          </p:nvPr>
        </p:nvSpPr>
        <p:spPr/>
        <p:txBody>
          <a:bodyPr/>
          <a:lstStyle/>
          <a:p>
            <a:r>
              <a:rPr lang="en-US" dirty="0"/>
              <a:t>A psychologist was interested in the effects of exam stress on exam performance. The two variables are Anxiety (the score on Exam Anxiety Questionnaire (EAQ)) and Exam (mark on the exam as a percentage)</a:t>
            </a:r>
          </a:p>
          <a:p>
            <a:r>
              <a:rPr lang="en-US" dirty="0"/>
              <a:t>Plot the relationship between exam anxiety (Anxiety) and exam performance (Exam). We want Anxiety plotted on the x-axis and Exam on the y-axis. We will add those to </a:t>
            </a:r>
            <a:r>
              <a:rPr lang="en-US" dirty="0" err="1"/>
              <a:t>aes</a:t>
            </a:r>
            <a:r>
              <a:rPr lang="en-US" dirty="0"/>
              <a:t>() and the final command will be scatter&lt;-</a:t>
            </a:r>
            <a:r>
              <a:rPr lang="en-US" dirty="0" err="1"/>
              <a:t>ggplot</a:t>
            </a:r>
            <a:r>
              <a:rPr lang="en-US" dirty="0"/>
              <a:t>(</a:t>
            </a:r>
            <a:r>
              <a:rPr lang="en-US" dirty="0" err="1"/>
              <a:t>examData</a:t>
            </a:r>
            <a:r>
              <a:rPr lang="en-US" dirty="0"/>
              <a:t>, </a:t>
            </a:r>
            <a:r>
              <a:rPr lang="en-US" dirty="0" err="1"/>
              <a:t>aes</a:t>
            </a:r>
            <a:r>
              <a:rPr lang="en-US" dirty="0"/>
              <a:t>(Anxiety, Exam))</a:t>
            </a:r>
          </a:p>
          <a:p>
            <a:r>
              <a:rPr lang="en-US" dirty="0"/>
              <a:t>To add visual elements (i.e. add dots), it will be scatter + </a:t>
            </a:r>
            <a:r>
              <a:rPr lang="en-US" dirty="0" err="1"/>
              <a:t>geom_point</a:t>
            </a:r>
            <a:r>
              <a:rPr lang="en-US" dirty="0"/>
              <a:t>()</a:t>
            </a:r>
          </a:p>
        </p:txBody>
      </p:sp>
      <p:sp>
        <p:nvSpPr>
          <p:cNvPr id="4" name="Slide Number Placeholder 3">
            <a:extLst>
              <a:ext uri="{FF2B5EF4-FFF2-40B4-BE49-F238E27FC236}">
                <a16:creationId xmlns:a16="http://schemas.microsoft.com/office/drawing/2014/main" id="{E0A1169C-3C26-4D9D-A962-870EFE972D9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Footer Placeholder 4">
            <a:extLst>
              <a:ext uri="{FF2B5EF4-FFF2-40B4-BE49-F238E27FC236}">
                <a16:creationId xmlns:a16="http://schemas.microsoft.com/office/drawing/2014/main" id="{715DC5F2-3CB6-4BDC-B956-B73B1F8174FE}"/>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226914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49D5-512C-4508-82E4-746540A3ED51}"/>
              </a:ext>
            </a:extLst>
          </p:cNvPr>
          <p:cNvSpPr>
            <a:spLocks noGrp="1"/>
          </p:cNvSpPr>
          <p:nvPr>
            <p:ph type="title"/>
          </p:nvPr>
        </p:nvSpPr>
        <p:spPr/>
        <p:txBody>
          <a:bodyPr/>
          <a:lstStyle/>
          <a:p>
            <a:r>
              <a:rPr lang="en-US" dirty="0"/>
              <a:t>Scatter Plot</a:t>
            </a:r>
          </a:p>
        </p:txBody>
      </p:sp>
      <p:sp>
        <p:nvSpPr>
          <p:cNvPr id="4" name="Slide Number Placeholder 3">
            <a:extLst>
              <a:ext uri="{FF2B5EF4-FFF2-40B4-BE49-F238E27FC236}">
                <a16:creationId xmlns:a16="http://schemas.microsoft.com/office/drawing/2014/main" id="{0DE06E2C-D25C-4C92-826C-686B17B5DF0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4">
            <a:extLst>
              <a:ext uri="{FF2B5EF4-FFF2-40B4-BE49-F238E27FC236}">
                <a16:creationId xmlns:a16="http://schemas.microsoft.com/office/drawing/2014/main" id="{5DC1993A-2105-4159-B24F-972E3FC623A1}"/>
              </a:ext>
            </a:extLst>
          </p:cNvPr>
          <p:cNvPicPr>
            <a:picLocks noChangeAspect="1"/>
          </p:cNvPicPr>
          <p:nvPr/>
        </p:nvPicPr>
        <p:blipFill>
          <a:blip r:embed="rId2"/>
          <a:stretch>
            <a:fillRect/>
          </a:stretch>
        </p:blipFill>
        <p:spPr>
          <a:xfrm>
            <a:off x="998597" y="2752928"/>
            <a:ext cx="8233364" cy="3709316"/>
          </a:xfrm>
          <a:prstGeom prst="rect">
            <a:avLst/>
          </a:prstGeom>
        </p:spPr>
      </p:pic>
      <p:sp>
        <p:nvSpPr>
          <p:cNvPr id="6" name="Footer Placeholder 5">
            <a:extLst>
              <a:ext uri="{FF2B5EF4-FFF2-40B4-BE49-F238E27FC236}">
                <a16:creationId xmlns:a16="http://schemas.microsoft.com/office/drawing/2014/main" id="{5FE7FF39-1F72-421F-B7E4-9898C70C26DB}"/>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98029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C52C-6EA9-4AC9-A969-0276665B33C0}"/>
              </a:ext>
            </a:extLst>
          </p:cNvPr>
          <p:cNvSpPr>
            <a:spLocks noGrp="1"/>
          </p:cNvSpPr>
          <p:nvPr>
            <p:ph type="title"/>
          </p:nvPr>
        </p:nvSpPr>
        <p:spPr/>
        <p:txBody>
          <a:bodyPr/>
          <a:lstStyle/>
          <a:p>
            <a:r>
              <a:rPr lang="en-US" dirty="0"/>
              <a:t>Boxplots (box-whisker diagrams)</a:t>
            </a:r>
          </a:p>
        </p:txBody>
      </p:sp>
      <p:sp>
        <p:nvSpPr>
          <p:cNvPr id="3" name="Content Placeholder 2">
            <a:extLst>
              <a:ext uri="{FF2B5EF4-FFF2-40B4-BE49-F238E27FC236}">
                <a16:creationId xmlns:a16="http://schemas.microsoft.com/office/drawing/2014/main" id="{8C034776-5161-4998-9637-363FEE01457F}"/>
              </a:ext>
            </a:extLst>
          </p:cNvPr>
          <p:cNvSpPr>
            <a:spLocks noGrp="1"/>
          </p:cNvSpPr>
          <p:nvPr>
            <p:ph idx="1"/>
          </p:nvPr>
        </p:nvSpPr>
        <p:spPr/>
        <p:txBody>
          <a:bodyPr/>
          <a:lstStyle/>
          <a:p>
            <a:r>
              <a:rPr lang="en-US" dirty="0"/>
              <a:t>Boxplots or box-whisker diagrams are useful to display your data</a:t>
            </a:r>
          </a:p>
          <a:p>
            <a:r>
              <a:rPr lang="en-US" dirty="0"/>
              <a:t>At the center of the plot is the median, which is surrounded by a box the top and bottom of which are the limits within which the middle 50% of observations fall (the interquartile range). Sticking out of the top and bottom of the box are two whiskers that extend to one and half times the interquartile range</a:t>
            </a:r>
          </a:p>
          <a:p>
            <a:r>
              <a:rPr lang="en-US" dirty="0"/>
              <a:t>Boxplot of hygiene scores on day 1 of Download Festival split by gender</a:t>
            </a:r>
          </a:p>
          <a:p>
            <a:pPr marL="0" indent="0">
              <a:buNone/>
            </a:pPr>
            <a:endParaRPr lang="en-US" dirty="0"/>
          </a:p>
        </p:txBody>
      </p:sp>
      <p:sp>
        <p:nvSpPr>
          <p:cNvPr id="4" name="Slide Number Placeholder 3">
            <a:extLst>
              <a:ext uri="{FF2B5EF4-FFF2-40B4-BE49-F238E27FC236}">
                <a16:creationId xmlns:a16="http://schemas.microsoft.com/office/drawing/2014/main" id="{87FEE700-8AC3-43BA-BA0E-DC4668CBD559}"/>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Footer Placeholder 4">
            <a:extLst>
              <a:ext uri="{FF2B5EF4-FFF2-40B4-BE49-F238E27FC236}">
                <a16:creationId xmlns:a16="http://schemas.microsoft.com/office/drawing/2014/main" id="{82F7CD39-A01C-4BD4-AF55-3D47921788EE}"/>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102920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B135-4AE1-4BD8-B5E0-A78B37B2433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40D07B30-BB6E-4232-A393-CCFBC18E7D1C}"/>
              </a:ext>
            </a:extLst>
          </p:cNvPr>
          <p:cNvSpPr>
            <a:spLocks noGrp="1"/>
          </p:cNvSpPr>
          <p:nvPr>
            <p:ph idx="1"/>
          </p:nvPr>
        </p:nvSpPr>
        <p:spPr/>
        <p:txBody>
          <a:bodyPr>
            <a:normAutofit/>
          </a:bodyPr>
          <a:lstStyle/>
          <a:p>
            <a:r>
              <a:rPr lang="en-US" dirty="0"/>
              <a:t>Missing values and date values</a:t>
            </a:r>
          </a:p>
          <a:p>
            <a:r>
              <a:rPr lang="en-US" dirty="0"/>
              <a:t>Data visualization with R with ggplot2</a:t>
            </a:r>
          </a:p>
          <a:p>
            <a:r>
              <a:rPr lang="en-US" dirty="0"/>
              <a:t>Graph, scatter plot, box plot, bar plot</a:t>
            </a:r>
          </a:p>
          <a:p>
            <a:r>
              <a:rPr lang="en-US" dirty="0"/>
              <a:t>Working through examples</a:t>
            </a:r>
          </a:p>
          <a:p>
            <a:r>
              <a:rPr lang="en-US" dirty="0"/>
              <a:t>Summary</a:t>
            </a:r>
          </a:p>
          <a:p>
            <a:r>
              <a:rPr lang="en-US" dirty="0"/>
              <a:t>Discuss Assigned Readings</a:t>
            </a:r>
          </a:p>
          <a:p>
            <a:r>
              <a:rPr lang="en-US" dirty="0"/>
              <a:t>In-class assignment</a:t>
            </a:r>
          </a:p>
        </p:txBody>
      </p:sp>
      <p:sp>
        <p:nvSpPr>
          <p:cNvPr id="7" name="Slide Number Placeholder 6">
            <a:extLst>
              <a:ext uri="{FF2B5EF4-FFF2-40B4-BE49-F238E27FC236}">
                <a16:creationId xmlns:a16="http://schemas.microsoft.com/office/drawing/2014/main" id="{BC007301-05DF-48C5-AB63-F719D618967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Footer Placeholder 3">
            <a:extLst>
              <a:ext uri="{FF2B5EF4-FFF2-40B4-BE49-F238E27FC236}">
                <a16:creationId xmlns:a16="http://schemas.microsoft.com/office/drawing/2014/main" id="{3889F8AE-3C78-47A6-84F4-471DE69680F1}"/>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61178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C565-C591-4AC1-BE7C-55CE9B280993}"/>
              </a:ext>
            </a:extLst>
          </p:cNvPr>
          <p:cNvSpPr>
            <a:spLocks noGrp="1"/>
          </p:cNvSpPr>
          <p:nvPr>
            <p:ph type="title"/>
          </p:nvPr>
        </p:nvSpPr>
        <p:spPr/>
        <p:txBody>
          <a:bodyPr/>
          <a:lstStyle/>
          <a:p>
            <a:r>
              <a:rPr lang="en-US" dirty="0"/>
              <a:t>Boxplot</a:t>
            </a:r>
          </a:p>
        </p:txBody>
      </p:sp>
      <p:sp>
        <p:nvSpPr>
          <p:cNvPr id="4" name="Slide Number Placeholder 3">
            <a:extLst>
              <a:ext uri="{FF2B5EF4-FFF2-40B4-BE49-F238E27FC236}">
                <a16:creationId xmlns:a16="http://schemas.microsoft.com/office/drawing/2014/main" id="{C507AD17-C0CF-4E19-B4AE-720C87C4137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a:extLst>
              <a:ext uri="{FF2B5EF4-FFF2-40B4-BE49-F238E27FC236}">
                <a16:creationId xmlns:a16="http://schemas.microsoft.com/office/drawing/2014/main" id="{4BD70546-90C9-4780-A625-1D49491F272F}"/>
              </a:ext>
            </a:extLst>
          </p:cNvPr>
          <p:cNvPicPr>
            <a:picLocks noChangeAspect="1"/>
          </p:cNvPicPr>
          <p:nvPr/>
        </p:nvPicPr>
        <p:blipFill>
          <a:blip r:embed="rId2"/>
          <a:stretch>
            <a:fillRect/>
          </a:stretch>
        </p:blipFill>
        <p:spPr>
          <a:xfrm>
            <a:off x="457603" y="2444586"/>
            <a:ext cx="5787555" cy="3849249"/>
          </a:xfrm>
          <a:prstGeom prst="rect">
            <a:avLst/>
          </a:prstGeom>
        </p:spPr>
      </p:pic>
      <p:pic>
        <p:nvPicPr>
          <p:cNvPr id="6" name="Picture 5">
            <a:extLst>
              <a:ext uri="{FF2B5EF4-FFF2-40B4-BE49-F238E27FC236}">
                <a16:creationId xmlns:a16="http://schemas.microsoft.com/office/drawing/2014/main" id="{5974915C-DDED-40CB-A2BC-85C2510744C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27260" y="2256816"/>
            <a:ext cx="5321029" cy="4344641"/>
          </a:xfrm>
          <a:prstGeom prst="rect">
            <a:avLst/>
          </a:prstGeom>
        </p:spPr>
      </p:pic>
      <p:sp>
        <p:nvSpPr>
          <p:cNvPr id="7" name="Rectangle 6">
            <a:extLst>
              <a:ext uri="{FF2B5EF4-FFF2-40B4-BE49-F238E27FC236}">
                <a16:creationId xmlns:a16="http://schemas.microsoft.com/office/drawing/2014/main" id="{F7C3AFE2-4CA5-4B63-ADCA-4C88935F183E}"/>
              </a:ext>
            </a:extLst>
          </p:cNvPr>
          <p:cNvSpPr/>
          <p:nvPr/>
        </p:nvSpPr>
        <p:spPr>
          <a:xfrm>
            <a:off x="470574" y="6416791"/>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8" name="Footer Placeholder 7">
            <a:extLst>
              <a:ext uri="{FF2B5EF4-FFF2-40B4-BE49-F238E27FC236}">
                <a16:creationId xmlns:a16="http://schemas.microsoft.com/office/drawing/2014/main" id="{CD41F863-B956-46F8-9E35-A2996A072D77}"/>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406383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EC5D-B8A6-4B88-A628-36969911967D}"/>
              </a:ext>
            </a:extLst>
          </p:cNvPr>
          <p:cNvSpPr>
            <a:spLocks noGrp="1"/>
          </p:cNvSpPr>
          <p:nvPr>
            <p:ph type="title"/>
          </p:nvPr>
        </p:nvSpPr>
        <p:spPr/>
        <p:txBody>
          <a:bodyPr/>
          <a:lstStyle/>
          <a:p>
            <a:r>
              <a:rPr lang="en-US" dirty="0"/>
              <a:t>Bar charts and error bars</a:t>
            </a:r>
          </a:p>
        </p:txBody>
      </p:sp>
      <p:sp>
        <p:nvSpPr>
          <p:cNvPr id="3" name="Content Placeholder 2">
            <a:extLst>
              <a:ext uri="{FF2B5EF4-FFF2-40B4-BE49-F238E27FC236}">
                <a16:creationId xmlns:a16="http://schemas.microsoft.com/office/drawing/2014/main" id="{4A9A6D88-8CE7-4FC0-9375-F793C3F5254A}"/>
              </a:ext>
            </a:extLst>
          </p:cNvPr>
          <p:cNvSpPr>
            <a:spLocks noGrp="1"/>
          </p:cNvSpPr>
          <p:nvPr>
            <p:ph idx="1"/>
          </p:nvPr>
        </p:nvSpPr>
        <p:spPr/>
        <p:txBody>
          <a:bodyPr/>
          <a:lstStyle/>
          <a:p>
            <a:r>
              <a:rPr lang="en-US" dirty="0"/>
              <a:t>Bar charts are a common way to display means. </a:t>
            </a:r>
          </a:p>
          <a:p>
            <a:r>
              <a:rPr lang="en-US" dirty="0"/>
              <a:t>The error bar sticks out of a bar like a whisker. </a:t>
            </a:r>
          </a:p>
          <a:p>
            <a:r>
              <a:rPr lang="en-US" dirty="0"/>
              <a:t>The error bar displays the precision of the mean in one of the three ways: the confidence interval (usually 95%), the standard deviation, the standard error of mean</a:t>
            </a:r>
          </a:p>
        </p:txBody>
      </p:sp>
      <p:sp>
        <p:nvSpPr>
          <p:cNvPr id="4" name="Slide Number Placeholder 3">
            <a:extLst>
              <a:ext uri="{FF2B5EF4-FFF2-40B4-BE49-F238E27FC236}">
                <a16:creationId xmlns:a16="http://schemas.microsoft.com/office/drawing/2014/main" id="{943A1821-838A-4847-9730-5C1C8662159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Footer Placeholder 4">
            <a:extLst>
              <a:ext uri="{FF2B5EF4-FFF2-40B4-BE49-F238E27FC236}">
                <a16:creationId xmlns:a16="http://schemas.microsoft.com/office/drawing/2014/main" id="{8C1B1BB5-8551-4FBC-AEA1-96FCB04AAE92}"/>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2846068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7E78-01F0-42DC-91EE-C5EB75AEB858}"/>
              </a:ext>
            </a:extLst>
          </p:cNvPr>
          <p:cNvSpPr>
            <a:spLocks noGrp="1"/>
          </p:cNvSpPr>
          <p:nvPr>
            <p:ph type="title"/>
          </p:nvPr>
        </p:nvSpPr>
        <p:spPr/>
        <p:txBody>
          <a:bodyPr/>
          <a:lstStyle/>
          <a:p>
            <a:r>
              <a:rPr lang="en-US" dirty="0"/>
              <a:t>Bar charts for one independent variable</a:t>
            </a:r>
          </a:p>
        </p:txBody>
      </p:sp>
      <p:sp>
        <p:nvSpPr>
          <p:cNvPr id="3" name="Content Placeholder 2">
            <a:extLst>
              <a:ext uri="{FF2B5EF4-FFF2-40B4-BE49-F238E27FC236}">
                <a16:creationId xmlns:a16="http://schemas.microsoft.com/office/drawing/2014/main" id="{2DA0249B-F1C4-4C19-B6A9-70EEC0F845E1}"/>
              </a:ext>
            </a:extLst>
          </p:cNvPr>
          <p:cNvSpPr>
            <a:spLocks noGrp="1"/>
          </p:cNvSpPr>
          <p:nvPr>
            <p:ph idx="1"/>
          </p:nvPr>
        </p:nvSpPr>
        <p:spPr/>
        <p:txBody>
          <a:bodyPr>
            <a:normAutofit lnSpcReduction="10000"/>
          </a:bodyPr>
          <a:lstStyle/>
          <a:p>
            <a:r>
              <a:rPr lang="en-GB" dirty="0"/>
              <a:t>Is there such a thing as a ‘chick flick’?</a:t>
            </a:r>
          </a:p>
          <a:p>
            <a:r>
              <a:rPr lang="en-GB" dirty="0"/>
              <a:t>Participants:</a:t>
            </a:r>
          </a:p>
          <a:p>
            <a:pPr lvl="1"/>
            <a:r>
              <a:rPr lang="en-GB" dirty="0"/>
              <a:t>20 men</a:t>
            </a:r>
          </a:p>
          <a:p>
            <a:pPr lvl="1"/>
            <a:r>
              <a:rPr lang="en-GB" dirty="0"/>
              <a:t>20 women</a:t>
            </a:r>
          </a:p>
          <a:p>
            <a:r>
              <a:rPr lang="en-GB" dirty="0"/>
              <a:t>Half of each sample saw one of two films:</a:t>
            </a:r>
          </a:p>
          <a:p>
            <a:pPr lvl="1"/>
            <a:r>
              <a:rPr lang="en-GB" dirty="0"/>
              <a:t>A ‘chick flick’ (</a:t>
            </a:r>
            <a:r>
              <a:rPr lang="en-GB" i="1" dirty="0"/>
              <a:t>Bridget Jones’s Diary</a:t>
            </a:r>
            <a:r>
              <a:rPr lang="en-GB" dirty="0"/>
              <a:t>), </a:t>
            </a:r>
          </a:p>
          <a:p>
            <a:pPr lvl="1"/>
            <a:r>
              <a:rPr lang="en-GB" dirty="0"/>
              <a:t>Control (</a:t>
            </a:r>
            <a:r>
              <a:rPr lang="en-GB" i="1" dirty="0"/>
              <a:t>Memento</a:t>
            </a:r>
            <a:r>
              <a:rPr lang="en-GB" dirty="0"/>
              <a:t>).</a:t>
            </a:r>
          </a:p>
          <a:p>
            <a:r>
              <a:rPr lang="en-GB" dirty="0"/>
              <a:t>Outcome measure</a:t>
            </a:r>
          </a:p>
          <a:p>
            <a:pPr lvl="1"/>
            <a:r>
              <a:rPr lang="en-GB" dirty="0"/>
              <a:t>Physiological arousal as an indicator of how much they enjoyed the film.</a:t>
            </a:r>
          </a:p>
          <a:p>
            <a:pPr marL="0" indent="0">
              <a:buNone/>
            </a:pPr>
            <a:endParaRPr lang="en-US" dirty="0"/>
          </a:p>
        </p:txBody>
      </p:sp>
      <p:sp>
        <p:nvSpPr>
          <p:cNvPr id="4" name="Slide Number Placeholder 3">
            <a:extLst>
              <a:ext uri="{FF2B5EF4-FFF2-40B4-BE49-F238E27FC236}">
                <a16:creationId xmlns:a16="http://schemas.microsoft.com/office/drawing/2014/main" id="{6EBD0611-429F-4215-AAEB-298DE0A2B813}"/>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Rectangle 4">
            <a:extLst>
              <a:ext uri="{FF2B5EF4-FFF2-40B4-BE49-F238E27FC236}">
                <a16:creationId xmlns:a16="http://schemas.microsoft.com/office/drawing/2014/main" id="{E0B35C68-7775-47A5-BE07-478F802D1459}"/>
              </a:ext>
            </a:extLst>
          </p:cNvPr>
          <p:cNvSpPr/>
          <p:nvPr/>
        </p:nvSpPr>
        <p:spPr>
          <a:xfrm>
            <a:off x="960825" y="6175793"/>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6" name="Footer Placeholder 5">
            <a:extLst>
              <a:ext uri="{FF2B5EF4-FFF2-40B4-BE49-F238E27FC236}">
                <a16:creationId xmlns:a16="http://schemas.microsoft.com/office/drawing/2014/main" id="{95F7F837-F5CC-4166-945F-4A5A28957CAC}"/>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1962790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C6B8-B881-4BE1-9AB6-60180A3E0557}"/>
              </a:ext>
            </a:extLst>
          </p:cNvPr>
          <p:cNvSpPr>
            <a:spLocks noGrp="1"/>
          </p:cNvSpPr>
          <p:nvPr>
            <p:ph type="title"/>
          </p:nvPr>
        </p:nvSpPr>
        <p:spPr/>
        <p:txBody>
          <a:bodyPr/>
          <a:lstStyle/>
          <a:p>
            <a:r>
              <a:rPr lang="en-US" dirty="0"/>
              <a:t>Bar chart for one independent variable</a:t>
            </a:r>
          </a:p>
        </p:txBody>
      </p:sp>
      <p:sp>
        <p:nvSpPr>
          <p:cNvPr id="3" name="Content Placeholder 2">
            <a:extLst>
              <a:ext uri="{FF2B5EF4-FFF2-40B4-BE49-F238E27FC236}">
                <a16:creationId xmlns:a16="http://schemas.microsoft.com/office/drawing/2014/main" id="{4E4420E9-BF46-4744-A4BE-58B8F22E036A}"/>
              </a:ext>
            </a:extLst>
          </p:cNvPr>
          <p:cNvSpPr>
            <a:spLocks noGrp="1"/>
          </p:cNvSpPr>
          <p:nvPr>
            <p:ph idx="1"/>
          </p:nvPr>
        </p:nvSpPr>
        <p:spPr/>
        <p:txBody>
          <a:bodyPr>
            <a:normAutofit fontScale="92500" lnSpcReduction="10000"/>
          </a:bodyPr>
          <a:lstStyle/>
          <a:p>
            <a:r>
              <a:rPr lang="en-GB" dirty="0"/>
              <a:t>To plot the mean arousal score (</a:t>
            </a:r>
            <a:r>
              <a:rPr lang="en-GB" i="1" dirty="0"/>
              <a:t>y</a:t>
            </a:r>
            <a:r>
              <a:rPr lang="en-GB" dirty="0"/>
              <a:t>-axis) for each film (</a:t>
            </a:r>
            <a:r>
              <a:rPr lang="en-GB" i="1" dirty="0"/>
              <a:t>x</a:t>
            </a:r>
            <a:r>
              <a:rPr lang="en-GB" dirty="0"/>
              <a:t>-axis) first create the plot object: </a:t>
            </a:r>
          </a:p>
          <a:p>
            <a:pPr marL="457200" lvl="1" indent="0">
              <a:buNone/>
            </a:pPr>
            <a:r>
              <a:rPr lang="en-GB" dirty="0"/>
              <a:t>bar &lt;- </a:t>
            </a:r>
            <a:r>
              <a:rPr lang="en-GB" dirty="0" err="1"/>
              <a:t>ggplot</a:t>
            </a:r>
            <a:r>
              <a:rPr lang="en-GB" dirty="0"/>
              <a:t>(</a:t>
            </a:r>
            <a:r>
              <a:rPr lang="en-GB" dirty="0" err="1"/>
              <a:t>chickFlick</a:t>
            </a:r>
            <a:r>
              <a:rPr lang="en-GB" dirty="0"/>
              <a:t>, </a:t>
            </a:r>
            <a:r>
              <a:rPr lang="en-GB" dirty="0" err="1"/>
              <a:t>aes</a:t>
            </a:r>
            <a:r>
              <a:rPr lang="en-GB" dirty="0"/>
              <a:t>(film, arousal))</a:t>
            </a:r>
          </a:p>
          <a:p>
            <a:r>
              <a:rPr lang="en-GB" dirty="0"/>
              <a:t>To add the mean, displayed as bars, we can add this as a layer to </a:t>
            </a:r>
            <a:r>
              <a:rPr lang="en-GB" i="1" dirty="0"/>
              <a:t>bar</a:t>
            </a:r>
            <a:r>
              <a:rPr lang="en-GB" dirty="0"/>
              <a:t> using the  </a:t>
            </a:r>
            <a:r>
              <a:rPr lang="en-GB" i="1" dirty="0" err="1"/>
              <a:t>stat_summary</a:t>
            </a:r>
            <a:r>
              <a:rPr lang="en-GB" i="1" dirty="0"/>
              <a:t>()</a:t>
            </a:r>
            <a:r>
              <a:rPr lang="en-GB" dirty="0"/>
              <a:t> function:</a:t>
            </a:r>
          </a:p>
          <a:p>
            <a:pPr marL="400050" lvl="1" indent="0">
              <a:buNone/>
            </a:pPr>
            <a:r>
              <a:rPr lang="en-GB" dirty="0"/>
              <a:t>bar + </a:t>
            </a:r>
            <a:r>
              <a:rPr lang="en-GB" dirty="0" err="1"/>
              <a:t>stat_summary</a:t>
            </a:r>
            <a:r>
              <a:rPr lang="en-GB" dirty="0"/>
              <a:t>(</a:t>
            </a:r>
            <a:r>
              <a:rPr lang="en-GB" dirty="0" err="1"/>
              <a:t>fun.y</a:t>
            </a:r>
            <a:r>
              <a:rPr lang="en-GB" dirty="0"/>
              <a:t> = mean, </a:t>
            </a:r>
            <a:r>
              <a:rPr lang="en-GB" dirty="0" err="1"/>
              <a:t>geom</a:t>
            </a:r>
            <a:r>
              <a:rPr lang="en-GB" dirty="0"/>
              <a:t> = "bar", fill = "White", colour = "Black" </a:t>
            </a:r>
            <a:endParaRPr lang="en-US" dirty="0"/>
          </a:p>
          <a:p>
            <a:r>
              <a:rPr lang="en-GB" dirty="0"/>
              <a:t>To add error bars, add these as a layer using </a:t>
            </a:r>
            <a:r>
              <a:rPr lang="en-GB" i="1" dirty="0" err="1"/>
              <a:t>stat_summary</a:t>
            </a:r>
            <a:r>
              <a:rPr lang="en-GB" i="1" dirty="0"/>
              <a:t>()</a:t>
            </a:r>
            <a:r>
              <a:rPr lang="en-GB" dirty="0"/>
              <a:t>:</a:t>
            </a:r>
          </a:p>
          <a:p>
            <a:pPr marL="400050" lvl="1" indent="0">
              <a:buNone/>
            </a:pPr>
            <a:r>
              <a:rPr lang="en-GB" dirty="0"/>
              <a:t>+ </a:t>
            </a:r>
            <a:r>
              <a:rPr lang="en-GB" dirty="0" err="1"/>
              <a:t>stat_summary</a:t>
            </a:r>
            <a:r>
              <a:rPr lang="en-GB" dirty="0"/>
              <a:t>(</a:t>
            </a:r>
            <a:r>
              <a:rPr lang="en-GB" dirty="0" err="1"/>
              <a:t>fun.data</a:t>
            </a:r>
            <a:r>
              <a:rPr lang="en-GB" dirty="0"/>
              <a:t> = </a:t>
            </a:r>
            <a:r>
              <a:rPr lang="en-GB" dirty="0" err="1"/>
              <a:t>mean_cl_normal</a:t>
            </a:r>
            <a:r>
              <a:rPr lang="en-GB" dirty="0"/>
              <a:t>, </a:t>
            </a:r>
            <a:r>
              <a:rPr lang="en-GB" dirty="0" err="1"/>
              <a:t>geom</a:t>
            </a:r>
            <a:r>
              <a:rPr lang="en-GB" dirty="0"/>
              <a:t> = "</a:t>
            </a:r>
            <a:r>
              <a:rPr lang="en-GB" dirty="0" err="1"/>
              <a:t>pointrange</a:t>
            </a:r>
            <a:r>
              <a:rPr lang="en-GB" dirty="0"/>
              <a:t>")</a:t>
            </a:r>
          </a:p>
          <a:p>
            <a:r>
              <a:rPr lang="en-GB" dirty="0"/>
              <a:t>Finally, let’s add some nice labels to the graph using </a:t>
            </a:r>
            <a:r>
              <a:rPr lang="en-GB" i="1" dirty="0"/>
              <a:t>lab()</a:t>
            </a:r>
            <a:r>
              <a:rPr lang="en-GB" dirty="0"/>
              <a:t>:</a:t>
            </a:r>
          </a:p>
          <a:p>
            <a:pPr marL="400050" lvl="1" indent="0">
              <a:buNone/>
            </a:pPr>
            <a:r>
              <a:rPr lang="en-GB" dirty="0"/>
              <a:t>+ labs(x = "Film", y = "Mean Arousal")</a:t>
            </a:r>
          </a:p>
          <a:p>
            <a:endParaRPr lang="en-US" dirty="0"/>
          </a:p>
        </p:txBody>
      </p:sp>
      <p:sp>
        <p:nvSpPr>
          <p:cNvPr id="4" name="Slide Number Placeholder 3">
            <a:extLst>
              <a:ext uri="{FF2B5EF4-FFF2-40B4-BE49-F238E27FC236}">
                <a16:creationId xmlns:a16="http://schemas.microsoft.com/office/drawing/2014/main" id="{92D61408-1229-492D-B13A-B68894A6A00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Footer Placeholder 4">
            <a:extLst>
              <a:ext uri="{FF2B5EF4-FFF2-40B4-BE49-F238E27FC236}">
                <a16:creationId xmlns:a16="http://schemas.microsoft.com/office/drawing/2014/main" id="{0F9AC2A8-9EA5-48FD-9394-FBAF99C551F7}"/>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4268131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9A6A-06E2-47D1-AA5E-5954590A991F}"/>
              </a:ext>
            </a:extLst>
          </p:cNvPr>
          <p:cNvSpPr>
            <a:spLocks noGrp="1"/>
          </p:cNvSpPr>
          <p:nvPr>
            <p:ph type="title"/>
          </p:nvPr>
        </p:nvSpPr>
        <p:spPr/>
        <p:txBody>
          <a:bodyPr/>
          <a:lstStyle/>
          <a:p>
            <a:r>
              <a:rPr lang="en-US" dirty="0"/>
              <a:t>Bar chart for one independent variable</a:t>
            </a:r>
          </a:p>
        </p:txBody>
      </p:sp>
      <p:sp>
        <p:nvSpPr>
          <p:cNvPr id="3" name="Content Placeholder 2">
            <a:extLst>
              <a:ext uri="{FF2B5EF4-FFF2-40B4-BE49-F238E27FC236}">
                <a16:creationId xmlns:a16="http://schemas.microsoft.com/office/drawing/2014/main" id="{AF6A68CD-3FC7-485E-B1D5-C8310F840356}"/>
              </a:ext>
            </a:extLst>
          </p:cNvPr>
          <p:cNvSpPr>
            <a:spLocks noGrp="1"/>
          </p:cNvSpPr>
          <p:nvPr>
            <p:ph idx="1"/>
          </p:nvPr>
        </p:nvSpPr>
        <p:spPr/>
        <p:txBody>
          <a:bodyPr/>
          <a:lstStyle/>
          <a:p>
            <a:r>
              <a:rPr lang="en-GB" dirty="0"/>
              <a:t>If we put all of these commands together we can create the graph by executing the following command:</a:t>
            </a:r>
          </a:p>
          <a:p>
            <a:pPr marL="457200" lvl="1" indent="0">
              <a:buNone/>
            </a:pPr>
            <a:r>
              <a:rPr lang="en-GB" dirty="0"/>
              <a:t>bar + </a:t>
            </a:r>
            <a:r>
              <a:rPr lang="en-GB" dirty="0" err="1"/>
              <a:t>stat_summary</a:t>
            </a:r>
            <a:r>
              <a:rPr lang="en-GB" dirty="0"/>
              <a:t>(</a:t>
            </a:r>
            <a:r>
              <a:rPr lang="en-GB" dirty="0" err="1"/>
              <a:t>fun.y</a:t>
            </a:r>
            <a:r>
              <a:rPr lang="en-GB" dirty="0"/>
              <a:t> = mean, </a:t>
            </a:r>
            <a:r>
              <a:rPr lang="en-GB" dirty="0" err="1"/>
              <a:t>geom</a:t>
            </a:r>
            <a:r>
              <a:rPr lang="en-GB" dirty="0"/>
              <a:t> = "bar", fill = "White", colour = "Black") + </a:t>
            </a:r>
            <a:r>
              <a:rPr lang="en-GB" dirty="0" err="1"/>
              <a:t>stat_summary</a:t>
            </a:r>
            <a:r>
              <a:rPr lang="en-GB" dirty="0"/>
              <a:t>(</a:t>
            </a:r>
            <a:r>
              <a:rPr lang="en-GB" dirty="0" err="1"/>
              <a:t>fun.data</a:t>
            </a:r>
            <a:r>
              <a:rPr lang="en-GB" dirty="0"/>
              <a:t> = </a:t>
            </a:r>
            <a:r>
              <a:rPr lang="en-GB" dirty="0" err="1"/>
              <a:t>mean_cl_normal</a:t>
            </a:r>
            <a:r>
              <a:rPr lang="en-GB" dirty="0"/>
              <a:t>, </a:t>
            </a:r>
            <a:r>
              <a:rPr lang="en-GB" dirty="0" err="1"/>
              <a:t>geom</a:t>
            </a:r>
            <a:r>
              <a:rPr lang="en-GB" dirty="0"/>
              <a:t> = "</a:t>
            </a:r>
            <a:r>
              <a:rPr lang="en-GB" dirty="0" err="1"/>
              <a:t>pointrange</a:t>
            </a:r>
            <a:r>
              <a:rPr lang="en-GB" dirty="0"/>
              <a:t>") + labs(x = "Film", y = "Mean Arousal")</a:t>
            </a:r>
          </a:p>
          <a:p>
            <a:endParaRPr lang="en-US" dirty="0"/>
          </a:p>
        </p:txBody>
      </p:sp>
      <p:sp>
        <p:nvSpPr>
          <p:cNvPr id="4" name="Slide Number Placeholder 3">
            <a:extLst>
              <a:ext uri="{FF2B5EF4-FFF2-40B4-BE49-F238E27FC236}">
                <a16:creationId xmlns:a16="http://schemas.microsoft.com/office/drawing/2014/main" id="{D465D8C8-12B0-43F0-93FE-C1E86A00B627}"/>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Footer Placeholder 4">
            <a:extLst>
              <a:ext uri="{FF2B5EF4-FFF2-40B4-BE49-F238E27FC236}">
                <a16:creationId xmlns:a16="http://schemas.microsoft.com/office/drawing/2014/main" id="{6CE1A3C6-72D5-4A69-8A80-302BB52CFA8A}"/>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3083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0129-EB10-4A4F-A719-B45E68E8B735}"/>
              </a:ext>
            </a:extLst>
          </p:cNvPr>
          <p:cNvSpPr>
            <a:spLocks noGrp="1"/>
          </p:cNvSpPr>
          <p:nvPr>
            <p:ph type="title"/>
          </p:nvPr>
        </p:nvSpPr>
        <p:spPr/>
        <p:txBody>
          <a:bodyPr/>
          <a:lstStyle/>
          <a:p>
            <a:r>
              <a:rPr lang="en-US" dirty="0"/>
              <a:t>Bar charts for one independent variable</a:t>
            </a:r>
          </a:p>
        </p:txBody>
      </p:sp>
      <p:sp>
        <p:nvSpPr>
          <p:cNvPr id="4" name="Slide Number Placeholder 3">
            <a:extLst>
              <a:ext uri="{FF2B5EF4-FFF2-40B4-BE49-F238E27FC236}">
                <a16:creationId xmlns:a16="http://schemas.microsoft.com/office/drawing/2014/main" id="{9969A7C9-381B-4F34-B9A0-2ADBD4F35E90}"/>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Picture 4">
            <a:extLst>
              <a:ext uri="{FF2B5EF4-FFF2-40B4-BE49-F238E27FC236}">
                <a16:creationId xmlns:a16="http://schemas.microsoft.com/office/drawing/2014/main" id="{92CC0DF0-2B8A-4661-9F91-8B3FE8FC58FB}"/>
              </a:ext>
            </a:extLst>
          </p:cNvPr>
          <p:cNvPicPr>
            <a:picLocks noChangeAspect="1"/>
          </p:cNvPicPr>
          <p:nvPr/>
        </p:nvPicPr>
        <p:blipFill>
          <a:blip r:embed="rId2"/>
          <a:stretch>
            <a:fillRect/>
          </a:stretch>
        </p:blipFill>
        <p:spPr>
          <a:xfrm>
            <a:off x="1154954" y="2444588"/>
            <a:ext cx="4941046" cy="4196036"/>
          </a:xfrm>
          <a:prstGeom prst="rect">
            <a:avLst/>
          </a:prstGeom>
        </p:spPr>
      </p:pic>
      <p:sp>
        <p:nvSpPr>
          <p:cNvPr id="6" name="TextBox 5">
            <a:extLst>
              <a:ext uri="{FF2B5EF4-FFF2-40B4-BE49-F238E27FC236}">
                <a16:creationId xmlns:a16="http://schemas.microsoft.com/office/drawing/2014/main" id="{4B0D69CA-2708-4CAB-9047-CE93ABD1D62F}"/>
              </a:ext>
            </a:extLst>
          </p:cNvPr>
          <p:cNvSpPr txBox="1"/>
          <p:nvPr/>
        </p:nvSpPr>
        <p:spPr>
          <a:xfrm>
            <a:off x="6981127" y="3253903"/>
            <a:ext cx="5110694" cy="1200329"/>
          </a:xfrm>
          <a:prstGeom prst="rect">
            <a:avLst/>
          </a:prstGeom>
          <a:noFill/>
        </p:spPr>
        <p:txBody>
          <a:bodyPr wrap="none" rtlCol="0">
            <a:spAutoFit/>
          </a:bodyPr>
          <a:lstStyle/>
          <a:p>
            <a:r>
              <a:rPr lang="en-US" dirty="0"/>
              <a:t>On average, people</a:t>
            </a:r>
          </a:p>
          <a:p>
            <a:r>
              <a:rPr lang="en-US" dirty="0"/>
              <a:t>enjoyed Memento more than they enjoyed </a:t>
            </a:r>
          </a:p>
          <a:p>
            <a:r>
              <a:rPr lang="en-US" dirty="0"/>
              <a:t>Bridget Jones’s Diary,</a:t>
            </a:r>
          </a:p>
          <a:p>
            <a:r>
              <a:rPr lang="en-US" dirty="0"/>
              <a:t>Next, we look at the gender effect</a:t>
            </a:r>
          </a:p>
        </p:txBody>
      </p:sp>
      <p:sp>
        <p:nvSpPr>
          <p:cNvPr id="7" name="Footer Placeholder 6">
            <a:extLst>
              <a:ext uri="{FF2B5EF4-FFF2-40B4-BE49-F238E27FC236}">
                <a16:creationId xmlns:a16="http://schemas.microsoft.com/office/drawing/2014/main" id="{02BD974F-B33B-4D73-AADA-F46E038D9C15}"/>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1562781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0CE4-F001-40BC-B16F-6D4B9558A779}"/>
              </a:ext>
            </a:extLst>
          </p:cNvPr>
          <p:cNvSpPr>
            <a:spLocks noGrp="1"/>
          </p:cNvSpPr>
          <p:nvPr>
            <p:ph type="title"/>
          </p:nvPr>
        </p:nvSpPr>
        <p:spPr/>
        <p:txBody>
          <a:bodyPr/>
          <a:lstStyle/>
          <a:p>
            <a:r>
              <a:rPr lang="en-US" dirty="0"/>
              <a:t>Bar chart for two independent variables</a:t>
            </a:r>
          </a:p>
        </p:txBody>
      </p:sp>
      <p:sp>
        <p:nvSpPr>
          <p:cNvPr id="3" name="Content Placeholder 2">
            <a:extLst>
              <a:ext uri="{FF2B5EF4-FFF2-40B4-BE49-F238E27FC236}">
                <a16:creationId xmlns:a16="http://schemas.microsoft.com/office/drawing/2014/main" id="{0586F61A-C478-4824-84D3-DCC9BB6151DC}"/>
              </a:ext>
            </a:extLst>
          </p:cNvPr>
          <p:cNvSpPr>
            <a:spLocks noGrp="1"/>
          </p:cNvSpPr>
          <p:nvPr>
            <p:ph idx="1"/>
          </p:nvPr>
        </p:nvSpPr>
        <p:spPr/>
        <p:txBody>
          <a:bodyPr/>
          <a:lstStyle/>
          <a:p>
            <a:pPr marL="457200" lvl="1" indent="0">
              <a:buNone/>
            </a:pPr>
            <a:endParaRPr lang="en-GB" dirty="0"/>
          </a:p>
          <a:p>
            <a:pPr marL="457200" lvl="1" indent="0">
              <a:buNone/>
            </a:pPr>
            <a:r>
              <a:rPr lang="en-GB" dirty="0"/>
              <a:t>bar &lt;- </a:t>
            </a:r>
            <a:r>
              <a:rPr lang="en-GB" dirty="0" err="1"/>
              <a:t>ggplot</a:t>
            </a:r>
            <a:r>
              <a:rPr lang="en-GB" dirty="0"/>
              <a:t>(</a:t>
            </a:r>
            <a:r>
              <a:rPr lang="en-GB" dirty="0" err="1"/>
              <a:t>chickflick</a:t>
            </a:r>
            <a:r>
              <a:rPr lang="en-GB" dirty="0"/>
              <a:t>, </a:t>
            </a:r>
            <a:r>
              <a:rPr lang="en-GB" dirty="0" err="1"/>
              <a:t>aes</a:t>
            </a:r>
            <a:r>
              <a:rPr lang="en-GB" dirty="0"/>
              <a:t>(film, arousal, </a:t>
            </a:r>
            <a:r>
              <a:rPr lang="en-GB" dirty="0">
                <a:solidFill>
                  <a:srgbClr val="FF0000"/>
                </a:solidFill>
              </a:rPr>
              <a:t>fill = gender</a:t>
            </a:r>
            <a:r>
              <a:rPr lang="en-GB" dirty="0"/>
              <a:t>))</a:t>
            </a:r>
          </a:p>
          <a:p>
            <a:pPr marL="457200" lvl="1" indent="0">
              <a:buNone/>
            </a:pPr>
            <a:endParaRPr lang="en-GB" dirty="0"/>
          </a:p>
          <a:p>
            <a:pPr marL="457200" lvl="1" indent="0">
              <a:buNone/>
            </a:pPr>
            <a:r>
              <a:rPr lang="en-GB" dirty="0"/>
              <a:t>bar + </a:t>
            </a:r>
            <a:r>
              <a:rPr lang="en-GB" dirty="0" err="1"/>
              <a:t>stat_summary</a:t>
            </a:r>
            <a:r>
              <a:rPr lang="en-GB" dirty="0"/>
              <a:t>(</a:t>
            </a:r>
            <a:r>
              <a:rPr lang="en-GB" dirty="0" err="1"/>
              <a:t>fun.y</a:t>
            </a:r>
            <a:r>
              <a:rPr lang="en-GB" dirty="0"/>
              <a:t> = mean, </a:t>
            </a:r>
            <a:r>
              <a:rPr lang="en-GB" dirty="0" err="1"/>
              <a:t>geom</a:t>
            </a:r>
            <a:r>
              <a:rPr lang="en-GB" dirty="0"/>
              <a:t> = "bar", position="dodge") + </a:t>
            </a:r>
            <a:r>
              <a:rPr lang="en-GB" dirty="0" err="1"/>
              <a:t>stat_summary</a:t>
            </a:r>
            <a:r>
              <a:rPr lang="en-GB" dirty="0"/>
              <a:t>(</a:t>
            </a:r>
            <a:r>
              <a:rPr lang="en-GB" dirty="0" err="1"/>
              <a:t>fun.data</a:t>
            </a:r>
            <a:r>
              <a:rPr lang="en-GB" dirty="0"/>
              <a:t> = </a:t>
            </a:r>
            <a:r>
              <a:rPr lang="en-GB" dirty="0" err="1"/>
              <a:t>mean_cl_normal</a:t>
            </a:r>
            <a:r>
              <a:rPr lang="en-GB" dirty="0"/>
              <a:t>, </a:t>
            </a:r>
            <a:r>
              <a:rPr lang="en-GB" dirty="0" err="1"/>
              <a:t>geom</a:t>
            </a:r>
            <a:r>
              <a:rPr lang="en-GB" dirty="0"/>
              <a:t> = "</a:t>
            </a:r>
            <a:r>
              <a:rPr lang="en-GB" dirty="0" err="1"/>
              <a:t>errorbar</a:t>
            </a:r>
            <a:r>
              <a:rPr lang="en-GB" dirty="0"/>
              <a:t>", position = </a:t>
            </a:r>
            <a:r>
              <a:rPr lang="en-GB" dirty="0" err="1"/>
              <a:t>position_dodge</a:t>
            </a:r>
            <a:r>
              <a:rPr lang="en-GB" dirty="0"/>
              <a:t>(width = 0.90), width = 0.2) + labs(x = "Film", y = "Mean Arousal", fill = "Gender")</a:t>
            </a:r>
          </a:p>
          <a:p>
            <a:pPr marL="0" indent="0">
              <a:buNone/>
            </a:pPr>
            <a:endParaRPr lang="en-US" dirty="0"/>
          </a:p>
        </p:txBody>
      </p:sp>
      <p:sp>
        <p:nvSpPr>
          <p:cNvPr id="4" name="Slide Number Placeholder 3">
            <a:extLst>
              <a:ext uri="{FF2B5EF4-FFF2-40B4-BE49-F238E27FC236}">
                <a16:creationId xmlns:a16="http://schemas.microsoft.com/office/drawing/2014/main" id="{59212137-D8A4-415F-B35F-690F312C58D1}"/>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Footer Placeholder 4">
            <a:extLst>
              <a:ext uri="{FF2B5EF4-FFF2-40B4-BE49-F238E27FC236}">
                <a16:creationId xmlns:a16="http://schemas.microsoft.com/office/drawing/2014/main" id="{D7EA8B9A-363F-4953-8B3F-312F0F0D1ACF}"/>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442503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143C-5372-4144-A70C-59DFD8442AC1}"/>
              </a:ext>
            </a:extLst>
          </p:cNvPr>
          <p:cNvSpPr>
            <a:spLocks noGrp="1"/>
          </p:cNvSpPr>
          <p:nvPr>
            <p:ph type="title"/>
          </p:nvPr>
        </p:nvSpPr>
        <p:spPr/>
        <p:txBody>
          <a:bodyPr/>
          <a:lstStyle/>
          <a:p>
            <a:r>
              <a:rPr lang="en-US" dirty="0"/>
              <a:t>Bar chart for two independent variables</a:t>
            </a:r>
          </a:p>
        </p:txBody>
      </p:sp>
      <p:pic>
        <p:nvPicPr>
          <p:cNvPr id="5" name="Content Placeholder 4">
            <a:extLst>
              <a:ext uri="{FF2B5EF4-FFF2-40B4-BE49-F238E27FC236}">
                <a16:creationId xmlns:a16="http://schemas.microsoft.com/office/drawing/2014/main" id="{CB409317-0D7A-435C-9D66-6FBA7E35D721}"/>
              </a:ext>
            </a:extLst>
          </p:cNvPr>
          <p:cNvPicPr>
            <a:picLocks noGrp="1" noChangeAspect="1"/>
          </p:cNvPicPr>
          <p:nvPr>
            <p:ph idx="1"/>
          </p:nvPr>
        </p:nvPicPr>
        <p:blipFill>
          <a:blip r:embed="rId2"/>
          <a:stretch>
            <a:fillRect/>
          </a:stretch>
        </p:blipFill>
        <p:spPr>
          <a:xfrm>
            <a:off x="1231813" y="2443236"/>
            <a:ext cx="4303225" cy="3654386"/>
          </a:xfrm>
          <a:prstGeom prst="rect">
            <a:avLst/>
          </a:prstGeom>
        </p:spPr>
      </p:pic>
      <p:sp>
        <p:nvSpPr>
          <p:cNvPr id="4" name="Slide Number Placeholder 3">
            <a:extLst>
              <a:ext uri="{FF2B5EF4-FFF2-40B4-BE49-F238E27FC236}">
                <a16:creationId xmlns:a16="http://schemas.microsoft.com/office/drawing/2014/main" id="{0E00BB03-35AA-487E-8A05-F837671BBC9E}"/>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TextBox 5">
            <a:extLst>
              <a:ext uri="{FF2B5EF4-FFF2-40B4-BE49-F238E27FC236}">
                <a16:creationId xmlns:a16="http://schemas.microsoft.com/office/drawing/2014/main" id="{889EBCC6-07D3-4AAB-AB4B-9433986E40C3}"/>
              </a:ext>
            </a:extLst>
          </p:cNvPr>
          <p:cNvSpPr txBox="1"/>
          <p:nvPr/>
        </p:nvSpPr>
        <p:spPr>
          <a:xfrm>
            <a:off x="6459166" y="3743141"/>
            <a:ext cx="4581703" cy="646331"/>
          </a:xfrm>
          <a:prstGeom prst="rect">
            <a:avLst/>
          </a:prstGeom>
          <a:noFill/>
        </p:spPr>
        <p:txBody>
          <a:bodyPr wrap="none" rtlCol="0">
            <a:spAutoFit/>
          </a:bodyPr>
          <a:lstStyle/>
          <a:p>
            <a:r>
              <a:rPr lang="en-US" dirty="0"/>
              <a:t>Male enjoyed Bridget Jones Diary more</a:t>
            </a:r>
          </a:p>
          <a:p>
            <a:r>
              <a:rPr lang="en-US" dirty="0"/>
              <a:t>than female</a:t>
            </a:r>
          </a:p>
        </p:txBody>
      </p:sp>
      <p:sp>
        <p:nvSpPr>
          <p:cNvPr id="7" name="Footer Placeholder 6">
            <a:extLst>
              <a:ext uri="{FF2B5EF4-FFF2-40B4-BE49-F238E27FC236}">
                <a16:creationId xmlns:a16="http://schemas.microsoft.com/office/drawing/2014/main" id="{192CA3D8-F478-449E-9D06-DE586D8AD06C}"/>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2244493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0620-115E-487D-9073-C55885BB44C0}"/>
              </a:ext>
            </a:extLst>
          </p:cNvPr>
          <p:cNvSpPr>
            <a:spLocks noGrp="1"/>
          </p:cNvSpPr>
          <p:nvPr>
            <p:ph type="title"/>
          </p:nvPr>
        </p:nvSpPr>
        <p:spPr/>
        <p:txBody>
          <a:bodyPr/>
          <a:lstStyle/>
          <a:p>
            <a:r>
              <a:rPr lang="en-US" dirty="0"/>
              <a:t>Using </a:t>
            </a:r>
            <a:r>
              <a:rPr lang="en-US" dirty="0" err="1"/>
              <a:t>stat_summary</a:t>
            </a:r>
            <a:r>
              <a:rPr lang="en-US" dirty="0"/>
              <a:t> () to create graphs</a:t>
            </a:r>
          </a:p>
        </p:txBody>
      </p:sp>
      <p:graphicFrame>
        <p:nvGraphicFramePr>
          <p:cNvPr id="5" name="Content Placeholder 4">
            <a:extLst>
              <a:ext uri="{FF2B5EF4-FFF2-40B4-BE49-F238E27FC236}">
                <a16:creationId xmlns:a16="http://schemas.microsoft.com/office/drawing/2014/main" id="{E8926C86-29DC-45A9-80D0-6BCCEDF953EB}"/>
              </a:ext>
            </a:extLst>
          </p:cNvPr>
          <p:cNvGraphicFramePr>
            <a:graphicFrameLocks noGrp="1"/>
          </p:cNvGraphicFramePr>
          <p:nvPr>
            <p:ph idx="1"/>
            <p:extLst>
              <p:ext uri="{D42A27DB-BD31-4B8C-83A1-F6EECF244321}">
                <p14:modId xmlns:p14="http://schemas.microsoft.com/office/powerpoint/2010/main" val="3813275944"/>
              </p:ext>
            </p:extLst>
          </p:nvPr>
        </p:nvGraphicFramePr>
        <p:xfrm>
          <a:off x="1561576" y="2813672"/>
          <a:ext cx="7076586" cy="2828370"/>
        </p:xfrm>
        <a:graphic>
          <a:graphicData uri="http://schemas.openxmlformats.org/drawingml/2006/table">
            <a:tbl>
              <a:tblPr>
                <a:tableStyleId>{5C22544A-7EE6-4342-B048-85BDC9FD1C3A}</a:tableStyleId>
              </a:tblPr>
              <a:tblGrid>
                <a:gridCol w="2627350">
                  <a:extLst>
                    <a:ext uri="{9D8B030D-6E8A-4147-A177-3AD203B41FA5}">
                      <a16:colId xmlns:a16="http://schemas.microsoft.com/office/drawing/2014/main" val="4124491580"/>
                    </a:ext>
                  </a:extLst>
                </a:gridCol>
                <a:gridCol w="2358862">
                  <a:extLst>
                    <a:ext uri="{9D8B030D-6E8A-4147-A177-3AD203B41FA5}">
                      <a16:colId xmlns:a16="http://schemas.microsoft.com/office/drawing/2014/main" val="1950425137"/>
                    </a:ext>
                  </a:extLst>
                </a:gridCol>
                <a:gridCol w="2090374">
                  <a:extLst>
                    <a:ext uri="{9D8B030D-6E8A-4147-A177-3AD203B41FA5}">
                      <a16:colId xmlns:a16="http://schemas.microsoft.com/office/drawing/2014/main" val="3278514616"/>
                    </a:ext>
                  </a:extLst>
                </a:gridCol>
              </a:tblGrid>
              <a:tr h="371555">
                <a:tc>
                  <a:txBody>
                    <a:bodyPr/>
                    <a:lstStyle/>
                    <a:p>
                      <a:pPr algn="l" fontAlgn="b"/>
                      <a:r>
                        <a:rPr lang="en-US" sz="1100" u="none" strike="noStrike">
                          <a:effectLst/>
                        </a:rPr>
                        <a:t>Using stat_summary () to create graphs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1248874"/>
                  </a:ext>
                </a:extLst>
              </a:tr>
              <a:tr h="181986">
                <a:tc>
                  <a:txBody>
                    <a:bodyPr/>
                    <a:lstStyle/>
                    <a:p>
                      <a:pPr algn="l" fontAlgn="b"/>
                      <a:r>
                        <a:rPr lang="en-US" sz="1100" u="none" strike="noStrike">
                          <a:effectLst/>
                        </a:rPr>
                        <a:t>Option</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Plots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Common geom</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760908"/>
                  </a:ext>
                </a:extLst>
              </a:tr>
              <a:tr h="181986">
                <a:tc>
                  <a:txBody>
                    <a:bodyPr/>
                    <a:lstStyle/>
                    <a:p>
                      <a:pPr algn="l" fontAlgn="b"/>
                      <a:r>
                        <a:rPr lang="en-US" sz="1100" u="none" strike="noStrike">
                          <a:effectLst/>
                        </a:rPr>
                        <a:t>fun.y=mean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The 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geom="bar"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4739555"/>
                  </a:ext>
                </a:extLst>
              </a:tr>
              <a:tr h="181986">
                <a:tc>
                  <a:txBody>
                    <a:bodyPr/>
                    <a:lstStyle/>
                    <a:p>
                      <a:pPr algn="l" fontAlgn="b"/>
                      <a:r>
                        <a:rPr lang="en-US" sz="1100" u="none" strike="noStrike">
                          <a:effectLst/>
                        </a:rPr>
                        <a:t>fun.y=median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The 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geom="bar"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8493067"/>
                  </a:ext>
                </a:extLst>
              </a:tr>
              <a:tr h="508045">
                <a:tc>
                  <a:txBody>
                    <a:bodyPr/>
                    <a:lstStyle/>
                    <a:p>
                      <a:pPr algn="l" fontAlgn="b"/>
                      <a:r>
                        <a:rPr lang="en-US" sz="1100" u="none" strike="noStrike">
                          <a:effectLst/>
                        </a:rPr>
                        <a:t>fun.data=mean_cl_normal()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95% confidence intervals assuming normality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geom="errorbar" geom="pointrange"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866311"/>
                  </a:ext>
                </a:extLst>
              </a:tr>
              <a:tr h="674866">
                <a:tc>
                  <a:txBody>
                    <a:bodyPr/>
                    <a:lstStyle/>
                    <a:p>
                      <a:pPr algn="l" fontAlgn="b"/>
                      <a:r>
                        <a:rPr lang="en-US" sz="1100" u="none" strike="noStrike">
                          <a:effectLst/>
                        </a:rPr>
                        <a:t>fun.data=mean_cl_boot()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95% confidence intervals based on a bootstrap (i.e., not assuming normality)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geom="errorbar" geom="pointrange"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0337760"/>
                  </a:ext>
                </a:extLst>
              </a:tr>
              <a:tr h="363973">
                <a:tc>
                  <a:txBody>
                    <a:bodyPr/>
                    <a:lstStyle/>
                    <a:p>
                      <a:pPr algn="l" fontAlgn="b"/>
                      <a:r>
                        <a:rPr lang="en-US" sz="1100" u="none" strike="noStrike">
                          <a:effectLst/>
                        </a:rPr>
                        <a:t>mean_sd()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Sample mean and standard deviation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geom="errorbar" geom="pointrange"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9933649"/>
                  </a:ext>
                </a:extLst>
              </a:tr>
              <a:tr h="363973">
                <a:tc>
                  <a:txBody>
                    <a:bodyPr/>
                    <a:lstStyle/>
                    <a:p>
                      <a:pPr algn="l" fontAlgn="b"/>
                      <a:r>
                        <a:rPr lang="en-US" sz="1100" u="none" strike="noStrike">
                          <a:effectLst/>
                        </a:rPr>
                        <a:t>fun.data=median_hilow()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Median and upper and lower quantiles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geom</a:t>
                      </a:r>
                      <a:r>
                        <a:rPr lang="en-US" sz="1100" u="none" strike="noStrike" dirty="0">
                          <a:effectLst/>
                        </a:rPr>
                        <a:t>="</a:t>
                      </a:r>
                      <a:r>
                        <a:rPr lang="en-US" sz="1100" u="none" strike="noStrike" dirty="0" err="1">
                          <a:effectLst/>
                        </a:rPr>
                        <a:t>pointrange</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4021100"/>
                  </a:ext>
                </a:extLst>
              </a:tr>
            </a:tbl>
          </a:graphicData>
        </a:graphic>
      </p:graphicFrame>
      <p:sp>
        <p:nvSpPr>
          <p:cNvPr id="4" name="Slide Number Placeholder 3">
            <a:extLst>
              <a:ext uri="{FF2B5EF4-FFF2-40B4-BE49-F238E27FC236}">
                <a16:creationId xmlns:a16="http://schemas.microsoft.com/office/drawing/2014/main" id="{3F38A708-E2EC-478E-883E-9BAC383091BE}"/>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Rectangle 5">
            <a:extLst>
              <a:ext uri="{FF2B5EF4-FFF2-40B4-BE49-F238E27FC236}">
                <a16:creationId xmlns:a16="http://schemas.microsoft.com/office/drawing/2014/main" id="{3A4D2F72-CC3C-4621-B688-A3A2294CB8EA}"/>
              </a:ext>
            </a:extLst>
          </p:cNvPr>
          <p:cNvSpPr/>
          <p:nvPr/>
        </p:nvSpPr>
        <p:spPr>
          <a:xfrm>
            <a:off x="1350123" y="5884332"/>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7" name="Footer Placeholder 6">
            <a:extLst>
              <a:ext uri="{FF2B5EF4-FFF2-40B4-BE49-F238E27FC236}">
                <a16:creationId xmlns:a16="http://schemas.microsoft.com/office/drawing/2014/main" id="{61B0E209-232B-40A8-BF6D-C0D1BC80251F}"/>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3213111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EC0A-8348-40DE-A8A5-66A31D54686D}"/>
              </a:ext>
            </a:extLst>
          </p:cNvPr>
          <p:cNvSpPr>
            <a:spLocks noGrp="1"/>
          </p:cNvSpPr>
          <p:nvPr>
            <p:ph type="title"/>
          </p:nvPr>
        </p:nvSpPr>
        <p:spPr/>
        <p:txBody>
          <a:bodyPr/>
          <a:lstStyle/>
          <a:p>
            <a:r>
              <a:rPr lang="en-US" dirty="0"/>
              <a:t>In-class assignment 2</a:t>
            </a:r>
          </a:p>
        </p:txBody>
      </p:sp>
      <p:sp>
        <p:nvSpPr>
          <p:cNvPr id="3" name="Content Placeholder 2">
            <a:extLst>
              <a:ext uri="{FF2B5EF4-FFF2-40B4-BE49-F238E27FC236}">
                <a16:creationId xmlns:a16="http://schemas.microsoft.com/office/drawing/2014/main" id="{44E4DA7E-CB7C-49A1-9A2E-139D247905BC}"/>
              </a:ext>
            </a:extLst>
          </p:cNvPr>
          <p:cNvSpPr>
            <a:spLocks noGrp="1"/>
          </p:cNvSpPr>
          <p:nvPr>
            <p:ph idx="1"/>
          </p:nvPr>
        </p:nvSpPr>
        <p:spPr/>
        <p:txBody>
          <a:bodyPr/>
          <a:lstStyle/>
          <a:p>
            <a:r>
              <a:rPr lang="en-US" dirty="0"/>
              <a:t>Use the dataset women plot a scatter plot between height and weight of women (#refer example 1 from class_3_R_script)</a:t>
            </a:r>
          </a:p>
          <a:p>
            <a:r>
              <a:rPr lang="en-US" dirty="0"/>
              <a:t>Use the dataset </a:t>
            </a:r>
            <a:r>
              <a:rPr lang="en-US" dirty="0" err="1"/>
              <a:t>mtcars</a:t>
            </a:r>
            <a:r>
              <a:rPr lang="en-US" dirty="0"/>
              <a:t> and plot Boxplot of mpg split by number of cylinders (</a:t>
            </a:r>
            <a:r>
              <a:rPr lang="en-US" dirty="0" err="1"/>
              <a:t>cyl.f</a:t>
            </a:r>
            <a:r>
              <a:rPr lang="en-US" dirty="0"/>
              <a:t>) #refer example 2 from class_3_R_script</a:t>
            </a:r>
          </a:p>
          <a:p>
            <a:r>
              <a:rPr lang="en-US" dirty="0"/>
              <a:t>Bar chart for one independent variable. #Use the dataset SpiderLong.dat shared in module 3 and plot a bar of Anxiety (y-axis) for each Group (x-axis). #refer example 3 from class_3_R_script</a:t>
            </a:r>
          </a:p>
          <a:p>
            <a:r>
              <a:rPr lang="en-US" dirty="0"/>
              <a:t>For submission follow the submission template available under class_2</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0874CCB-3EFB-4683-B3F8-0B713B61D83F}"/>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F59B13A3-9646-4292-AFAF-921C6F358650}"/>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39531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BD7D-A992-4594-A4A3-238743327A2E}"/>
              </a:ext>
            </a:extLst>
          </p:cNvPr>
          <p:cNvSpPr>
            <a:spLocks noGrp="1"/>
          </p:cNvSpPr>
          <p:nvPr>
            <p:ph type="title"/>
          </p:nvPr>
        </p:nvSpPr>
        <p:spPr/>
        <p:txBody>
          <a:bodyPr/>
          <a:lstStyle/>
          <a:p>
            <a:r>
              <a:rPr lang="en-US" dirty="0"/>
              <a:t>Missing Values and Date Values</a:t>
            </a:r>
          </a:p>
        </p:txBody>
      </p:sp>
      <p:sp>
        <p:nvSpPr>
          <p:cNvPr id="3" name="Content Placeholder 2">
            <a:extLst>
              <a:ext uri="{FF2B5EF4-FFF2-40B4-BE49-F238E27FC236}">
                <a16:creationId xmlns:a16="http://schemas.microsoft.com/office/drawing/2014/main" id="{90D1B2A8-6C27-4CB0-898A-5C15990582E3}"/>
              </a:ext>
            </a:extLst>
          </p:cNvPr>
          <p:cNvSpPr>
            <a:spLocks noGrp="1"/>
          </p:cNvSpPr>
          <p:nvPr>
            <p:ph idx="1"/>
          </p:nvPr>
        </p:nvSpPr>
        <p:spPr/>
        <p:txBody>
          <a:bodyPr/>
          <a:lstStyle/>
          <a:p>
            <a:r>
              <a:rPr lang="en-US" dirty="0"/>
              <a:t>In R, missing values are represented by the symbol NA (not available)</a:t>
            </a:r>
          </a:p>
          <a:p>
            <a:r>
              <a:rPr lang="en-US" dirty="0"/>
              <a:t>Unlike programs such as SAS, R uses the same missing value symbols for character and numeric data</a:t>
            </a:r>
          </a:p>
          <a:p>
            <a:r>
              <a:rPr lang="en-US" dirty="0"/>
              <a:t>The function is.na () allows you to test for the presence of missing values</a:t>
            </a:r>
          </a:p>
          <a:p>
            <a:r>
              <a:rPr lang="en-US" dirty="0"/>
              <a:t>Dates are typically stored into R as character strings and then translated into date variables that are stored numerically</a:t>
            </a:r>
          </a:p>
          <a:p>
            <a:r>
              <a:rPr lang="en-US" dirty="0"/>
              <a:t>The function </a:t>
            </a:r>
            <a:r>
              <a:rPr lang="en-US" dirty="0" err="1"/>
              <a:t>as.Date</a:t>
            </a:r>
            <a:r>
              <a:rPr lang="en-US" dirty="0"/>
              <a:t>() is used to make this translation. The syntax is </a:t>
            </a:r>
            <a:r>
              <a:rPr lang="en-US" dirty="0" err="1"/>
              <a:t>as.Date</a:t>
            </a:r>
            <a:r>
              <a:rPr lang="en-US" dirty="0"/>
              <a:t>(x, “</a:t>
            </a:r>
            <a:r>
              <a:rPr lang="en-US" dirty="0" err="1"/>
              <a:t>input_format</a:t>
            </a:r>
            <a:r>
              <a:rPr lang="en-US" dirty="0"/>
              <a:t>”), where x is the character data and </a:t>
            </a:r>
            <a:r>
              <a:rPr lang="en-US" dirty="0" err="1"/>
              <a:t>input_format</a:t>
            </a:r>
            <a:r>
              <a:rPr lang="en-US" dirty="0"/>
              <a:t> gives the appropriate format for reading the date</a:t>
            </a:r>
          </a:p>
        </p:txBody>
      </p:sp>
      <p:sp>
        <p:nvSpPr>
          <p:cNvPr id="5" name="Slide Number Placeholder 4">
            <a:extLst>
              <a:ext uri="{FF2B5EF4-FFF2-40B4-BE49-F238E27FC236}">
                <a16:creationId xmlns:a16="http://schemas.microsoft.com/office/drawing/2014/main" id="{439A84D2-F500-4DB5-A7D0-F95B46A74002}"/>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Footer Placeholder 3">
            <a:extLst>
              <a:ext uri="{FF2B5EF4-FFF2-40B4-BE49-F238E27FC236}">
                <a16:creationId xmlns:a16="http://schemas.microsoft.com/office/drawing/2014/main" id="{B7CC92FB-7C7D-4CDF-9C98-F8FABFC6901B}"/>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1093146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97C2-DD9B-4DCA-8BE3-49881712121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38B66B3-EE83-4D15-879A-676C15FA649E}"/>
              </a:ext>
            </a:extLst>
          </p:cNvPr>
          <p:cNvSpPr>
            <a:spLocks noGrp="1"/>
          </p:cNvSpPr>
          <p:nvPr>
            <p:ph idx="1"/>
          </p:nvPr>
        </p:nvSpPr>
        <p:spPr/>
        <p:txBody>
          <a:bodyPr/>
          <a:lstStyle/>
          <a:p>
            <a:r>
              <a:rPr lang="en-US" dirty="0"/>
              <a:t>is.na() and </a:t>
            </a:r>
            <a:r>
              <a:rPr lang="en-US" dirty="0" err="1"/>
              <a:t>as.Date</a:t>
            </a:r>
            <a:r>
              <a:rPr lang="en-US" dirty="0"/>
              <a:t>()</a:t>
            </a:r>
          </a:p>
          <a:p>
            <a:r>
              <a:rPr lang="en-US" dirty="0"/>
              <a:t>The art of creating graphs</a:t>
            </a:r>
          </a:p>
          <a:p>
            <a:r>
              <a:rPr lang="en-US" dirty="0"/>
              <a:t>ggplot2 (</a:t>
            </a:r>
            <a:r>
              <a:rPr lang="en-US" dirty="0" err="1"/>
              <a:t>geoms</a:t>
            </a:r>
            <a:r>
              <a:rPr lang="en-US" dirty="0"/>
              <a:t>() and </a:t>
            </a:r>
            <a:r>
              <a:rPr lang="en-US" dirty="0" err="1"/>
              <a:t>aes</a:t>
            </a:r>
            <a:r>
              <a:rPr lang="en-US" dirty="0"/>
              <a:t>())</a:t>
            </a:r>
          </a:p>
          <a:p>
            <a:r>
              <a:rPr lang="en-US" dirty="0"/>
              <a:t>Graphs with ggplot2 </a:t>
            </a:r>
          </a:p>
          <a:p>
            <a:r>
              <a:rPr lang="en-US" dirty="0"/>
              <a:t>Scatter plot, Box plot, and bar plots</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240020F1-E345-4BE2-AED7-B536AC6BCA67}"/>
              </a:ext>
            </a:extLst>
          </p:cNvPr>
          <p:cNvSpPr>
            <a:spLocks noGrp="1"/>
          </p:cNvSpPr>
          <p:nvPr>
            <p:ph type="ftr" sz="quarter" idx="11"/>
          </p:nvPr>
        </p:nvSpPr>
        <p:spPr/>
        <p:txBody>
          <a:bodyPr/>
          <a:lstStyle/>
          <a:p>
            <a:r>
              <a:rPr lang="en-US"/>
              <a:t>FMSBA, prepared by Nabanita Talukdar, DBA</a:t>
            </a:r>
            <a:endParaRPr lang="en-US" dirty="0"/>
          </a:p>
        </p:txBody>
      </p:sp>
      <p:sp>
        <p:nvSpPr>
          <p:cNvPr id="5" name="Slide Number Placeholder 4">
            <a:extLst>
              <a:ext uri="{FF2B5EF4-FFF2-40B4-BE49-F238E27FC236}">
                <a16:creationId xmlns:a16="http://schemas.microsoft.com/office/drawing/2014/main" id="{6C9FD981-A44C-4405-9CBA-D43B93480935}"/>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14593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8D9B-B439-4028-9FBC-D925411683C1}"/>
              </a:ext>
            </a:extLst>
          </p:cNvPr>
          <p:cNvSpPr>
            <a:spLocks noGrp="1"/>
          </p:cNvSpPr>
          <p:nvPr>
            <p:ph type="title"/>
          </p:nvPr>
        </p:nvSpPr>
        <p:spPr/>
        <p:txBody>
          <a:bodyPr/>
          <a:lstStyle/>
          <a:p>
            <a:r>
              <a:rPr lang="en-US" dirty="0"/>
              <a:t>The art of presenting data</a:t>
            </a:r>
          </a:p>
        </p:txBody>
      </p:sp>
      <p:sp>
        <p:nvSpPr>
          <p:cNvPr id="3" name="Content Placeholder 2">
            <a:extLst>
              <a:ext uri="{FF2B5EF4-FFF2-40B4-BE49-F238E27FC236}">
                <a16:creationId xmlns:a16="http://schemas.microsoft.com/office/drawing/2014/main" id="{27D5D533-0FD6-4E43-883F-45523EECE016}"/>
              </a:ext>
            </a:extLst>
          </p:cNvPr>
          <p:cNvSpPr>
            <a:spLocks noGrp="1"/>
          </p:cNvSpPr>
          <p:nvPr>
            <p:ph idx="1"/>
          </p:nvPr>
        </p:nvSpPr>
        <p:spPr/>
        <p:txBody>
          <a:bodyPr>
            <a:normAutofit lnSpcReduction="10000"/>
          </a:bodyPr>
          <a:lstStyle/>
          <a:p>
            <a:r>
              <a:rPr lang="en-US" dirty="0"/>
              <a:t>Graphs should show the data</a:t>
            </a:r>
          </a:p>
          <a:p>
            <a:r>
              <a:rPr lang="en-US" dirty="0"/>
              <a:t>Induce the reader to think about the data being presented (rather than some other aspect of the graph)</a:t>
            </a:r>
          </a:p>
          <a:p>
            <a:r>
              <a:rPr lang="en-US" dirty="0"/>
              <a:t>Avoid distorting the data </a:t>
            </a:r>
          </a:p>
          <a:p>
            <a:r>
              <a:rPr lang="en-US" dirty="0"/>
              <a:t>Present many numbers with minimum ink </a:t>
            </a:r>
          </a:p>
          <a:p>
            <a:r>
              <a:rPr lang="en-US" dirty="0"/>
              <a:t>Make large datasets (assuming you have one) coherent</a:t>
            </a:r>
          </a:p>
          <a:p>
            <a:r>
              <a:rPr lang="en-US" dirty="0"/>
              <a:t>Encourage the reader to compare different pieces of data</a:t>
            </a:r>
          </a:p>
          <a:p>
            <a:r>
              <a:rPr lang="en-US" dirty="0"/>
              <a:t>Reveal data</a:t>
            </a:r>
          </a:p>
          <a:p>
            <a:pPr marL="0" indent="0">
              <a:buNone/>
            </a:pPr>
            <a:r>
              <a:rPr lang="en-US" dirty="0"/>
              <a:t>(</a:t>
            </a:r>
            <a:r>
              <a:rPr lang="en-US" sz="1200" dirty="0"/>
              <a:t>Reference- Tufte, (2001), From Andy Field’s Discovering Statistics with R</a:t>
            </a:r>
            <a:r>
              <a:rPr lang="en-US" dirty="0"/>
              <a:t>)</a:t>
            </a:r>
          </a:p>
          <a:p>
            <a:endParaRPr lang="en-US" dirty="0"/>
          </a:p>
        </p:txBody>
      </p:sp>
      <p:sp>
        <p:nvSpPr>
          <p:cNvPr id="5" name="Slide Number Placeholder 4">
            <a:extLst>
              <a:ext uri="{FF2B5EF4-FFF2-40B4-BE49-F238E27FC236}">
                <a16:creationId xmlns:a16="http://schemas.microsoft.com/office/drawing/2014/main" id="{C57E87AE-5D29-485A-AC23-97AF576ABC7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Footer Placeholder 3">
            <a:extLst>
              <a:ext uri="{FF2B5EF4-FFF2-40B4-BE49-F238E27FC236}">
                <a16:creationId xmlns:a16="http://schemas.microsoft.com/office/drawing/2014/main" id="{8E448366-BCF2-47D4-96CA-4B2F57B87DD1}"/>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69288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Is This Graph Bad?</a:t>
            </a:r>
          </a:p>
        </p:txBody>
      </p:sp>
      <p:sp>
        <p:nvSpPr>
          <p:cNvPr id="102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25" name="Object 1"/>
          <p:cNvGraphicFramePr>
            <a:graphicFrameLocks noChangeAspect="1"/>
          </p:cNvGraphicFramePr>
          <p:nvPr>
            <p:extLst>
              <p:ext uri="{D42A27DB-BD31-4B8C-83A1-F6EECF244321}">
                <p14:modId xmlns:p14="http://schemas.microsoft.com/office/powerpoint/2010/main" val="774987555"/>
              </p:ext>
            </p:extLst>
          </p:nvPr>
        </p:nvGraphicFramePr>
        <p:xfrm>
          <a:off x="1739212" y="2469634"/>
          <a:ext cx="7999768" cy="3930531"/>
        </p:xfrm>
        <a:graphic>
          <a:graphicData uri="http://schemas.openxmlformats.org/presentationml/2006/ole">
            <mc:AlternateContent xmlns:mc="http://schemas.openxmlformats.org/markup-compatibility/2006">
              <mc:Choice xmlns:v="urn:schemas-microsoft-com:vml" Requires="v">
                <p:oleObj spid="_x0000_s1039" name="Picture" r:id="rId3" imgW="2648385" imgH="2498678" progId="Word.Picture.8">
                  <p:embed/>
                </p:oleObj>
              </mc:Choice>
              <mc:Fallback>
                <p:oleObj name="Picture" r:id="rId3" imgW="2648385" imgH="2498678" progId="Word.Picture.8">
                  <p:embed/>
                  <p:pic>
                    <p:nvPicPr>
                      <p:cNvPr id="102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212" y="2469634"/>
                        <a:ext cx="7999768" cy="3930531"/>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6F8D9BF-BA08-4E19-B13A-9EE300BFDB9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TextBox 3">
            <a:extLst>
              <a:ext uri="{FF2B5EF4-FFF2-40B4-BE49-F238E27FC236}">
                <a16:creationId xmlns:a16="http://schemas.microsoft.com/office/drawing/2014/main" id="{F7CB9148-0ACA-4AD0-BA04-F0CD1360A3BE}"/>
              </a:ext>
            </a:extLst>
          </p:cNvPr>
          <p:cNvSpPr txBox="1"/>
          <p:nvPr/>
        </p:nvSpPr>
        <p:spPr>
          <a:xfrm>
            <a:off x="1036320" y="6400165"/>
            <a:ext cx="5931432" cy="369332"/>
          </a:xfrm>
          <a:prstGeom prst="rect">
            <a:avLst/>
          </a:prstGeom>
          <a:noFill/>
        </p:spPr>
        <p:txBody>
          <a:bodyPr wrap="none" rtlCol="0">
            <a:spAutoFit/>
          </a:bodyPr>
          <a:lstStyle/>
          <a:p>
            <a:r>
              <a:rPr lang="en-US" dirty="0"/>
              <a:t>Reference, Discovering Statistics Using R, Andy Field</a:t>
            </a:r>
          </a:p>
        </p:txBody>
      </p:sp>
      <p:sp>
        <p:nvSpPr>
          <p:cNvPr id="5" name="Footer Placeholder 4">
            <a:extLst>
              <a:ext uri="{FF2B5EF4-FFF2-40B4-BE49-F238E27FC236}">
                <a16:creationId xmlns:a16="http://schemas.microsoft.com/office/drawing/2014/main" id="{A8456BBD-E724-41C3-8953-884A8CF4F697}"/>
              </a:ext>
            </a:extLst>
          </p:cNvPr>
          <p:cNvSpPr>
            <a:spLocks noGrp="1"/>
          </p:cNvSpPr>
          <p:nvPr>
            <p:ph type="ftr" sz="quarter" idx="11"/>
          </p:nvPr>
        </p:nvSpPr>
        <p:spPr/>
        <p:txBody>
          <a:bodyPr/>
          <a:lstStyle/>
          <a:p>
            <a:r>
              <a:rPr lang="en-US"/>
              <a:t>FMSBA, prepared by Nabanita Talukdar, DBA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579F-125C-4932-AAB4-A4C0D9296F94}"/>
              </a:ext>
            </a:extLst>
          </p:cNvPr>
          <p:cNvSpPr>
            <a:spLocks noGrp="1"/>
          </p:cNvSpPr>
          <p:nvPr>
            <p:ph type="title"/>
          </p:nvPr>
        </p:nvSpPr>
        <p:spPr/>
        <p:txBody>
          <a:bodyPr/>
          <a:lstStyle/>
          <a:p>
            <a:r>
              <a:rPr lang="en-US" dirty="0"/>
              <a:t>Why is this Graph Better?</a:t>
            </a:r>
          </a:p>
        </p:txBody>
      </p:sp>
      <p:sp>
        <p:nvSpPr>
          <p:cNvPr id="14" name="Content Placeholder 13">
            <a:extLst>
              <a:ext uri="{FF2B5EF4-FFF2-40B4-BE49-F238E27FC236}">
                <a16:creationId xmlns:a16="http://schemas.microsoft.com/office/drawing/2014/main" id="{5D3C6C2E-2526-43E7-8BA6-0CC1D17BF743}"/>
              </a:ext>
            </a:extLst>
          </p:cNvPr>
          <p:cNvSpPr>
            <a:spLocks noGrp="1"/>
          </p:cNvSpPr>
          <p:nvPr>
            <p:ph sz="quarter" idx="4"/>
          </p:nvPr>
        </p:nvSpPr>
        <p:spPr/>
        <p:txBody>
          <a:bodyPr>
            <a:normAutofit/>
          </a:bodyPr>
          <a:lstStyle/>
          <a:p>
            <a:r>
              <a:rPr lang="en-US" sz="1400" dirty="0"/>
              <a:t>A 2-D plot</a:t>
            </a:r>
          </a:p>
          <a:p>
            <a:r>
              <a:rPr lang="en-US" sz="1400" dirty="0"/>
              <a:t>The y-axis has a more informative label-We now know that it was the number of obsessive thoughts or actions per day that was being measured</a:t>
            </a:r>
          </a:p>
          <a:p>
            <a:r>
              <a:rPr lang="en-US" sz="1400" dirty="0"/>
              <a:t>Distractions-There are fewer distractions such as patterns and cylindrical bars</a:t>
            </a:r>
          </a:p>
        </p:txBody>
      </p:sp>
      <p:sp>
        <p:nvSpPr>
          <p:cNvPr id="4" name="Slide Number Placeholder 3">
            <a:extLst>
              <a:ext uri="{FF2B5EF4-FFF2-40B4-BE49-F238E27FC236}">
                <a16:creationId xmlns:a16="http://schemas.microsoft.com/office/drawing/2014/main" id="{2FBB7C67-7CCE-4711-82A9-8339F57F024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5">
            <a:extLst>
              <a:ext uri="{FF2B5EF4-FFF2-40B4-BE49-F238E27FC236}">
                <a16:creationId xmlns:a16="http://schemas.microsoft.com/office/drawing/2014/main" id="{C1F45B60-E260-4764-AE16-DB6D3DFC5BE3}"/>
              </a:ext>
            </a:extLst>
          </p:cNvPr>
          <p:cNvPicPr>
            <a:picLocks noChangeAspect="1"/>
          </p:cNvPicPr>
          <p:nvPr/>
        </p:nvPicPr>
        <p:blipFill>
          <a:blip r:embed="rId2"/>
          <a:stretch>
            <a:fillRect/>
          </a:stretch>
        </p:blipFill>
        <p:spPr>
          <a:xfrm>
            <a:off x="972073" y="2368632"/>
            <a:ext cx="4514327" cy="4071307"/>
          </a:xfrm>
          <a:prstGeom prst="rect">
            <a:avLst/>
          </a:prstGeom>
        </p:spPr>
      </p:pic>
      <p:sp>
        <p:nvSpPr>
          <p:cNvPr id="8" name="Rectangle 7">
            <a:extLst>
              <a:ext uri="{FF2B5EF4-FFF2-40B4-BE49-F238E27FC236}">
                <a16:creationId xmlns:a16="http://schemas.microsoft.com/office/drawing/2014/main" id="{F2B489BD-3EC6-4B75-8286-515A4DD444E1}"/>
              </a:ext>
            </a:extLst>
          </p:cNvPr>
          <p:cNvSpPr/>
          <p:nvPr/>
        </p:nvSpPr>
        <p:spPr>
          <a:xfrm>
            <a:off x="5029200" y="6285272"/>
            <a:ext cx="6745236" cy="276999"/>
          </a:xfrm>
          <a:prstGeom prst="rect">
            <a:avLst/>
          </a:prstGeom>
        </p:spPr>
        <p:txBody>
          <a:bodyPr wrap="square">
            <a:spAutoFit/>
          </a:bodyPr>
          <a:lstStyle/>
          <a:p>
            <a:r>
              <a:rPr lang="en-US" sz="1200" dirty="0"/>
              <a:t>Reference, Discovering Statistics Using R, Andy Field</a:t>
            </a:r>
          </a:p>
        </p:txBody>
      </p:sp>
      <p:sp>
        <p:nvSpPr>
          <p:cNvPr id="3" name="Footer Placeholder 2">
            <a:extLst>
              <a:ext uri="{FF2B5EF4-FFF2-40B4-BE49-F238E27FC236}">
                <a16:creationId xmlns:a16="http://schemas.microsoft.com/office/drawing/2014/main" id="{46ADAF58-AEEC-4B4B-8EF6-05E9777A5C0A}"/>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388332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CC4F1A0-3DAB-4FD2-9E2C-F3B595C0413C}"/>
              </a:ext>
            </a:extLst>
          </p:cNvPr>
          <p:cNvSpPr>
            <a:spLocks noGrp="1"/>
          </p:cNvSpPr>
          <p:nvPr>
            <p:ph type="title"/>
          </p:nvPr>
        </p:nvSpPr>
        <p:spPr/>
        <p:txBody>
          <a:bodyPr/>
          <a:lstStyle/>
          <a:p>
            <a:r>
              <a:rPr lang="en-GB" dirty="0"/>
              <a:t>Deceiving the Reader</a:t>
            </a:r>
            <a:endParaRPr lang="en-US" dirty="0"/>
          </a:p>
        </p:txBody>
      </p:sp>
      <p:sp>
        <p:nvSpPr>
          <p:cNvPr id="7" name="Slide Number Placeholder 6">
            <a:extLst>
              <a:ext uri="{FF2B5EF4-FFF2-40B4-BE49-F238E27FC236}">
                <a16:creationId xmlns:a16="http://schemas.microsoft.com/office/drawing/2014/main" id="{1CEBDF20-BC3C-4045-8C12-CA7EA466FB69}"/>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1" name="Picture 10" descr="Macintosh HD:Users:andyfield:Documents:Academic:Books:Discovering Statistics:DSU R:DSU R I:DSUR I Screenshots:Cheese 12.png">
            <a:extLst>
              <a:ext uri="{FF2B5EF4-FFF2-40B4-BE49-F238E27FC236}">
                <a16:creationId xmlns:a16="http://schemas.microsoft.com/office/drawing/2014/main" id="{59D89E56-E60E-466D-A3C9-A2CB47FCADB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263" y="2427828"/>
            <a:ext cx="3733800" cy="3733800"/>
          </a:xfrm>
          <a:prstGeom prst="rect">
            <a:avLst/>
          </a:prstGeom>
          <a:noFill/>
          <a:ln>
            <a:noFill/>
          </a:ln>
        </p:spPr>
      </p:pic>
      <p:pic>
        <p:nvPicPr>
          <p:cNvPr id="12" name="Picture 11" descr="Macintosh HD:Users:andyfield:Documents:Academic:Books:Discovering Statistics:DSU R:DSU R I:DSUR I Screenshots:Cheese 50.png">
            <a:extLst>
              <a:ext uri="{FF2B5EF4-FFF2-40B4-BE49-F238E27FC236}">
                <a16:creationId xmlns:a16="http://schemas.microsoft.com/office/drawing/2014/main" id="{BEAE112E-487A-433D-87D7-BB94312E6A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0860" y="2427828"/>
            <a:ext cx="3733800" cy="3733800"/>
          </a:xfrm>
          <a:prstGeom prst="rect">
            <a:avLst/>
          </a:prstGeom>
          <a:noFill/>
          <a:ln>
            <a:noFill/>
          </a:ln>
        </p:spPr>
      </p:pic>
      <p:sp>
        <p:nvSpPr>
          <p:cNvPr id="13" name="Rectangle 12">
            <a:extLst>
              <a:ext uri="{FF2B5EF4-FFF2-40B4-BE49-F238E27FC236}">
                <a16:creationId xmlns:a16="http://schemas.microsoft.com/office/drawing/2014/main" id="{7813F7AC-1AFB-4852-8CAC-0C77247817D4}"/>
              </a:ext>
            </a:extLst>
          </p:cNvPr>
          <p:cNvSpPr/>
          <p:nvPr/>
        </p:nvSpPr>
        <p:spPr>
          <a:xfrm>
            <a:off x="1007391" y="6195096"/>
            <a:ext cx="3126177" cy="369332"/>
          </a:xfrm>
          <a:prstGeom prst="rect">
            <a:avLst/>
          </a:prstGeom>
        </p:spPr>
        <p:txBody>
          <a:bodyPr wrap="none">
            <a:spAutoFit/>
          </a:bodyPr>
          <a:lstStyle/>
          <a:p>
            <a:r>
              <a:rPr lang="en-GB" b="1" dirty="0"/>
              <a:t>Two graphs about cheese</a:t>
            </a:r>
            <a:r>
              <a:rPr lang="en-GB" dirty="0"/>
              <a:t> </a:t>
            </a:r>
            <a:endParaRPr lang="en-US" dirty="0"/>
          </a:p>
        </p:txBody>
      </p:sp>
      <p:sp>
        <p:nvSpPr>
          <p:cNvPr id="14" name="TextBox 13">
            <a:extLst>
              <a:ext uri="{FF2B5EF4-FFF2-40B4-BE49-F238E27FC236}">
                <a16:creationId xmlns:a16="http://schemas.microsoft.com/office/drawing/2014/main" id="{0F899EF1-FE66-4459-942D-D260B107F5CE}"/>
              </a:ext>
            </a:extLst>
          </p:cNvPr>
          <p:cNvSpPr txBox="1"/>
          <p:nvPr/>
        </p:nvSpPr>
        <p:spPr>
          <a:xfrm>
            <a:off x="5350929" y="6320378"/>
            <a:ext cx="4014240" cy="276999"/>
          </a:xfrm>
          <a:prstGeom prst="rect">
            <a:avLst/>
          </a:prstGeom>
          <a:noFill/>
        </p:spPr>
        <p:txBody>
          <a:bodyPr wrap="none" rtlCol="0">
            <a:spAutoFit/>
          </a:bodyPr>
          <a:lstStyle/>
          <a:p>
            <a:pPr lvl="0"/>
            <a:r>
              <a:rPr lang="en-US" sz="1200" dirty="0">
                <a:solidFill>
                  <a:prstClr val="black"/>
                </a:solidFill>
              </a:rPr>
              <a:t>Reference, Discovering Statistics Using R, Andy Field</a:t>
            </a:r>
          </a:p>
        </p:txBody>
      </p:sp>
      <p:sp>
        <p:nvSpPr>
          <p:cNvPr id="2" name="Footer Placeholder 1">
            <a:extLst>
              <a:ext uri="{FF2B5EF4-FFF2-40B4-BE49-F238E27FC236}">
                <a16:creationId xmlns:a16="http://schemas.microsoft.com/office/drawing/2014/main" id="{5E21141E-133F-4A14-A4ED-682F2DA8BB64}"/>
              </a:ext>
            </a:extLst>
          </p:cNvPr>
          <p:cNvSpPr>
            <a:spLocks noGrp="1"/>
          </p:cNvSpPr>
          <p:nvPr>
            <p:ph type="ftr" sz="quarter" idx="11"/>
          </p:nvPr>
        </p:nvSpPr>
        <p:spPr>
          <a:xfrm>
            <a:off x="426639" y="6597377"/>
            <a:ext cx="3859795" cy="304801"/>
          </a:xfrm>
        </p:spPr>
        <p:txBody>
          <a:bodyPr/>
          <a:lstStyle/>
          <a:p>
            <a:r>
              <a:rPr lang="en-US" dirty="0"/>
              <a:t>FMSBA, prepared by Nabanita Talukdar, DBA</a:t>
            </a:r>
          </a:p>
        </p:txBody>
      </p:sp>
    </p:spTree>
    <p:extLst>
      <p:ext uri="{BB962C8B-B14F-4D97-AF65-F5344CB8AC3E}">
        <p14:creationId xmlns:p14="http://schemas.microsoft.com/office/powerpoint/2010/main" val="365577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EE15-023E-4F63-9860-7D63BD905749}"/>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68142326-3E6D-4EDF-8D47-C56C7042EE19}"/>
              </a:ext>
            </a:extLst>
          </p:cNvPr>
          <p:cNvSpPr>
            <a:spLocks noGrp="1"/>
          </p:cNvSpPr>
          <p:nvPr>
            <p:ph idx="1"/>
          </p:nvPr>
        </p:nvSpPr>
        <p:spPr/>
        <p:txBody>
          <a:bodyPr/>
          <a:lstStyle/>
          <a:p>
            <a:r>
              <a:rPr lang="en-US" dirty="0"/>
              <a:t>R has accumulated three different plotting systems-base graphics, lattice, ggplot2</a:t>
            </a:r>
          </a:p>
          <a:p>
            <a:r>
              <a:rPr lang="en-US" dirty="0"/>
              <a:t>ggplot2 is the most versatile tool and you can do everything you want in ggplot2</a:t>
            </a:r>
          </a:p>
          <a:p>
            <a:r>
              <a:rPr lang="en-US" dirty="0"/>
              <a:t>The finished plot is made of layers, each layer contains some geometric elements (such as bars, points, lines, text known as </a:t>
            </a:r>
            <a:r>
              <a:rPr lang="en-US" dirty="0" err="1"/>
              <a:t>geom</a:t>
            </a:r>
            <a:endParaRPr lang="en-US" dirty="0"/>
          </a:p>
          <a:p>
            <a:r>
              <a:rPr lang="en-US" dirty="0"/>
              <a:t>The appearance and location of these </a:t>
            </a:r>
            <a:r>
              <a:rPr lang="en-US" dirty="0" err="1"/>
              <a:t>geoms</a:t>
            </a:r>
            <a:r>
              <a:rPr lang="en-US" dirty="0"/>
              <a:t> (e.g., size, color, shape used) is controlled by aesthetic properties </a:t>
            </a:r>
            <a:r>
              <a:rPr lang="en-US" dirty="0" err="1"/>
              <a:t>aes</a:t>
            </a:r>
            <a:r>
              <a:rPr lang="en-US" dirty="0"/>
              <a:t>()</a:t>
            </a:r>
          </a:p>
        </p:txBody>
      </p:sp>
      <p:sp>
        <p:nvSpPr>
          <p:cNvPr id="5" name="Slide Number Placeholder 4">
            <a:extLst>
              <a:ext uri="{FF2B5EF4-FFF2-40B4-BE49-F238E27FC236}">
                <a16:creationId xmlns:a16="http://schemas.microsoft.com/office/drawing/2014/main" id="{326E08B5-608A-4916-9BA9-E5C11263138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Footer Placeholder 3">
            <a:extLst>
              <a:ext uri="{FF2B5EF4-FFF2-40B4-BE49-F238E27FC236}">
                <a16:creationId xmlns:a16="http://schemas.microsoft.com/office/drawing/2014/main" id="{E8601385-C01E-4794-A4D1-270AF98CDF61}"/>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307258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E5EF-D46A-4B97-96AE-74B119940B4E}"/>
              </a:ext>
            </a:extLst>
          </p:cNvPr>
          <p:cNvSpPr>
            <a:spLocks noGrp="1"/>
          </p:cNvSpPr>
          <p:nvPr>
            <p:ph type="title"/>
          </p:nvPr>
        </p:nvSpPr>
        <p:spPr/>
        <p:txBody>
          <a:bodyPr/>
          <a:lstStyle/>
          <a:p>
            <a:r>
              <a:rPr lang="en-US" dirty="0"/>
              <a:t>ggplot2</a:t>
            </a:r>
          </a:p>
        </p:txBody>
      </p:sp>
      <p:sp>
        <p:nvSpPr>
          <p:cNvPr id="4" name="Slide Number Placeholder 3">
            <a:extLst>
              <a:ext uri="{FF2B5EF4-FFF2-40B4-BE49-F238E27FC236}">
                <a16:creationId xmlns:a16="http://schemas.microsoft.com/office/drawing/2014/main" id="{32B6C706-6481-4296-BB2E-C8688AC77E35}"/>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a:extLst>
              <a:ext uri="{FF2B5EF4-FFF2-40B4-BE49-F238E27FC236}">
                <a16:creationId xmlns:a16="http://schemas.microsoft.com/office/drawing/2014/main" id="{48154C89-CF26-4EE9-BEC3-91DE85264A6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8245" y="2116294"/>
            <a:ext cx="4347369" cy="4248472"/>
          </a:xfrm>
          <a:prstGeom prst="rect">
            <a:avLst/>
          </a:prstGeom>
        </p:spPr>
      </p:pic>
      <p:sp>
        <p:nvSpPr>
          <p:cNvPr id="6" name="Rectangle 5">
            <a:extLst>
              <a:ext uri="{FF2B5EF4-FFF2-40B4-BE49-F238E27FC236}">
                <a16:creationId xmlns:a16="http://schemas.microsoft.com/office/drawing/2014/main" id="{402F06D5-8AC1-4805-BF8E-309733BBCAEF}"/>
              </a:ext>
            </a:extLst>
          </p:cNvPr>
          <p:cNvSpPr/>
          <p:nvPr/>
        </p:nvSpPr>
        <p:spPr>
          <a:xfrm>
            <a:off x="5633243" y="4311650"/>
            <a:ext cx="4456669" cy="369332"/>
          </a:xfrm>
          <a:prstGeom prst="rect">
            <a:avLst/>
          </a:prstGeom>
        </p:spPr>
        <p:txBody>
          <a:bodyPr wrap="none">
            <a:spAutoFit/>
          </a:bodyPr>
          <a:lstStyle/>
          <a:p>
            <a:r>
              <a:rPr lang="en-GB" b="1" dirty="0"/>
              <a:t>In </a:t>
            </a:r>
            <a:r>
              <a:rPr lang="en-GB" b="1" i="1" dirty="0"/>
              <a:t>ggplot2</a:t>
            </a:r>
            <a:r>
              <a:rPr lang="en-GB" b="1" dirty="0"/>
              <a:t> a plot is made up of layers.</a:t>
            </a:r>
            <a:r>
              <a:rPr lang="en-GB" dirty="0"/>
              <a:t> </a:t>
            </a:r>
            <a:endParaRPr lang="en-US" dirty="0"/>
          </a:p>
        </p:txBody>
      </p:sp>
      <p:sp>
        <p:nvSpPr>
          <p:cNvPr id="7" name="Rectangle 6">
            <a:extLst>
              <a:ext uri="{FF2B5EF4-FFF2-40B4-BE49-F238E27FC236}">
                <a16:creationId xmlns:a16="http://schemas.microsoft.com/office/drawing/2014/main" id="{17BA51D0-DD82-4B75-BAF0-4F83AB773EA0}"/>
              </a:ext>
            </a:extLst>
          </p:cNvPr>
          <p:cNvSpPr/>
          <p:nvPr/>
        </p:nvSpPr>
        <p:spPr>
          <a:xfrm>
            <a:off x="5105614" y="5699666"/>
            <a:ext cx="4637808" cy="307777"/>
          </a:xfrm>
          <a:prstGeom prst="rect">
            <a:avLst/>
          </a:prstGeom>
        </p:spPr>
        <p:txBody>
          <a:bodyPr wrap="none">
            <a:spAutoFit/>
          </a:bodyPr>
          <a:lstStyle/>
          <a:p>
            <a:pPr lvl="0"/>
            <a:r>
              <a:rPr lang="en-US" sz="1400" dirty="0">
                <a:solidFill>
                  <a:prstClr val="black"/>
                </a:solidFill>
              </a:rPr>
              <a:t>Reference, Discovering Statistics Using R, Andy Field</a:t>
            </a:r>
          </a:p>
        </p:txBody>
      </p:sp>
      <p:sp>
        <p:nvSpPr>
          <p:cNvPr id="3" name="Footer Placeholder 2">
            <a:extLst>
              <a:ext uri="{FF2B5EF4-FFF2-40B4-BE49-F238E27FC236}">
                <a16:creationId xmlns:a16="http://schemas.microsoft.com/office/drawing/2014/main" id="{8034892E-A8B4-478F-850B-42B5F591EBDA}"/>
              </a:ext>
            </a:extLst>
          </p:cNvPr>
          <p:cNvSpPr>
            <a:spLocks noGrp="1"/>
          </p:cNvSpPr>
          <p:nvPr>
            <p:ph type="ftr" sz="quarter" idx="11"/>
          </p:nvPr>
        </p:nvSpPr>
        <p:spPr/>
        <p:txBody>
          <a:bodyPr/>
          <a:lstStyle/>
          <a:p>
            <a:r>
              <a:rPr lang="en-US"/>
              <a:t>FMSBA, prepared by Nabanita Talukdar, DBA</a:t>
            </a:r>
            <a:endParaRPr lang="en-US" dirty="0"/>
          </a:p>
        </p:txBody>
      </p:sp>
    </p:spTree>
    <p:extLst>
      <p:ext uri="{BB962C8B-B14F-4D97-AF65-F5344CB8AC3E}">
        <p14:creationId xmlns:p14="http://schemas.microsoft.com/office/powerpoint/2010/main" val="2164567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2527</Words>
  <Application>Microsoft Office PowerPoint</Application>
  <PresentationFormat>Widescreen</PresentationFormat>
  <Paragraphs>411</Paragraphs>
  <Slides>30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Calibri</vt:lpstr>
      <vt:lpstr>Century Gothic</vt:lpstr>
      <vt:lpstr>Wingdings 3</vt:lpstr>
      <vt:lpstr>Ion Boardroom</vt:lpstr>
      <vt:lpstr>Picture</vt:lpstr>
      <vt:lpstr>Data science R-DAT 5302 FMSBA</vt:lpstr>
      <vt:lpstr>Learning objectives</vt:lpstr>
      <vt:lpstr>Missing Values and Date Values</vt:lpstr>
      <vt:lpstr>The art of presenting data</vt:lpstr>
      <vt:lpstr>Why Is This Graph Bad?</vt:lpstr>
      <vt:lpstr>Why is this Graph Better?</vt:lpstr>
      <vt:lpstr>Deceiving the Reader</vt:lpstr>
      <vt:lpstr>ggplot2</vt:lpstr>
      <vt:lpstr>ggplot2</vt:lpstr>
      <vt:lpstr>The anatomy of a graph</vt:lpstr>
      <vt:lpstr>Geometric objects (geoms)</vt:lpstr>
      <vt:lpstr>Aesthetic properties associated with some commonly used geoms</vt:lpstr>
      <vt:lpstr>Aesthetic properties associated with some commonly used geoms</vt:lpstr>
      <vt:lpstr>Aesthetic properties associated with commonly used geoms</vt:lpstr>
      <vt:lpstr>The anatomy of the ggplot () function</vt:lpstr>
      <vt:lpstr>Graphing the relationship between narcissism and the profile rating</vt:lpstr>
      <vt:lpstr>Scatterplot</vt:lpstr>
      <vt:lpstr>Scatter Plot</vt:lpstr>
      <vt:lpstr>Boxplots (box-whisker diagrams)</vt:lpstr>
      <vt:lpstr>Boxplot</vt:lpstr>
      <vt:lpstr>Bar charts and error bars</vt:lpstr>
      <vt:lpstr>Bar charts for one independent variable</vt:lpstr>
      <vt:lpstr>Bar chart for one independent variable</vt:lpstr>
      <vt:lpstr>Bar chart for one independent variable</vt:lpstr>
      <vt:lpstr>Bar charts for one independent variable</vt:lpstr>
      <vt:lpstr>Bar chart for two independent variables</vt:lpstr>
      <vt:lpstr>Bar chart for two independent variables</vt:lpstr>
      <vt:lpstr>Using stat_summary () to create graphs</vt:lpstr>
      <vt:lpstr>In-class assignment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R-DAT 5302 FMSBA</dc:title>
  <dc:creator>Nabanita Talukdar</dc:creator>
  <cp:lastModifiedBy>Nabanita Talukdar</cp:lastModifiedBy>
  <cp:revision>31</cp:revision>
  <dcterms:created xsi:type="dcterms:W3CDTF">2019-10-17T19:17:31Z</dcterms:created>
  <dcterms:modified xsi:type="dcterms:W3CDTF">2019-10-24T01:53:12Z</dcterms:modified>
</cp:coreProperties>
</file>