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5" r:id="rId5"/>
    <p:sldId id="264" r:id="rId6"/>
    <p:sldId id="266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">
          <p15:clr>
            <a:srgbClr val="A4A3A4"/>
          </p15:clr>
        </p15:guide>
        <p15:guide id="2" orient="horz" pos="1294">
          <p15:clr>
            <a:srgbClr val="A4A3A4"/>
          </p15:clr>
        </p15:guide>
        <p15:guide id="3" orient="horz" pos="3745">
          <p15:clr>
            <a:srgbClr val="A4A3A4"/>
          </p15:clr>
        </p15:guide>
        <p15:guide id="4" orient="horz" pos="3980">
          <p15:clr>
            <a:srgbClr val="A4A3A4"/>
          </p15:clr>
        </p15:guide>
        <p15:guide id="5" orient="horz" pos="1052">
          <p15:clr>
            <a:srgbClr val="A4A3A4"/>
          </p15:clr>
        </p15:guide>
        <p15:guide id="6" orient="horz" pos="1741">
          <p15:clr>
            <a:srgbClr val="A4A3A4"/>
          </p15:clr>
        </p15:guide>
        <p15:guide id="7" orient="horz" pos="4183">
          <p15:clr>
            <a:srgbClr val="A4A3A4"/>
          </p15:clr>
        </p15:guide>
        <p15:guide id="8" orient="horz" pos="566">
          <p15:clr>
            <a:srgbClr val="A4A3A4"/>
          </p15:clr>
        </p15:guide>
        <p15:guide id="9" orient="horz" pos="2808">
          <p15:clr>
            <a:srgbClr val="A4A3A4"/>
          </p15:clr>
        </p15:guide>
        <p15:guide id="10" pos="2880">
          <p15:clr>
            <a:srgbClr val="A4A3A4"/>
          </p15:clr>
        </p15:guide>
        <p15:guide id="11" pos="363">
          <p15:clr>
            <a:srgbClr val="A4A3A4"/>
          </p15:clr>
        </p15:guide>
        <p15:guide id="12" pos="5396">
          <p15:clr>
            <a:srgbClr val="A4A3A4"/>
          </p15:clr>
        </p15:guide>
        <p15:guide id="13" pos="282">
          <p15:clr>
            <a:srgbClr val="A4A3A4"/>
          </p15:clr>
        </p15:guide>
        <p15:guide id="14" pos="3784">
          <p15:clr>
            <a:srgbClr val="A4A3A4"/>
          </p15:clr>
        </p15:guide>
        <p15:guide id="15" pos="3736">
          <p15:clr>
            <a:srgbClr val="A4A3A4"/>
          </p15:clr>
        </p15:guide>
        <p15:guide id="16" pos="2179">
          <p15:clr>
            <a:srgbClr val="A4A3A4"/>
          </p15:clr>
        </p15:guide>
        <p15:guide id="17" pos="5464">
          <p15:clr>
            <a:srgbClr val="A4A3A4"/>
          </p15:clr>
        </p15:guide>
        <p15:guide id="18" pos="38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1E32"/>
    <a:srgbClr val="FFFFFF"/>
    <a:srgbClr val="C75B12"/>
    <a:srgbClr val="E17000"/>
    <a:srgbClr val="5B8F22"/>
    <a:srgbClr val="D2C295"/>
    <a:srgbClr val="A79E70"/>
    <a:srgbClr val="4D4F53"/>
    <a:srgbClr val="0099CC"/>
    <a:srgbClr val="69B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 showGuides="1">
      <p:cViewPr varScale="1">
        <p:scale>
          <a:sx n="154" d="100"/>
          <a:sy n="154" d="100"/>
        </p:scale>
        <p:origin x="342" y="138"/>
      </p:cViewPr>
      <p:guideLst>
        <p:guide orient="horz" pos="326"/>
        <p:guide orient="horz" pos="1294"/>
        <p:guide orient="horz" pos="3745"/>
        <p:guide orient="horz" pos="3980"/>
        <p:guide orient="horz" pos="1052"/>
        <p:guide orient="horz" pos="1741"/>
        <p:guide orient="horz" pos="4183"/>
        <p:guide orient="horz" pos="566"/>
        <p:guide orient="horz" pos="2808"/>
        <p:guide pos="2880"/>
        <p:guide pos="363"/>
        <p:guide pos="5396"/>
        <p:guide pos="282"/>
        <p:guide pos="3784"/>
        <p:guide pos="3736"/>
        <p:guide pos="2179"/>
        <p:guide pos="5464"/>
        <p:guide pos="38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BF33E-D9A7-42CC-B598-9AD8356CBB5A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AAB5D-0CC4-45A8-B4B6-0B8B738A4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53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70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434" y="6196867"/>
            <a:ext cx="2275566" cy="661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195"/>
            <a:ext cx="1973584" cy="717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213" y="536575"/>
            <a:ext cx="8008937" cy="2246313"/>
          </a:xfrm>
        </p:spPr>
        <p:txBody>
          <a:bodyPr anchor="b" anchorCtr="0">
            <a:noAutofit/>
          </a:bodyPr>
          <a:lstStyle>
            <a:lvl1pPr>
              <a:defRPr sz="43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213" y="3646170"/>
            <a:ext cx="7989887" cy="2187702"/>
          </a:xfrm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57213" y="2755011"/>
            <a:ext cx="8008937" cy="63588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CA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500"/>
            <a:ext cx="9158400" cy="68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5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810895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 b="0"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388620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1" name="Content Placeholder 15"/>
          <p:cNvSpPr>
            <a:spLocks noGrp="1"/>
          </p:cNvSpPr>
          <p:nvPr>
            <p:ph sz="quarter" idx="15"/>
          </p:nvPr>
        </p:nvSpPr>
        <p:spPr>
          <a:xfrm>
            <a:off x="4648200" y="1252729"/>
            <a:ext cx="388620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46488" y="1252728"/>
            <a:ext cx="2442340" cy="2481072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646488" y="3886200"/>
            <a:ext cx="2442340" cy="243205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242954" y="1243584"/>
            <a:ext cx="2442340" cy="5065522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57200" y="1243584"/>
            <a:ext cx="3013075" cy="5065522"/>
          </a:xfrm>
        </p:spPr>
        <p:txBody>
          <a:bodyPr/>
          <a:lstStyle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964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5"/>
          </p:nvPr>
        </p:nvSpPr>
        <p:spPr>
          <a:xfrm>
            <a:off x="6007100" y="1243584"/>
            <a:ext cx="2667000" cy="506552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57200" y="1243584"/>
            <a:ext cx="5484812" cy="5065522"/>
          </a:xfrm>
        </p:spPr>
        <p:txBody>
          <a:bodyPr/>
          <a:lstStyle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547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lIns="432000"/>
          <a:lstStyle>
            <a:lvl1pPr>
              <a:defRPr b="1" baseline="0">
                <a:solidFill>
                  <a:srgbClr val="FF0000"/>
                </a:solidFill>
              </a:defRPr>
            </a:lvl1pPr>
          </a:lstStyle>
          <a:p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***INSTRUCTIONS ON HOW TO APPLY IMAGE MASKING TO SLIDE LAYOUT***</a:t>
            </a:r>
            <a:br>
              <a:rPr lang="en-CA" dirty="0"/>
            </a:br>
            <a:r>
              <a:rPr lang="en-CA" dirty="0"/>
              <a:t>STEP 1: Click icon to insert image</a:t>
            </a:r>
            <a:br>
              <a:rPr lang="en-CA" dirty="0"/>
            </a:br>
            <a:r>
              <a:rPr lang="en-CA" dirty="0"/>
              <a:t>STEP 2: Once image is inserted, right-click image, and choose ‘Send to Back’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69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22" y="129091"/>
            <a:ext cx="8103570" cy="753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3584"/>
            <a:ext cx="8109919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6150" y="6318251"/>
            <a:ext cx="318932" cy="539750"/>
          </a:xfrm>
          <a:prstGeom prst="rect">
            <a:avLst/>
          </a:prstGeom>
        </p:spPr>
        <p:txBody>
          <a:bodyPr vert="horz" lIns="72000" tIns="57600" rIns="72000" bIns="45720" rtlCol="0" anchor="ctr"/>
          <a:lstStyle>
            <a:lvl1pPr algn="l">
              <a:defRPr sz="11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4" r:id="rId3"/>
    <p:sldLayoutId id="2147483671" r:id="rId4"/>
    <p:sldLayoutId id="2147483672" r:id="rId5"/>
    <p:sldLayoutId id="2147483673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Font typeface="Arial" pitchFamily="34" charset="0"/>
        <a:buNone/>
        <a:defRPr sz="2400" b="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3838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bg2"/>
        </a:buClr>
        <a:buSzPct val="120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905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3838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77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2D15D7DD-FE35-4D31-80B3-FFBEF3552D58}"/>
              </a:ext>
            </a:extLst>
          </p:cNvPr>
          <p:cNvGrpSpPr/>
          <p:nvPr/>
        </p:nvGrpSpPr>
        <p:grpSpPr>
          <a:xfrm>
            <a:off x="0" y="1256493"/>
            <a:ext cx="9144000" cy="1233559"/>
            <a:chOff x="0" y="1256493"/>
            <a:chExt cx="9144000" cy="123355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7F477AC-FF6E-45A4-9021-004EFB132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0" y="1256493"/>
              <a:ext cx="9144000" cy="1233559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D88F61A-B3FD-4E38-99E0-50D91B786A5D}"/>
                </a:ext>
              </a:extLst>
            </p:cNvPr>
            <p:cNvSpPr txBox="1"/>
            <p:nvPr/>
          </p:nvSpPr>
          <p:spPr>
            <a:xfrm>
              <a:off x="38063" y="1814056"/>
              <a:ext cx="5116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Source</a:t>
              </a:r>
              <a:endParaRPr lang="zh-CN" altLang="en-US" sz="8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EE6BD8F-7E79-4D64-87EF-E0884C07016D}"/>
                </a:ext>
              </a:extLst>
            </p:cNvPr>
            <p:cNvSpPr txBox="1"/>
            <p:nvPr/>
          </p:nvSpPr>
          <p:spPr>
            <a:xfrm>
              <a:off x="962181" y="1691030"/>
              <a:ext cx="8499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CRL0, 290.0m</a:t>
              </a:r>
              <a:endParaRPr lang="zh-CN" altLang="en-US" sz="8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F0AFB17-AC5C-43D3-BF66-EFBF6DB40E2D}"/>
                </a:ext>
              </a:extLst>
            </p:cNvPr>
            <p:cNvSpPr txBox="1"/>
            <p:nvPr/>
          </p:nvSpPr>
          <p:spPr>
            <a:xfrm>
              <a:off x="2605153" y="2228182"/>
              <a:ext cx="92668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HHLM3, 295.5m</a:t>
              </a:r>
              <a:endParaRPr lang="zh-CN" altLang="en-US" sz="8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92DE012-70BA-4404-8D10-89F6315044D6}"/>
                </a:ext>
              </a:extLst>
            </p:cNvPr>
            <p:cNvSpPr txBox="1"/>
            <p:nvPr/>
          </p:nvSpPr>
          <p:spPr>
            <a:xfrm>
              <a:off x="1752468" y="2157751"/>
              <a:ext cx="92668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HHLM1, 295.0m</a:t>
              </a:r>
              <a:endParaRPr lang="zh-CN" altLang="en-US" sz="8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82E9F63-7F9F-4E34-B3F2-44A8BD62916B}"/>
                </a:ext>
              </a:extLst>
            </p:cNvPr>
            <p:cNvSpPr txBox="1"/>
            <p:nvPr/>
          </p:nvSpPr>
          <p:spPr>
            <a:xfrm>
              <a:off x="2774275" y="1604442"/>
              <a:ext cx="100441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HHLM4, 295.68m</a:t>
              </a:r>
              <a:endParaRPr lang="zh-CN" altLang="en-US" sz="8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B34CD42-A233-446F-90E1-B422BBF40B2B}"/>
                </a:ext>
              </a:extLst>
            </p:cNvPr>
            <p:cNvSpPr txBox="1"/>
            <p:nvPr/>
          </p:nvSpPr>
          <p:spPr>
            <a:xfrm>
              <a:off x="1799746" y="1530682"/>
              <a:ext cx="100441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HHLM2, 295.18m</a:t>
              </a:r>
              <a:endParaRPr lang="zh-CN" altLang="en-US" sz="8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FA83394-5C09-4973-9046-356B7EF0B681}"/>
                </a:ext>
              </a:extLst>
            </p:cNvPr>
            <p:cNvSpPr txBox="1"/>
            <p:nvPr/>
          </p:nvSpPr>
          <p:spPr>
            <a:xfrm>
              <a:off x="3423629" y="2013662"/>
              <a:ext cx="92668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C1, 300.0m</a:t>
              </a:r>
              <a:endParaRPr lang="zh-CN" altLang="en-US" sz="8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9607D33-752F-4D2A-A97D-E97C3EA6BDAD}"/>
                </a:ext>
              </a:extLst>
            </p:cNvPr>
            <p:cNvSpPr txBox="1"/>
            <p:nvPr/>
          </p:nvSpPr>
          <p:spPr>
            <a:xfrm>
              <a:off x="3680298" y="1433394"/>
              <a:ext cx="92668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C2, 300.02m</a:t>
              </a:r>
              <a:endParaRPr lang="zh-CN" altLang="en-US" sz="8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FA0E56E-54D8-48CF-AF3A-BB26BD7E4F53}"/>
                </a:ext>
              </a:extLst>
            </p:cNvPr>
            <p:cNvSpPr txBox="1"/>
            <p:nvPr/>
          </p:nvSpPr>
          <p:spPr>
            <a:xfrm>
              <a:off x="7458992" y="1392086"/>
              <a:ext cx="92668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C3, 340.02m</a:t>
              </a:r>
              <a:endParaRPr lang="zh-CN" altLang="en-US" sz="8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A6CC1F9-2172-4EB2-AFF8-2BCC81B9D7D8}"/>
                </a:ext>
              </a:extLst>
            </p:cNvPr>
            <p:cNvSpPr txBox="1"/>
            <p:nvPr/>
          </p:nvSpPr>
          <p:spPr>
            <a:xfrm>
              <a:off x="7560903" y="2012269"/>
              <a:ext cx="92668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C4, 340.04m</a:t>
              </a:r>
              <a:endParaRPr lang="zh-CN" altLang="en-US" sz="8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434592B-1E1D-4ACE-A206-397F87EFF46C}"/>
                </a:ext>
              </a:extLst>
            </p:cNvPr>
            <p:cNvSpPr txBox="1"/>
            <p:nvPr/>
          </p:nvSpPr>
          <p:spPr>
            <a:xfrm>
              <a:off x="4503607" y="1339085"/>
              <a:ext cx="92668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CRL1, 310.02m</a:t>
              </a:r>
              <a:endParaRPr lang="zh-CN" altLang="en-US" sz="8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124054A-E5B9-4D51-A9B2-A3A83233CDDD}"/>
                </a:ext>
              </a:extLst>
            </p:cNvPr>
            <p:cNvSpPr txBox="1"/>
            <p:nvPr/>
          </p:nvSpPr>
          <p:spPr>
            <a:xfrm>
              <a:off x="6396886" y="1823546"/>
              <a:ext cx="92668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CRL2, 330.02m</a:t>
              </a:r>
              <a:endParaRPr lang="zh-CN" altLang="en-US" sz="8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D4884F6-92EC-41E2-912B-5A438690931F}"/>
                </a:ext>
              </a:extLst>
            </p:cNvPr>
            <p:cNvSpPr txBox="1"/>
            <p:nvPr/>
          </p:nvSpPr>
          <p:spPr>
            <a:xfrm>
              <a:off x="5470205" y="1921778"/>
              <a:ext cx="92668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/>
                <a:t>Slit, 320.02m</a:t>
              </a:r>
              <a:endParaRPr lang="zh-CN" altLang="en-US" sz="800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Simulation results</a:t>
            </a:r>
          </a:p>
        </p:txBody>
      </p:sp>
      <p:sp>
        <p:nvSpPr>
          <p:cNvPr id="37" name="箭头: 上 36">
            <a:extLst>
              <a:ext uri="{FF2B5EF4-FFF2-40B4-BE49-F238E27FC236}">
                <a16:creationId xmlns:a16="http://schemas.microsoft.com/office/drawing/2014/main" id="{0DC73708-AD42-4113-90BE-69E46C0E8A5D}"/>
              </a:ext>
            </a:extLst>
          </p:cNvPr>
          <p:cNvSpPr/>
          <p:nvPr/>
        </p:nvSpPr>
        <p:spPr>
          <a:xfrm>
            <a:off x="1244192" y="2091678"/>
            <a:ext cx="90691" cy="1678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上 37">
            <a:extLst>
              <a:ext uri="{FF2B5EF4-FFF2-40B4-BE49-F238E27FC236}">
                <a16:creationId xmlns:a16="http://schemas.microsoft.com/office/drawing/2014/main" id="{C8B76647-0A9C-48AD-9D43-75221E8AC954}"/>
              </a:ext>
            </a:extLst>
          </p:cNvPr>
          <p:cNvSpPr/>
          <p:nvPr/>
        </p:nvSpPr>
        <p:spPr>
          <a:xfrm>
            <a:off x="1543109" y="2091677"/>
            <a:ext cx="90691" cy="1678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上 38">
            <a:extLst>
              <a:ext uri="{FF2B5EF4-FFF2-40B4-BE49-F238E27FC236}">
                <a16:creationId xmlns:a16="http://schemas.microsoft.com/office/drawing/2014/main" id="{612C7B10-FAD9-41D6-A653-FBCA1A654B04}"/>
              </a:ext>
            </a:extLst>
          </p:cNvPr>
          <p:cNvSpPr/>
          <p:nvPr/>
        </p:nvSpPr>
        <p:spPr>
          <a:xfrm rot="19623857">
            <a:off x="2515135" y="2015957"/>
            <a:ext cx="90691" cy="1678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上 39">
            <a:extLst>
              <a:ext uri="{FF2B5EF4-FFF2-40B4-BE49-F238E27FC236}">
                <a16:creationId xmlns:a16="http://schemas.microsoft.com/office/drawing/2014/main" id="{4F41EEDD-0B76-4D60-9824-EDEBC683DAC6}"/>
              </a:ext>
            </a:extLst>
          </p:cNvPr>
          <p:cNvSpPr/>
          <p:nvPr/>
        </p:nvSpPr>
        <p:spPr>
          <a:xfrm rot="19627411">
            <a:off x="2856231" y="2035669"/>
            <a:ext cx="90691" cy="1678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上 43">
            <a:extLst>
              <a:ext uri="{FF2B5EF4-FFF2-40B4-BE49-F238E27FC236}">
                <a16:creationId xmlns:a16="http://schemas.microsoft.com/office/drawing/2014/main" id="{56548D33-CC39-4DE5-9F4F-F1B7949C2E4B}"/>
              </a:ext>
            </a:extLst>
          </p:cNvPr>
          <p:cNvSpPr/>
          <p:nvPr/>
        </p:nvSpPr>
        <p:spPr>
          <a:xfrm rot="13305826">
            <a:off x="2705603" y="1792756"/>
            <a:ext cx="90691" cy="1678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上 44">
            <a:extLst>
              <a:ext uri="{FF2B5EF4-FFF2-40B4-BE49-F238E27FC236}">
                <a16:creationId xmlns:a16="http://schemas.microsoft.com/office/drawing/2014/main" id="{CBE2B20F-3AE4-45AE-A39A-4E00B63891B5}"/>
              </a:ext>
            </a:extLst>
          </p:cNvPr>
          <p:cNvSpPr/>
          <p:nvPr/>
        </p:nvSpPr>
        <p:spPr>
          <a:xfrm>
            <a:off x="2984155" y="1936613"/>
            <a:ext cx="90691" cy="1678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上 45">
            <a:extLst>
              <a:ext uri="{FF2B5EF4-FFF2-40B4-BE49-F238E27FC236}">
                <a16:creationId xmlns:a16="http://schemas.microsoft.com/office/drawing/2014/main" id="{88F26E8B-41B2-4ADA-8A13-54FE09ECDD4F}"/>
              </a:ext>
            </a:extLst>
          </p:cNvPr>
          <p:cNvSpPr/>
          <p:nvPr/>
        </p:nvSpPr>
        <p:spPr>
          <a:xfrm>
            <a:off x="4008741" y="1730113"/>
            <a:ext cx="90691" cy="1678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上 46">
            <a:extLst>
              <a:ext uri="{FF2B5EF4-FFF2-40B4-BE49-F238E27FC236}">
                <a16:creationId xmlns:a16="http://schemas.microsoft.com/office/drawing/2014/main" id="{A986EA29-0DDC-4CA7-94AF-AC63DDAE5A80}"/>
              </a:ext>
            </a:extLst>
          </p:cNvPr>
          <p:cNvSpPr/>
          <p:nvPr/>
        </p:nvSpPr>
        <p:spPr>
          <a:xfrm>
            <a:off x="5898387" y="1723975"/>
            <a:ext cx="90691" cy="1678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上 47">
            <a:extLst>
              <a:ext uri="{FF2B5EF4-FFF2-40B4-BE49-F238E27FC236}">
                <a16:creationId xmlns:a16="http://schemas.microsoft.com/office/drawing/2014/main" id="{1853243C-F5AD-416B-AA7C-AFA38F8D2BCA}"/>
              </a:ext>
            </a:extLst>
          </p:cNvPr>
          <p:cNvSpPr/>
          <p:nvPr/>
        </p:nvSpPr>
        <p:spPr>
          <a:xfrm>
            <a:off x="7647112" y="1714809"/>
            <a:ext cx="90691" cy="1678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上 48">
            <a:extLst>
              <a:ext uri="{FF2B5EF4-FFF2-40B4-BE49-F238E27FC236}">
                <a16:creationId xmlns:a16="http://schemas.microsoft.com/office/drawing/2014/main" id="{909AF688-2964-41C0-A42D-B8274F223845}"/>
              </a:ext>
            </a:extLst>
          </p:cNvPr>
          <p:cNvSpPr/>
          <p:nvPr/>
        </p:nvSpPr>
        <p:spPr>
          <a:xfrm flipV="1">
            <a:off x="7944041" y="1699940"/>
            <a:ext cx="90691" cy="1678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BFD0FEC4-4118-4582-8C81-BADA8686AB31}"/>
              </a:ext>
            </a:extLst>
          </p:cNvPr>
          <p:cNvSpPr txBox="1"/>
          <p:nvPr/>
        </p:nvSpPr>
        <p:spPr>
          <a:xfrm>
            <a:off x="1014197" y="5661976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7 um slit doesn’t work, see slide 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2" name="图片 91" descr="图形用户界面&#10;&#10;描述已自动生成">
            <a:extLst>
              <a:ext uri="{FF2B5EF4-FFF2-40B4-BE49-F238E27FC236}">
                <a16:creationId xmlns:a16="http://schemas.microsoft.com/office/drawing/2014/main" id="{3044A793-0869-472F-B257-A262BA15B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96393" y="2608579"/>
            <a:ext cx="10800000" cy="2700000"/>
          </a:xfrm>
          <a:prstGeom prst="rect">
            <a:avLst/>
          </a:prstGeom>
        </p:spPr>
      </p:pic>
      <p:pic>
        <p:nvPicPr>
          <p:cNvPr id="94" name="图片 93" descr="图形用户界面&#10;&#10;描述已自动生成">
            <a:extLst>
              <a:ext uri="{FF2B5EF4-FFF2-40B4-BE49-F238E27FC236}">
                <a16:creationId xmlns:a16="http://schemas.microsoft.com/office/drawing/2014/main" id="{BF09A078-4F93-4FD1-960F-AC42BA4BB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96393" y="2612590"/>
            <a:ext cx="10800000" cy="2700000"/>
          </a:xfrm>
          <a:prstGeom prst="rect">
            <a:avLst/>
          </a:prstGeom>
        </p:spPr>
      </p:pic>
      <p:pic>
        <p:nvPicPr>
          <p:cNvPr id="96" name="图片 95" descr="图表, 直方图&#10;&#10;描述已自动生成">
            <a:extLst>
              <a:ext uri="{FF2B5EF4-FFF2-40B4-BE49-F238E27FC236}">
                <a16:creationId xmlns:a16="http://schemas.microsoft.com/office/drawing/2014/main" id="{38CF3B52-2EA5-4E6B-B352-4567B3EED7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96393" y="2606631"/>
            <a:ext cx="10800000" cy="2700000"/>
          </a:xfrm>
          <a:prstGeom prst="rect">
            <a:avLst/>
          </a:prstGeom>
        </p:spPr>
      </p:pic>
      <p:pic>
        <p:nvPicPr>
          <p:cNvPr id="98" name="图片 97" descr="图表&#10;&#10;描述已自动生成">
            <a:extLst>
              <a:ext uri="{FF2B5EF4-FFF2-40B4-BE49-F238E27FC236}">
                <a16:creationId xmlns:a16="http://schemas.microsoft.com/office/drawing/2014/main" id="{C5A8E0E1-79B7-41A5-8DBC-7D7311E549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92382" y="2605716"/>
            <a:ext cx="10800000" cy="2700000"/>
          </a:xfrm>
          <a:prstGeom prst="rect">
            <a:avLst/>
          </a:prstGeom>
        </p:spPr>
      </p:pic>
      <p:pic>
        <p:nvPicPr>
          <p:cNvPr id="100" name="图片 99" descr="图表&#10;&#10;描述已自动生成">
            <a:extLst>
              <a:ext uri="{FF2B5EF4-FFF2-40B4-BE49-F238E27FC236}">
                <a16:creationId xmlns:a16="http://schemas.microsoft.com/office/drawing/2014/main" id="{D4F4CEB3-7A5C-478E-A7B2-D6B2523999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896393" y="2604596"/>
            <a:ext cx="10800000" cy="2700000"/>
          </a:xfrm>
          <a:prstGeom prst="rect">
            <a:avLst/>
          </a:prstGeom>
        </p:spPr>
      </p:pic>
      <p:pic>
        <p:nvPicPr>
          <p:cNvPr id="102" name="图片 101" descr="图形用户界面&#10;&#10;描述已自动生成">
            <a:extLst>
              <a:ext uri="{FF2B5EF4-FFF2-40B4-BE49-F238E27FC236}">
                <a16:creationId xmlns:a16="http://schemas.microsoft.com/office/drawing/2014/main" id="{84946F26-7C17-4177-AD12-D032AA2DC8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900404" y="2610612"/>
            <a:ext cx="10800000" cy="2700000"/>
          </a:xfrm>
          <a:prstGeom prst="rect">
            <a:avLst/>
          </a:prstGeom>
        </p:spPr>
      </p:pic>
      <p:pic>
        <p:nvPicPr>
          <p:cNvPr id="104" name="图片 103" descr="图表&#10;&#10;描述已自动生成">
            <a:extLst>
              <a:ext uri="{FF2B5EF4-FFF2-40B4-BE49-F238E27FC236}">
                <a16:creationId xmlns:a16="http://schemas.microsoft.com/office/drawing/2014/main" id="{1D57C9AD-4A10-405F-936D-D6396EA246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896393" y="2620857"/>
            <a:ext cx="10800000" cy="2700000"/>
          </a:xfrm>
          <a:prstGeom prst="rect">
            <a:avLst/>
          </a:prstGeom>
        </p:spPr>
      </p:pic>
      <p:pic>
        <p:nvPicPr>
          <p:cNvPr id="106" name="图片 105" descr="图形用户界面&#10;&#10;中度可信度描述已自动生成">
            <a:extLst>
              <a:ext uri="{FF2B5EF4-FFF2-40B4-BE49-F238E27FC236}">
                <a16:creationId xmlns:a16="http://schemas.microsoft.com/office/drawing/2014/main" id="{503EED28-6EF9-4A00-B0C0-CA060FCB96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900404" y="2611057"/>
            <a:ext cx="10800000" cy="2700000"/>
          </a:xfrm>
          <a:prstGeom prst="rect">
            <a:avLst/>
          </a:prstGeom>
        </p:spPr>
      </p:pic>
      <p:pic>
        <p:nvPicPr>
          <p:cNvPr id="108" name="图片 107" descr="图表, 直方图&#10;&#10;描述已自动生成">
            <a:extLst>
              <a:ext uri="{FF2B5EF4-FFF2-40B4-BE49-F238E27FC236}">
                <a16:creationId xmlns:a16="http://schemas.microsoft.com/office/drawing/2014/main" id="{973E5397-6176-44A5-AD1C-D0DD8948F2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92382" y="2604596"/>
            <a:ext cx="10800000" cy="2700000"/>
          </a:xfrm>
          <a:prstGeom prst="rect">
            <a:avLst/>
          </a:prstGeom>
        </p:spPr>
      </p:pic>
      <p:pic>
        <p:nvPicPr>
          <p:cNvPr id="110" name="图片 109" descr="图形用户界面&#10;&#10;描述已自动生成">
            <a:extLst>
              <a:ext uri="{FF2B5EF4-FFF2-40B4-BE49-F238E27FC236}">
                <a16:creationId xmlns:a16="http://schemas.microsoft.com/office/drawing/2014/main" id="{BD55792C-85CB-4A15-9582-DFF6837D34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92382" y="2621361"/>
            <a:ext cx="108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0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plan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5101C1D-C4E5-49F5-8930-E58E4701F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225986"/>
              </p:ext>
            </p:extLst>
          </p:nvPr>
        </p:nvGraphicFramePr>
        <p:xfrm>
          <a:off x="76200" y="1371600"/>
          <a:ext cx="4826000" cy="904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4548">
                  <a:extLst>
                    <a:ext uri="{9D8B030D-6E8A-4147-A177-3AD203B41FA5}">
                      <a16:colId xmlns:a16="http://schemas.microsoft.com/office/drawing/2014/main" val="3657919283"/>
                    </a:ext>
                  </a:extLst>
                </a:gridCol>
                <a:gridCol w="1167632">
                  <a:extLst>
                    <a:ext uri="{9D8B030D-6E8A-4147-A177-3AD203B41FA5}">
                      <a16:colId xmlns:a16="http://schemas.microsoft.com/office/drawing/2014/main" val="705457920"/>
                    </a:ext>
                  </a:extLst>
                </a:gridCol>
                <a:gridCol w="1056580">
                  <a:extLst>
                    <a:ext uri="{9D8B030D-6E8A-4147-A177-3AD203B41FA5}">
                      <a16:colId xmlns:a16="http://schemas.microsoft.com/office/drawing/2014/main" val="1649985153"/>
                    </a:ext>
                  </a:extLst>
                </a:gridCol>
                <a:gridCol w="1307240">
                  <a:extLst>
                    <a:ext uri="{9D8B030D-6E8A-4147-A177-3AD203B41FA5}">
                      <a16:colId xmlns:a16="http://schemas.microsoft.com/office/drawing/2014/main" val="415992936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Pulse duration (fs)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bandwidth (meV)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NERSC time (s)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Memory usage (GB)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63571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1200.0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13.8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21365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400.0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34.4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824486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20.0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90.4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746.8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21.1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618489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3012.3 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24892.1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703.3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6333591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0C2183E-0BC8-48A3-9C4C-71237B4C9FF8}"/>
              </a:ext>
            </a:extLst>
          </p:cNvPr>
          <p:cNvSpPr txBox="1"/>
          <p:nvPr/>
        </p:nvSpPr>
        <p:spPr>
          <a:xfrm>
            <a:off x="76200" y="2322740"/>
            <a:ext cx="7492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larges memory node at NERSC caps at 750GB, which allows us to simulate pulses with up to 3eV bandwidth.</a:t>
            </a:r>
          </a:p>
          <a:p>
            <a:r>
              <a:rPr lang="en-US" altLang="zh-CN" dirty="0"/>
              <a:t>To benchmark and quantize the engineering requirements, we will scan the following parameters:</a:t>
            </a: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4179FD0-6E6E-4C19-89F6-21BC4A066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654860"/>
              </p:ext>
            </p:extLst>
          </p:nvPr>
        </p:nvGraphicFramePr>
        <p:xfrm>
          <a:off x="76200" y="3581400"/>
          <a:ext cx="5829301" cy="904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8557">
                  <a:extLst>
                    <a:ext uri="{9D8B030D-6E8A-4147-A177-3AD203B41FA5}">
                      <a16:colId xmlns:a16="http://schemas.microsoft.com/office/drawing/2014/main" val="3242006353"/>
                    </a:ext>
                  </a:extLst>
                </a:gridCol>
                <a:gridCol w="1180457">
                  <a:extLst>
                    <a:ext uri="{9D8B030D-6E8A-4147-A177-3AD203B41FA5}">
                      <a16:colId xmlns:a16="http://schemas.microsoft.com/office/drawing/2014/main" val="3395072639"/>
                    </a:ext>
                  </a:extLst>
                </a:gridCol>
                <a:gridCol w="1155071">
                  <a:extLst>
                    <a:ext uri="{9D8B030D-6E8A-4147-A177-3AD203B41FA5}">
                      <a16:colId xmlns:a16="http://schemas.microsoft.com/office/drawing/2014/main" val="530306976"/>
                    </a:ext>
                  </a:extLst>
                </a:gridCol>
                <a:gridCol w="1155071">
                  <a:extLst>
                    <a:ext uri="{9D8B030D-6E8A-4147-A177-3AD203B41FA5}">
                      <a16:colId xmlns:a16="http://schemas.microsoft.com/office/drawing/2014/main" val="1543194743"/>
                    </a:ext>
                  </a:extLst>
                </a:gridCol>
                <a:gridCol w="790145">
                  <a:extLst>
                    <a:ext uri="{9D8B030D-6E8A-4147-A177-3AD203B41FA5}">
                      <a16:colId xmlns:a16="http://schemas.microsoft.com/office/drawing/2014/main" val="58125107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parameter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pulse duration (fs)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 per point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points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43077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crystal-lens distance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0:00:48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0:40:07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588479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crystal alignment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5:48:29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290:24:27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16578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crystal asymmetry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5:48:29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50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290:24:27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948098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incident photon energy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0:17:25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14:31:13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8788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24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Closed slit issues</a:t>
            </a:r>
          </a:p>
        </p:txBody>
      </p:sp>
      <p:pic>
        <p:nvPicPr>
          <p:cNvPr id="3" name="图片 2" descr="图片包含 图形用户界面&#10;&#10;描述已自动生成">
            <a:extLst>
              <a:ext uri="{FF2B5EF4-FFF2-40B4-BE49-F238E27FC236}">
                <a16:creationId xmlns:a16="http://schemas.microsoft.com/office/drawing/2014/main" id="{4F15AB03-92C8-40F6-BFEA-F2F37E472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9144000" cy="2286000"/>
          </a:xfrm>
          <a:prstGeom prst="rect">
            <a:avLst/>
          </a:prstGeom>
        </p:spPr>
      </p:pic>
      <p:pic>
        <p:nvPicPr>
          <p:cNvPr id="5" name="图片 4" descr="图表, 条形图&#10;&#10;描述已自动生成">
            <a:extLst>
              <a:ext uri="{FF2B5EF4-FFF2-40B4-BE49-F238E27FC236}">
                <a16:creationId xmlns:a16="http://schemas.microsoft.com/office/drawing/2014/main" id="{A03F3630-2722-4487-8FE0-30ECA336B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91000"/>
            <a:ext cx="914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421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Blank">
  <a:themeElements>
    <a:clrScheme name="SLAC_RevisedPalette_2012">
      <a:dk1>
        <a:srgbClr val="000000"/>
      </a:dk1>
      <a:lt1>
        <a:sysClr val="window" lastClr="FFFFFF"/>
      </a:lt1>
      <a:dk2>
        <a:srgbClr val="E17000"/>
      </a:dk2>
      <a:lt2>
        <a:srgbClr val="A4001D"/>
      </a:lt2>
      <a:accent1>
        <a:srgbClr val="A4001D"/>
      </a:accent1>
      <a:accent2>
        <a:srgbClr val="E17000"/>
      </a:accent2>
      <a:accent3>
        <a:srgbClr val="4D4F53"/>
      </a:accent3>
      <a:accent4>
        <a:srgbClr val="545455"/>
      </a:accent4>
      <a:accent5>
        <a:srgbClr val="0099CC"/>
      </a:accent5>
      <a:accent6>
        <a:srgbClr val="69BE28"/>
      </a:accent6>
      <a:hlink>
        <a:srgbClr val="A4001D"/>
      </a:hlink>
      <a:folHlink>
        <a:srgbClr val="A4001D"/>
      </a:folHlink>
    </a:clrScheme>
    <a:fontScheme name="TH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09C022A5BACE4D8A86646BFE6F373A" ma:contentTypeVersion="6" ma:contentTypeDescription="Create a new document." ma:contentTypeScope="" ma:versionID="fa09eca8e9885d653412965b564ef40e">
  <xsd:schema xmlns:xsd="http://www.w3.org/2001/XMLSchema" xmlns:xs="http://www.w3.org/2001/XMLSchema" xmlns:p="http://schemas.microsoft.com/office/2006/metadata/properties" xmlns:ns1="http://schemas.microsoft.com/sharepoint/v3" xmlns:ns2="be4c3ea6-cad5-4867-91d9-7216788d6e80" targetNamespace="http://schemas.microsoft.com/office/2006/metadata/properties" ma:root="true" ma:fieldsID="5e650a32204f281424193f6b0635a9f5" ns1:_="" ns2:_="">
    <xsd:import namespace="http://schemas.microsoft.com/sharepoint/v3"/>
    <xsd:import namespace="be4c3ea6-cad5-4867-91d9-7216788d6e8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AreasOfScience" minOccurs="0"/>
                <xsd:element ref="ns2:Instruments" minOccurs="0"/>
                <xsd:element ref="ns2:ContentCategory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4c3ea6-cad5-4867-91d9-7216788d6e80" elementFormDefault="qualified">
    <xsd:import namespace="http://schemas.microsoft.com/office/2006/documentManagement/types"/>
    <xsd:import namespace="http://schemas.microsoft.com/office/infopath/2007/PartnerControls"/>
    <xsd:element name="AreasOfScience" ma:index="10" nillable="true" ma:displayName="AreasOfScience" ma:list="{e1f02b6c-c9b2-4349-9939-471bf3a1aa7d}" ma:internalName="AreasOfScience" ma:showField="Title" ma:web="be4c3ea6-cad5-4867-91d9-7216788d6e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nstruments" ma:index="11" nillable="true" ma:displayName="Instruments" ma:list="{b890da74-bd63-4911-b17a-af6e8f3c956b}" ma:internalName="Instruments" ma:showField="Title" ma:web="be4c3ea6-cad5-4867-91d9-7216788d6e80" ma:requiredMultiChoice="tru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ontentCategory1" ma:index="12" nillable="true" ma:displayName="ContentCategory" ma:format="Dropdown" ma:internalName="ContentCategory1">
      <xsd:simpleType>
        <xsd:restriction base="dms:Choice">
          <xsd:enumeration value="Articles"/>
          <xsd:enumeration value="Design Documents"/>
          <xsd:enumeration value="Posters"/>
          <xsd:enumeration value="Talks"/>
          <xsd:enumeration value="XFEL Facilities"/>
          <xsd:enumeration value="X-Ray Interes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reasOfScience xmlns="be4c3ea6-cad5-4867-91d9-7216788d6e80"/>
    <ContentCategory1 xmlns="be4c3ea6-cad5-4867-91d9-7216788d6e80">Talks</ContentCategory1>
    <PublishingExpirationDate xmlns="http://schemas.microsoft.com/sharepoint/v3" xsi:nil="true"/>
    <Instruments xmlns="be4c3ea6-cad5-4867-91d9-7216788d6e80">
      <Value>7</Value>
    </Instruments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D38D205-A273-4ABA-A83A-77DB3B1F88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0C2239-B20E-4DE6-814B-AECCA40A80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e4c3ea6-cad5-4867-91d9-7216788d6e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DC465C-0AFA-4B02-8D00-CB14DF55DD98}">
  <ds:schemaRefs>
    <ds:schemaRef ds:uri="http://schemas.microsoft.com/office/2006/metadata/properties"/>
    <ds:schemaRef ds:uri="http://schemas.microsoft.com/office/infopath/2007/PartnerControls"/>
    <ds:schemaRef ds:uri="be4c3ea6-cad5-4867-91d9-7216788d6e80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SLAC_PPT_052412</Template>
  <TotalTime>0</TotalTime>
  <Words>171</Words>
  <Application>Microsoft Office PowerPoint</Application>
  <PresentationFormat>全屏显示(4:3)</PresentationFormat>
  <Paragraphs>70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Arial</vt:lpstr>
      <vt:lpstr>Calibri</vt:lpstr>
      <vt:lpstr>Blank</vt:lpstr>
      <vt:lpstr>Simulation results</vt:lpstr>
      <vt:lpstr>Future plan</vt:lpstr>
      <vt:lpstr>Closed slit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SLAC Presentation Template - White</dc:title>
  <dc:creator/>
  <cp:lastModifiedBy/>
  <cp:revision>1</cp:revision>
  <dcterms:created xsi:type="dcterms:W3CDTF">2012-06-11T23:50:00Z</dcterms:created>
  <dcterms:modified xsi:type="dcterms:W3CDTF">2021-03-31T16:01:58Z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0x0101003309C022A5BACE4D8A86646BFE6F373A</vt:lpwstr>
  </property>
</Properties>
</file>